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3" r:id="rId5"/>
  </p:sldMasterIdLst>
  <p:notesMasterIdLst>
    <p:notesMasterId r:id="rId33"/>
  </p:notesMasterIdLst>
  <p:handoutMasterIdLst>
    <p:handoutMasterId r:id="rId34"/>
  </p:handoutMasterIdLst>
  <p:sldIdLst>
    <p:sldId id="535" r:id="rId6"/>
    <p:sldId id="520" r:id="rId7"/>
    <p:sldId id="532" r:id="rId8"/>
    <p:sldId id="533" r:id="rId9"/>
    <p:sldId id="534" r:id="rId10"/>
    <p:sldId id="529" r:id="rId11"/>
    <p:sldId id="525" r:id="rId12"/>
    <p:sldId id="536" r:id="rId13"/>
    <p:sldId id="537" r:id="rId14"/>
    <p:sldId id="543" r:id="rId15"/>
    <p:sldId id="544" r:id="rId16"/>
    <p:sldId id="545" r:id="rId17"/>
    <p:sldId id="546" r:id="rId18"/>
    <p:sldId id="547" r:id="rId19"/>
    <p:sldId id="548" r:id="rId20"/>
    <p:sldId id="549" r:id="rId21"/>
    <p:sldId id="550" r:id="rId22"/>
    <p:sldId id="551" r:id="rId23"/>
    <p:sldId id="552" r:id="rId24"/>
    <p:sldId id="553" r:id="rId25"/>
    <p:sldId id="554" r:id="rId26"/>
    <p:sldId id="555" r:id="rId27"/>
    <p:sldId id="556" r:id="rId28"/>
    <p:sldId id="557" r:id="rId29"/>
    <p:sldId id="558" r:id="rId30"/>
    <p:sldId id="559" r:id="rId31"/>
    <p:sldId id="560" r:id="rId32"/>
  </p:sldIdLst>
  <p:sldSz cx="9144000" cy="6858000" type="screen4x3"/>
  <p:notesSz cx="7004050" cy="9290050"/>
  <p:embeddedFontLst>
    <p:embeddedFont>
      <p:font typeface="Georgia" panose="02040502050405020303" pitchFamily="18" charset="0"/>
      <p:regular r:id="rId35"/>
      <p:bold r:id="rId36"/>
      <p:italic r:id="rId37"/>
      <p:boldItalic r:id="rId38"/>
    </p:embeddedFont>
    <p:embeddedFont>
      <p:font typeface="ＭＳ Ｐゴシック" panose="020B0600070205080204" pitchFamily="34" charset="-128"/>
      <p:regular r:id="rId39"/>
    </p:embeddedFont>
    <p:embeddedFont>
      <p:font typeface="Verdana" panose="020B0604030504040204" pitchFamily="34" charset="0"/>
      <p:regular r:id="rId40"/>
      <p:bold r:id="rId41"/>
      <p:italic r:id="rId42"/>
      <p:boldItalic r:id="rId43"/>
    </p:embeddedFont>
  </p:embeddedFontLst>
  <p:custDataLst>
    <p:tags r:id="rId4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6" userDrawn="1">
          <p15:clr>
            <a:srgbClr val="A4A3A4"/>
          </p15:clr>
        </p15:guide>
        <p15:guide id="2" pos="2206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ey Hampton" initials="HH" lastIdx="1" clrIdx="0">
    <p:extLst>
      <p:ext uri="{19B8F6BF-5375-455C-9EA6-DF929625EA0E}">
        <p15:presenceInfo xmlns:p15="http://schemas.microsoft.com/office/powerpoint/2012/main" userId="Haley Hampt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44" autoAdjust="0"/>
    <p:restoredTop sz="99748" autoAdjust="0"/>
  </p:normalViewPr>
  <p:slideViewPr>
    <p:cSldViewPr snapToGrid="0">
      <p:cViewPr varScale="1">
        <p:scale>
          <a:sx n="88" d="100"/>
          <a:sy n="88" d="100"/>
        </p:scale>
        <p:origin x="915" y="78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6"/>
        <p:guide pos="220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5.fntdata"/><Relationship Id="rId21" Type="http://schemas.openxmlformats.org/officeDocument/2006/relationships/slide" Target="slides/slide16.xml"/><Relationship Id="rId34" Type="http://schemas.openxmlformats.org/officeDocument/2006/relationships/handoutMaster" Target="handoutMasters/handoutMaster1.xml"/><Relationship Id="rId42" Type="http://schemas.openxmlformats.org/officeDocument/2006/relationships/font" Target="fonts/font8.fntdata"/><Relationship Id="rId47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2.fntdata"/><Relationship Id="rId49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gs" Target="tags/tag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4.fntdata"/><Relationship Id="rId46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t" anchorCtr="0" compatLnSpc="1">
            <a:prstTxWarp prst="textNoShape">
              <a:avLst/>
            </a:prstTxWarp>
          </a:bodyPr>
          <a:lstStyle>
            <a:lvl1pPr defTabSz="902565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8327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t" anchorCtr="0" compatLnSpc="1">
            <a:prstTxWarp prst="textNoShape">
              <a:avLst/>
            </a:prstTxWarp>
          </a:bodyPr>
          <a:lstStyle>
            <a:lvl1pPr algn="r" defTabSz="90256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b" anchorCtr="0" compatLnSpc="1">
            <a:prstTxWarp prst="textNoShape">
              <a:avLst/>
            </a:prstTxWarp>
          </a:bodyPr>
          <a:lstStyle>
            <a:lvl1pPr defTabSz="90256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8327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b" anchorCtr="0" compatLnSpc="1">
            <a:prstTxWarp prst="textNoShape">
              <a:avLst/>
            </a:prstTxWarp>
          </a:bodyPr>
          <a:lstStyle>
            <a:lvl1pPr algn="r" defTabSz="902565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t" anchorCtr="0" compatLnSpc="1">
            <a:prstTxWarp prst="textNoShape">
              <a:avLst/>
            </a:prstTxWarp>
          </a:bodyPr>
          <a:lstStyle>
            <a:lvl1pPr defTabSz="92635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8327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t" anchorCtr="0" compatLnSpc="1">
            <a:prstTxWarp prst="textNoShape">
              <a:avLst/>
            </a:prstTxWarp>
          </a:bodyPr>
          <a:lstStyle>
            <a:lvl1pPr algn="r" defTabSz="92635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9513" y="696913"/>
            <a:ext cx="4645025" cy="3482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1822"/>
            <a:ext cx="5601971" cy="4181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b" anchorCtr="0" compatLnSpc="1">
            <a:prstTxWarp prst="textNoShape">
              <a:avLst/>
            </a:prstTxWarp>
          </a:bodyPr>
          <a:lstStyle>
            <a:lvl1pPr defTabSz="92635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8327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b" anchorCtr="0" compatLnSpc="1">
            <a:prstTxWarp prst="textNoShape">
              <a:avLst/>
            </a:prstTxWarp>
          </a:bodyPr>
          <a:lstStyle>
            <a:lvl1pPr algn="r" defTabSz="926358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14049"/>
            <a:ext cx="7772400" cy="861131"/>
          </a:xfrm>
          <a:prstGeom prst="rect">
            <a:avLst/>
          </a:prstGeom>
        </p:spPr>
        <p:txBody>
          <a:bodyPr/>
          <a:lstStyle>
            <a:lvl1pPr>
              <a:defRPr sz="40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07827"/>
            <a:ext cx="6400800" cy="61054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3753556"/>
            <a:ext cx="8229600" cy="23726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12" name="Picture 11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0" name="Picture 9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3907" y="513896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794263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898" y="1087372"/>
            <a:ext cx="7467600" cy="94462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2000"/>
            <a:ext cx="8229600" cy="4094163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1" name="Picture 10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0" name="Picture 9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4959" y="532135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255596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13185"/>
            <a:ext cx="4038600" cy="4112978"/>
          </a:xfrm>
          <a:prstGeom prst="rect">
            <a:avLst/>
          </a:prstGeom>
        </p:spPr>
        <p:txBody>
          <a:bodyPr/>
          <a:lstStyle>
            <a:lvl1pPr>
              <a:defRPr sz="28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03778"/>
            <a:ext cx="4038600" cy="4122385"/>
          </a:xfrm>
          <a:prstGeom prst="rect">
            <a:avLst/>
          </a:prstGeom>
        </p:spPr>
        <p:txBody>
          <a:bodyPr/>
          <a:lstStyle>
            <a:lvl1pPr>
              <a:defRPr sz="28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524000" y="1059150"/>
            <a:ext cx="7467600" cy="94462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2" name="Picture 11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0010" y="532135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657074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42067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800" b="0" i="0">
                <a:solidFill>
                  <a:srgbClr val="DA291C"/>
                </a:solidFill>
                <a:latin typeface="Verdana"/>
                <a:cs typeface="Verdan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77629"/>
            <a:ext cx="4040188" cy="3548533"/>
          </a:xfrm>
          <a:prstGeom prst="rect">
            <a:avLst/>
          </a:prstGeom>
        </p:spPr>
        <p:txBody>
          <a:bodyPr/>
          <a:lstStyle>
            <a:lvl1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42067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800" b="0" i="0">
                <a:solidFill>
                  <a:srgbClr val="DA291C"/>
                </a:solidFill>
                <a:latin typeface="Verdana"/>
                <a:cs typeface="Verdan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7629"/>
            <a:ext cx="4041775" cy="3548533"/>
          </a:xfrm>
          <a:prstGeom prst="rect">
            <a:avLst/>
          </a:prstGeom>
        </p:spPr>
        <p:txBody>
          <a:bodyPr/>
          <a:lstStyle>
            <a:lvl1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24000" y="1010653"/>
            <a:ext cx="7467600" cy="740790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4" name="Picture 13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0010" y="500557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183585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80147" y="1249242"/>
            <a:ext cx="7467600" cy="94462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0" name="Picture 9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8083" y="532135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761580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6404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83926"/>
            <a:ext cx="3008313" cy="644877"/>
          </a:xfrm>
          <a:prstGeom prst="rect">
            <a:avLst/>
          </a:prstGeom>
        </p:spPr>
        <p:txBody>
          <a:bodyPr anchor="b"/>
          <a:lstStyle>
            <a:lvl1pPr algn="l">
              <a:defRPr sz="20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90222"/>
            <a:ext cx="5111750" cy="5335941"/>
          </a:xfrm>
          <a:prstGeom prst="rect">
            <a:avLst/>
          </a:prstGeom>
        </p:spPr>
        <p:txBody>
          <a:bodyPr/>
          <a:lstStyle>
            <a:lvl1pPr>
              <a:defRPr sz="32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8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87037"/>
            <a:ext cx="3008313" cy="353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2" name="Picture 11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57413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35410"/>
            <a:ext cx="5486400" cy="437857"/>
          </a:xfrm>
          <a:prstGeom prst="rect">
            <a:avLst/>
          </a:prstGeom>
        </p:spPr>
        <p:txBody>
          <a:bodyPr anchor="b"/>
          <a:lstStyle>
            <a:lvl1pPr algn="ctr">
              <a:defRPr sz="2000" b="0" i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1" name="Picture 10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1257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092" y="6583540"/>
            <a:ext cx="9149773" cy="274460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346749"/>
            <a:ext cx="9150866" cy="248227"/>
          </a:xfrm>
          <a:prstGeom prst="rect">
            <a:avLst/>
          </a:prstGeom>
          <a:solidFill>
            <a:srgbClr val="FFC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50865" cy="460296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4C97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https://www.youtube.com/embed/ozqEnkiKvTg?start=25" TargetMode="External"/><Relationship Id="rId1" Type="http://schemas.openxmlformats.org/officeDocument/2006/relationships/tags" Target="../tags/tag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 to the Poultry Industry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47133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Generally operated by contract growers who raise the breeder chicks to adult birds.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Breeding hens and roosters are kept under tight biosecurity on breeder farms to produce fertile hatching eggs.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The offspring of breeder parents become broilers for the market.</a:t>
            </a:r>
          </a:p>
          <a:p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Breeders</a:t>
            </a:r>
            <a:endParaRPr lang="en-US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003778"/>
            <a:ext cx="4038600" cy="403860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707358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Hatchery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2000"/>
            <a:ext cx="3734187" cy="40941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A specialized facility designed to hatch fertile eggs received from breeder farms.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Fertile eggs are placed in incubators and carefully monitored to ensure that correct temperature and humidity levels are maintained throughout the entire incubation period.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95626" y="2313482"/>
            <a:ext cx="2965450" cy="297180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6882539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Hatchery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3816" y="2032000"/>
            <a:ext cx="4372984" cy="4094163"/>
          </a:xfrm>
        </p:spPr>
        <p:txBody>
          <a:bodyPr/>
          <a:lstStyle/>
          <a:p>
            <a:r>
              <a:rPr lang="en-US" altLang="en-US" sz="2800" dirty="0">
                <a:ea typeface="ＭＳ Ｐゴシック" panose="020B0600070205080204" pitchFamily="34" charset="-128"/>
              </a:rPr>
              <a:t>Toward the end of incubation, the eggs are placed in hatching trays where the chicks hatch by pecking their way through the large end of the egg.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8328" y="1969545"/>
            <a:ext cx="2980790" cy="3814482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702137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>
                <a:ea typeface="ＭＳ Ｐゴシック" panose="020B0600070205080204" pitchFamily="34" charset="-128"/>
              </a:rPr>
              <a:t>Growout</a:t>
            </a:r>
            <a:r>
              <a:rPr lang="en-US" altLang="en-US" dirty="0">
                <a:ea typeface="ＭＳ Ｐゴシック" panose="020B0600070205080204" pitchFamily="34" charset="-128"/>
              </a:rPr>
              <a:t> Farms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2000"/>
            <a:ext cx="4459045" cy="40941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The newly hatched chicks are transported to </a:t>
            </a:r>
            <a:r>
              <a:rPr lang="en-US" altLang="en-US" sz="2400" dirty="0" err="1">
                <a:ea typeface="ＭＳ Ｐゴシック" panose="020B0600070205080204" pitchFamily="34" charset="-128"/>
              </a:rPr>
              <a:t>growout</a:t>
            </a:r>
            <a:r>
              <a:rPr lang="en-US" altLang="en-US" sz="2400" dirty="0">
                <a:ea typeface="ＭＳ Ｐゴシック" panose="020B0600070205080204" pitchFamily="34" charset="-128"/>
              </a:rPr>
              <a:t> farms where independent farmers raise them to market weight under contract with the company.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The company provides the chicks, the feed and any necessary pharmaceuticals.</a:t>
            </a:r>
          </a:p>
          <a:p>
            <a:endParaRPr lang="en-US" dirty="0"/>
          </a:p>
        </p:txBody>
      </p:sp>
      <p:pic>
        <p:nvPicPr>
          <p:cNvPr id="4" name="Picture 6" descr="http://www.feedstuffsfoodlink.com/Media/chickens_in_growou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90"/>
          <a:stretch>
            <a:fillRect/>
          </a:stretch>
        </p:blipFill>
        <p:spPr>
          <a:xfrm>
            <a:off x="4729779" y="2589007"/>
            <a:ext cx="4081463" cy="205740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3496073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>
                <a:ea typeface="ＭＳ Ｐゴシック" panose="020B0600070205080204" pitchFamily="34" charset="-128"/>
              </a:rPr>
              <a:t>Growout</a:t>
            </a:r>
            <a:r>
              <a:rPr lang="en-US" altLang="en-US" dirty="0">
                <a:ea typeface="ＭＳ Ｐゴシック" panose="020B0600070205080204" pitchFamily="34" charset="-128"/>
              </a:rPr>
              <a:t> Farms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The farmer provides the </a:t>
            </a:r>
            <a:r>
              <a:rPr lang="en-US" altLang="en-US" sz="2800" dirty="0" err="1">
                <a:ea typeface="ＭＳ Ｐゴシック" panose="020B0600070205080204" pitchFamily="34" charset="-128"/>
              </a:rPr>
              <a:t>growout</a:t>
            </a:r>
            <a:r>
              <a:rPr lang="en-US" altLang="en-US" sz="2800" dirty="0">
                <a:ea typeface="ＭＳ Ｐゴシック" panose="020B0600070205080204" pitchFamily="34" charset="-128"/>
              </a:rPr>
              <a:t> barns, water, bedding (“litter”), electricity and his or her own management skills.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The chickens reach market weight in six or seven weeks and are collected and transported to the processing plant.</a:t>
            </a:r>
          </a:p>
          <a:p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346702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Processing Plants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0786" y="2032000"/>
            <a:ext cx="4416014" cy="40941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The processing plant harvests the birds by humane standards and are inspected by the USDA for any disease or defects.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The carcasses are then chilled to limit the growth of bacteria.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Following chilling, they are packaged for distribution or cut into parts.</a:t>
            </a:r>
          </a:p>
          <a:p>
            <a:endParaRPr lang="en-US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8559" y="1966856"/>
            <a:ext cx="3514725" cy="3995738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31162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Further 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These are specialized operations or plants that receive whole chicken or cut-up parts and perform a variety of further processing steps.</a:t>
            </a:r>
          </a:p>
          <a:p>
            <a:pPr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These steps include cooking, breading or marinating.</a:t>
            </a:r>
          </a:p>
          <a:p>
            <a:endParaRPr lang="en-US" dirty="0"/>
          </a:p>
        </p:txBody>
      </p:sp>
      <p:pic>
        <p:nvPicPr>
          <p:cNvPr id="4" name="Picture 5" descr="http://www.about-recipes.com/imgrec/300776-Chicken-Nuggets-with-Parmesan-Chees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614" y="3933713"/>
            <a:ext cx="20701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2540144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Transportation and Marketing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2000"/>
            <a:ext cx="4211619" cy="4094163"/>
          </a:xfrm>
        </p:spPr>
        <p:txBody>
          <a:bodyPr/>
          <a:lstStyle/>
          <a:p>
            <a:r>
              <a:rPr lang="en-US" altLang="en-US" sz="2400" dirty="0">
                <a:ea typeface="ＭＳ Ｐゴシック" panose="020B0600070205080204" pitchFamily="34" charset="-128"/>
              </a:rPr>
              <a:t>Chicken products are transported in refrigerated trucks from the processing and further processing plants to grocery stores, restaurants and other customers.</a:t>
            </a:r>
          </a:p>
          <a:p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55602" y="2121050"/>
            <a:ext cx="3259138" cy="350520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9903645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Value to the Economy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Vertical integration within the poultry industry gives producers greater control over the production of quality products that successfully meet consumer wants and needs. 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Vertical integration results in a more cost effective production process and a more affordable product for the consumer.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10855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Chicken Breeds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2000"/>
            <a:ext cx="4372984" cy="4094163"/>
          </a:xfrm>
        </p:spPr>
        <p:txBody>
          <a:bodyPr/>
          <a:lstStyle/>
          <a:p>
            <a:r>
              <a:rPr lang="en-US" altLang="en-US" sz="2400" dirty="0">
                <a:ea typeface="ＭＳ Ｐゴシック" panose="020B0600070205080204" pitchFamily="34" charset="-128"/>
              </a:rPr>
              <a:t>The chicken industry has well over fifty breeds that are recognized by the American Poultry Association. </a:t>
            </a:r>
          </a:p>
          <a:p>
            <a:r>
              <a:rPr lang="en-US" altLang="en-US" sz="2400" dirty="0">
                <a:ea typeface="ＭＳ Ｐゴシック" panose="020B0600070205080204" pitchFamily="34" charset="-128"/>
              </a:rPr>
              <a:t>These breeds are broken down by classifications and use. </a:t>
            </a:r>
          </a:p>
          <a:p>
            <a:r>
              <a:rPr lang="en-US" altLang="en-US" sz="2400" dirty="0">
                <a:ea typeface="ＭＳ Ｐゴシック" panose="020B0600070205080204" pitchFamily="34" charset="-128"/>
              </a:rPr>
              <a:t>The uses of these animals are layers, meat and dual use. </a:t>
            </a:r>
          </a:p>
          <a:p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51612" y="2154219"/>
            <a:ext cx="3429000" cy="342900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532775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431" y="3705833"/>
            <a:ext cx="3152191" cy="25502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97" y="1643135"/>
            <a:ext cx="3104451" cy="2328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53" y="641776"/>
            <a:ext cx="2965445" cy="48663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76234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Meat Breeds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They are not really breeds.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Instead, they are hybrid varieties or combinations of many different breeds.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These varieties are developed for specific characteristics: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grow faster and larger.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larger breast-meat yield.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more efficient feed conversion.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more disease resistance.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These varieties are used by broiler-producing companies that commercially produce broilers sold in supermarkets.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Weakness of these varieties: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They do not lay as many eggs as the layer breeds.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6702021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7129" y="1087372"/>
            <a:ext cx="7824369" cy="944628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Specific Variety Used in Industry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Cornish Cross</a:t>
            </a:r>
          </a:p>
          <a:p>
            <a:pPr lvl="1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White Cornish x White Plymouth Rock</a:t>
            </a:r>
          </a:p>
          <a:p>
            <a:pPr lvl="2" eaLnBrk="1" hangingPunct="1"/>
            <a:r>
              <a:rPr lang="en-US" altLang="en-US" sz="2000" i="1" dirty="0">
                <a:ea typeface="ＭＳ Ｐゴシック" panose="020B0600070205080204" pitchFamily="34" charset="-128"/>
              </a:rPr>
              <a:t>Their fast growth allows them to reach 4 to 5 </a:t>
            </a:r>
            <a:r>
              <a:rPr lang="en-US" altLang="en-US" sz="2000" i="1" dirty="0" err="1">
                <a:ea typeface="ＭＳ Ｐゴシック" panose="020B0600070205080204" pitchFamily="34" charset="-128"/>
              </a:rPr>
              <a:t>lbs</a:t>
            </a:r>
            <a:r>
              <a:rPr lang="en-US" altLang="en-US" sz="2000" i="1" dirty="0">
                <a:ea typeface="ＭＳ Ｐゴシック" panose="020B0600070205080204" pitchFamily="34" charset="-128"/>
              </a:rPr>
              <a:t> in </a:t>
            </a:r>
            <a:br>
              <a:rPr lang="en-US" altLang="en-US" sz="2000" i="1" dirty="0">
                <a:ea typeface="ＭＳ Ｐゴシック" panose="020B0600070205080204" pitchFamily="34" charset="-128"/>
              </a:rPr>
            </a:br>
            <a:r>
              <a:rPr lang="en-US" altLang="en-US" sz="2000" i="1" dirty="0">
                <a:ea typeface="ＭＳ Ｐゴシック" panose="020B0600070205080204" pitchFamily="34" charset="-128"/>
              </a:rPr>
              <a:t>6 weeks and 6 to 10 </a:t>
            </a:r>
            <a:r>
              <a:rPr lang="en-US" altLang="en-US" sz="2000" i="1" dirty="0" err="1">
                <a:ea typeface="ＭＳ Ｐゴシック" panose="020B0600070205080204" pitchFamily="34" charset="-128"/>
              </a:rPr>
              <a:t>lbs</a:t>
            </a:r>
            <a:r>
              <a:rPr lang="en-US" altLang="en-US" sz="2000" i="1" dirty="0">
                <a:ea typeface="ＭＳ Ｐゴシック" panose="020B0600070205080204" pitchFamily="34" charset="-128"/>
              </a:rPr>
              <a:t> in 8 to 12 weeks.</a:t>
            </a:r>
          </a:p>
          <a:p>
            <a:pPr lvl="1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White Cornish </a:t>
            </a:r>
          </a:p>
          <a:p>
            <a:pPr lvl="2" eaLnBrk="1" hangingPunct="1"/>
            <a:r>
              <a:rPr lang="en-US" altLang="en-US" sz="2000" i="1" dirty="0">
                <a:ea typeface="ＭＳ Ｐゴシック" panose="020B0600070205080204" pitchFamily="34" charset="-128"/>
              </a:rPr>
              <a:t>They are part of the English Class.</a:t>
            </a:r>
          </a:p>
          <a:p>
            <a:pPr lvl="2" eaLnBrk="1" hangingPunct="1"/>
            <a:r>
              <a:rPr lang="en-US" altLang="en-US" sz="2000" i="1" dirty="0">
                <a:ea typeface="ＭＳ Ｐゴシック" panose="020B0600070205080204" pitchFamily="34" charset="-128"/>
              </a:rPr>
              <a:t>They have a very broad and meaty body.</a:t>
            </a:r>
          </a:p>
          <a:p>
            <a:pPr lvl="1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White Plymouth Rock</a:t>
            </a:r>
          </a:p>
          <a:p>
            <a:pPr lvl="2" eaLnBrk="1" hangingPunct="1"/>
            <a:r>
              <a:rPr lang="en-US" altLang="en-US" sz="2000" i="1" dirty="0">
                <a:ea typeface="ＭＳ Ｐゴシック" panose="020B0600070205080204" pitchFamily="34" charset="-128"/>
              </a:rPr>
              <a:t>They are part of the American Class.</a:t>
            </a:r>
          </a:p>
          <a:p>
            <a:pPr lvl="2" eaLnBrk="1" hangingPunct="1"/>
            <a:r>
              <a:rPr lang="en-US" altLang="en-US" sz="2000" i="1" dirty="0">
                <a:ea typeface="ＭＳ Ｐゴシック" panose="020B0600070205080204" pitchFamily="34" charset="-128"/>
              </a:rPr>
              <a:t>They tend to be docile and a fairly good dual-purpose breed.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3736101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08" y="1559686"/>
            <a:ext cx="2133600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05535" y="1087372"/>
            <a:ext cx="2819400" cy="3382963"/>
          </a:xfrm>
          <a:prstGeom prst="rect">
            <a:avLst/>
          </a:prstGeom>
          <a:noFill/>
        </p:spPr>
      </p:pic>
      <p:pic>
        <p:nvPicPr>
          <p:cNvPr id="7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lum bright="44000" contrast="3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57" y="1509034"/>
            <a:ext cx="3123728" cy="2734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28108" y="4674361"/>
            <a:ext cx="2133600" cy="1446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dirty="0">
                <a:latin typeface="+mj-lt"/>
                <a:cs typeface="Arial" charset="0"/>
              </a:rPr>
              <a:t>Cornish Hen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812451" y="4490211"/>
            <a:ext cx="2667000" cy="16303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kern="0" dirty="0">
                <a:ea typeface="ＭＳ Ｐゴシック" panose="020B0600070205080204" pitchFamily="34" charset="-128"/>
              </a:rPr>
              <a:t>Cornish Cross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21621" y="4243354"/>
            <a:ext cx="2971800" cy="2124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dirty="0">
                <a:latin typeface="+mj-lt"/>
                <a:cs typeface="Arial" charset="0"/>
              </a:rPr>
              <a:t>White Plymouth Rock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96678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Layer Breeds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They have been genetically selected for high egg productivity.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They tend to be small bodied so they are undesirable for meat production.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Their small bodies allow the bird to put more nutrients toward egg production instead of body size.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>
                <a:ea typeface="ＭＳ Ｐゴシック" panose="020B0600070205080204" pitchFamily="34" charset="-128"/>
              </a:rPr>
              <a:t>They are divided into two types: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White egg layers and brown egg layers.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Chicken breeds with white ear lobes lay white eggs, whereas chickens with red ear lobes lay brown eggs.</a:t>
            </a: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98690368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Specific Breeds Used in Industry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2032000"/>
            <a:ext cx="3942678" cy="4094163"/>
          </a:xfrm>
        </p:spPr>
        <p:txBody>
          <a:bodyPr/>
          <a:lstStyle/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White Leghorns</a:t>
            </a:r>
          </a:p>
          <a:p>
            <a:pPr lvl="1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They are part of the Mediterranean Class. </a:t>
            </a:r>
          </a:p>
          <a:p>
            <a:pPr lvl="1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Very good layer of white eggs</a:t>
            </a:r>
          </a:p>
          <a:p>
            <a:pPr lvl="1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Basis of commercial egg industry</a:t>
            </a:r>
          </a:p>
          <a:p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55776" y="2276383"/>
            <a:ext cx="4038600" cy="3998912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39345902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Specific Breeds Used in Industry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848" y="2193365"/>
            <a:ext cx="4147073" cy="4094163"/>
          </a:xfrm>
        </p:spPr>
        <p:txBody>
          <a:bodyPr/>
          <a:lstStyle/>
          <a:p>
            <a:pPr marL="0" indent="0" eaLnBrk="1" hangingPunct="1">
              <a:buNone/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Rhode Island Red</a:t>
            </a: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They are part of the American Class.</a:t>
            </a: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They lay brown eggs.</a:t>
            </a: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 Production-bred strains lay very well.</a:t>
            </a:r>
          </a:p>
          <a:p>
            <a:endParaRPr lang="en-US" sz="2800" dirty="0"/>
          </a:p>
        </p:txBody>
      </p:sp>
      <p:pic>
        <p:nvPicPr>
          <p:cNvPr id="4" name="Picture 6" descr="http://upload.wikimedia.org/wikipedia/commons/8/8d/Rhode_Island_R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1508" y="2528047"/>
            <a:ext cx="3200400" cy="284480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2879692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Turkey Breeds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>
                <a:ea typeface="ＭＳ Ｐゴシック" panose="020B0600070205080204" pitchFamily="34" charset="-128"/>
              </a:rPr>
              <a:t>There are currently eight breeds of turkeys that are recognized by the American Poultry Association. </a:t>
            </a:r>
          </a:p>
          <a:p>
            <a:r>
              <a:rPr lang="en-US" altLang="en-US" sz="2800" dirty="0">
                <a:ea typeface="ＭＳ Ｐゴシック" panose="020B0600070205080204" pitchFamily="34" charset="-128"/>
              </a:rPr>
              <a:t>There are several breeds that are not officially recognized as a breed, but these are the varieties that are commercially used by the industry. These breeds are predominately used for meat.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5930745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Meat Breed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5488" y="1866900"/>
            <a:ext cx="4113211" cy="434884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Broad-Breasted White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 dirty="0">
                <a:ea typeface="ＭＳ Ｐゴシック" panose="020B0600070205080204" pitchFamily="34" charset="-128"/>
              </a:rPr>
              <a:t>Commercially, the most widely used breed of domesticated turkey.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 dirty="0">
                <a:ea typeface="ＭＳ Ｐゴシック" panose="020B0600070205080204" pitchFamily="34" charset="-128"/>
              </a:rPr>
              <a:t>They have shorter breast bones and legs than “standard” turkeys.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600" i="1" dirty="0">
                <a:ea typeface="ＭＳ Ｐゴシック" panose="020B0600070205080204" pitchFamily="34" charset="-128"/>
              </a:rPr>
              <a:t>They are unable to breed naturally and require assistance from humans.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 dirty="0">
                <a:ea typeface="ＭＳ Ｐゴシック" panose="020B0600070205080204" pitchFamily="34" charset="-128"/>
              </a:rPr>
              <a:t>Produce more breast meat, and their pin feathers are less visible when the carcass is dressed due to their white color.</a:t>
            </a:r>
          </a:p>
          <a:p>
            <a:endParaRPr lang="en-US" dirty="0"/>
          </a:p>
        </p:txBody>
      </p:sp>
      <p:pic>
        <p:nvPicPr>
          <p:cNvPr id="4" name="Picture 8" descr="http://griggstownquailfarm.com/wp-content/uploads/DSC0002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98" t="32564" r="38703" b="1865"/>
          <a:stretch/>
        </p:blipFill>
        <p:spPr bwMode="auto">
          <a:xfrm>
            <a:off x="449068" y="2202233"/>
            <a:ext cx="3820578" cy="299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828152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6412" y="1087372"/>
            <a:ext cx="7655086" cy="944628"/>
          </a:xfrm>
        </p:spPr>
        <p:txBody>
          <a:bodyPr/>
          <a:lstStyle/>
          <a:p>
            <a:r>
              <a:rPr lang="en-US" dirty="0"/>
              <a:t>Ag Minute: Vertical Integration</a:t>
            </a:r>
          </a:p>
        </p:txBody>
      </p:sp>
      <p:pic>
        <p:nvPicPr>
          <p:cNvPr id="4" name="ozqEnkiKvTg"/>
          <p:cNvPicPr>
            <a:picLocks noGrp="1" noRot="1" noChangeAspect="1"/>
          </p:cNvPicPr>
          <p:nvPr>
            <p:ph idx="1"/>
            <a:videoFile r:link="rId2"/>
          </p:nvPr>
        </p:nvPicPr>
        <p:blipFill>
          <a:blip r:embed="rId4"/>
          <a:stretch>
            <a:fillRect/>
          </a:stretch>
        </p:blipFill>
        <p:spPr>
          <a:xfrm>
            <a:off x="580204" y="1739123"/>
            <a:ext cx="8030009" cy="45168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10995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The Poultry Industry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2000"/>
            <a:ext cx="4086950" cy="4094163"/>
          </a:xfrm>
        </p:spPr>
        <p:txBody>
          <a:bodyPr/>
          <a:lstStyle/>
          <a:p>
            <a:r>
              <a:rPr lang="en-US" altLang="en-US" sz="2400" dirty="0">
                <a:ea typeface="ＭＳ Ｐゴシック" panose="020B0600070205080204" pitchFamily="34" charset="-128"/>
              </a:rPr>
              <a:t>There are many segments of the poultry industry. </a:t>
            </a:r>
          </a:p>
          <a:p>
            <a:r>
              <a:rPr lang="en-US" altLang="en-US" sz="2400" dirty="0">
                <a:ea typeface="ＭＳ Ｐゴシック" panose="020B0600070205080204" pitchFamily="34" charset="-128"/>
              </a:rPr>
              <a:t>These segments are all interlinked and, many times, are owned by the same company. </a:t>
            </a:r>
          </a:p>
          <a:p>
            <a:r>
              <a:rPr lang="en-US" altLang="en-US" sz="2400" dirty="0">
                <a:ea typeface="ＭＳ Ｐゴシック" panose="020B0600070205080204" pitchFamily="34" charset="-128"/>
              </a:rPr>
              <a:t>This type of ownership is called vertical integration. </a:t>
            </a:r>
          </a:p>
          <a:p>
            <a:endParaRPr lang="en-US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2612" y="1868618"/>
            <a:ext cx="3734187" cy="4227382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3200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Vertical Integration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It is a style of business management that allows for maximum control of the products produced.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It is much like a ladder concept, as each segment relies on the segment below it to supply it with what it needs while that segment must produce the product the next segment needs.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It is like a hierarchy of needs that are met within one company.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It allows the poultry industry to develop their product efficiently and to produce a high quality product.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183612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The Structure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2559" y="2032000"/>
            <a:ext cx="8229600" cy="4094163"/>
          </a:xfrm>
        </p:spPr>
        <p:txBody>
          <a:bodyPr/>
          <a:lstStyle/>
          <a:p>
            <a:pPr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Generally has 8 levels</a:t>
            </a: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Primary Breeders</a:t>
            </a: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Feed Mill </a:t>
            </a: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Breeders</a:t>
            </a: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Hatchery</a:t>
            </a:r>
          </a:p>
          <a:p>
            <a:pPr lvl="1" eaLnBrk="1" hangingPunct="1"/>
            <a:r>
              <a:rPr lang="en-US" altLang="en-US" sz="2000" dirty="0" err="1">
                <a:ea typeface="ＭＳ Ｐゴシック" panose="020B0600070205080204" pitchFamily="34" charset="-128"/>
              </a:rPr>
              <a:t>Growout</a:t>
            </a:r>
            <a:r>
              <a:rPr lang="en-US" altLang="en-US" sz="2000" dirty="0">
                <a:ea typeface="ＭＳ Ｐゴシック" panose="020B0600070205080204" pitchFamily="34" charset="-128"/>
              </a:rPr>
              <a:t> Farms</a:t>
            </a: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Processing Plants</a:t>
            </a: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Further Processing</a:t>
            </a: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Transportation and Marketing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634" y="1842257"/>
            <a:ext cx="1942803" cy="43485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423256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778517" y="1043477"/>
            <a:ext cx="6373318" cy="944628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Primary Breeders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2032000"/>
            <a:ext cx="3687771" cy="4094163"/>
          </a:xfrm>
        </p:spPr>
        <p:txBody>
          <a:bodyPr/>
          <a:lstStyle/>
          <a:p>
            <a:r>
              <a:rPr lang="en-US" altLang="en-US" sz="2400" dirty="0">
                <a:ea typeface="ＭＳ Ｐゴシック" panose="020B0600070205080204" pitchFamily="34" charset="-128"/>
              </a:rPr>
              <a:t>Their responsibility is to develop and reproduce strains of chicken that meet the requirements of chicken producers and processing companies.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0625" y="2201863"/>
            <a:ext cx="3333750" cy="3324225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052782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Primary Breeders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3572" y="2032000"/>
            <a:ext cx="4653228" cy="40941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Through development and reproduction, they aim to achieve desirable characteristics such as abundant white meat and efficient feed conversion.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Breeder chicks with the appropriate mix of desirable characteristics are then sold to integrated chicken firms.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4783" y="2078070"/>
            <a:ext cx="2505075" cy="381000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2488392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Feed Mill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2000"/>
            <a:ext cx="4226199" cy="40941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Chicken companies own feed mills that convert raw materials into finished feed according to very specific formulas developed by poultry nutritionists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They produce different formulas to feed all the different nutrition stages of chickens. 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11079" y="1945481"/>
            <a:ext cx="4122738" cy="426720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819417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FFAPP" val="snz7DJ49"/>
  <p:tag name="ARTICULATE_SLIDE_COUNT" val="27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ffapp">
  <a:themeElements>
    <a:clrScheme name="ffa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fa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fa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LongProperties xmlns="http://schemas.microsoft.com/office/2006/metadata/longProperties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Basic Excel Workbook" ma:contentTypeID="0x010100E0F45C0E3884B14D86F69C16F715BA100034B665055D71C84EB19B23098300E880" ma:contentTypeVersion="6" ma:contentTypeDescription="Blank Excel template for document library content type" ma:contentTypeScope="" ma:versionID="e485e9f50a58ea9bfb81841392e00f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ecc3287acba05003821241183c7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077A53E-A8F8-4613-A362-6AAE3EF4D9B9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9A271D1E-6D96-4BA4-86F3-355FAEAD7C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ffapp</Template>
  <TotalTime>13185</TotalTime>
  <Words>993</Words>
  <Application>Microsoft Office PowerPoint</Application>
  <PresentationFormat>On-screen Show (4:3)</PresentationFormat>
  <Paragraphs>111</Paragraphs>
  <Slides>27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Georgia</vt:lpstr>
      <vt:lpstr>Arial</vt:lpstr>
      <vt:lpstr>ＭＳ Ｐゴシック</vt:lpstr>
      <vt:lpstr>Verdana</vt:lpstr>
      <vt:lpstr>ffapp</vt:lpstr>
      <vt:lpstr>Introduction to the Poultry Industry</vt:lpstr>
      <vt:lpstr>PowerPoint Presentation</vt:lpstr>
      <vt:lpstr>Ag Minute: Vertical Integration</vt:lpstr>
      <vt:lpstr>The Poultry Industry</vt:lpstr>
      <vt:lpstr>Vertical Integration</vt:lpstr>
      <vt:lpstr>The Structure</vt:lpstr>
      <vt:lpstr>Primary Breeders</vt:lpstr>
      <vt:lpstr>Primary Breeders</vt:lpstr>
      <vt:lpstr>Feed Mill</vt:lpstr>
      <vt:lpstr>Breeders</vt:lpstr>
      <vt:lpstr>Hatchery</vt:lpstr>
      <vt:lpstr>Hatchery</vt:lpstr>
      <vt:lpstr>Growout Farms</vt:lpstr>
      <vt:lpstr>Growout Farms</vt:lpstr>
      <vt:lpstr>Processing Plants</vt:lpstr>
      <vt:lpstr>Further Processing</vt:lpstr>
      <vt:lpstr>Transportation and Marketing</vt:lpstr>
      <vt:lpstr>Value to the Economy</vt:lpstr>
      <vt:lpstr>Chicken Breeds </vt:lpstr>
      <vt:lpstr>Meat Breeds </vt:lpstr>
      <vt:lpstr>Specific Variety Used in Industry </vt:lpstr>
      <vt:lpstr>PowerPoint Presentation</vt:lpstr>
      <vt:lpstr>Layer Breeds</vt:lpstr>
      <vt:lpstr>Specific Breeds Used in Industry</vt:lpstr>
      <vt:lpstr>Specific Breeds Used in Industry</vt:lpstr>
      <vt:lpstr>Turkey Breeds</vt:lpstr>
      <vt:lpstr>Meat Breed 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Technology</dc:creator>
  <cp:lastModifiedBy>Weinrich, Ashli</cp:lastModifiedBy>
  <cp:revision>400</cp:revision>
  <cp:lastPrinted>2019-01-23T20:44:15Z</cp:lastPrinted>
  <dcterms:created xsi:type="dcterms:W3CDTF">2007-01-30T15:01:20Z</dcterms:created>
  <dcterms:modified xsi:type="dcterms:W3CDTF">2019-07-10T12:23:49Z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0x010100E0F45C0E3884B14D86F69C16F715BA100034B665055D71C84EB19B23098300E880</vt:lpwstr>
  </property>
  <property fmtid="{D5CDD505-2E9C-101B-9397-08002B2CF9AE}" pid="4" name="ArticulateGUID">
    <vt:lpwstr>2EA84F89-C2AB-4999-AEEA-490D0319FD9E</vt:lpwstr>
  </property>
  <property fmtid="{D5CDD505-2E9C-101B-9397-08002B2CF9AE}" pid="5" name="ArticulatePath">
    <vt:lpwstr>FFA-US Poultry template</vt:lpwstr>
  </property>
</Properties>
</file>