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5"/>
  </p:sldMasterIdLst>
  <p:notesMasterIdLst>
    <p:notesMasterId r:id="rId32"/>
  </p:notesMasterIdLst>
  <p:handoutMasterIdLst>
    <p:handoutMasterId r:id="rId33"/>
  </p:handoutMasterIdLst>
  <p:sldIdLst>
    <p:sldId id="520" r:id="rId6"/>
    <p:sldId id="532" r:id="rId7"/>
    <p:sldId id="533" r:id="rId8"/>
    <p:sldId id="534" r:id="rId9"/>
    <p:sldId id="529" r:id="rId10"/>
    <p:sldId id="535" r:id="rId11"/>
    <p:sldId id="536" r:id="rId12"/>
    <p:sldId id="537" r:id="rId13"/>
    <p:sldId id="538" r:id="rId14"/>
    <p:sldId id="539" r:id="rId15"/>
    <p:sldId id="540" r:id="rId16"/>
    <p:sldId id="542" r:id="rId17"/>
    <p:sldId id="543" r:id="rId18"/>
    <p:sldId id="544" r:id="rId19"/>
    <p:sldId id="545" r:id="rId20"/>
    <p:sldId id="546" r:id="rId21"/>
    <p:sldId id="548" r:id="rId22"/>
    <p:sldId id="549" r:id="rId23"/>
    <p:sldId id="550" r:id="rId24"/>
    <p:sldId id="552" r:id="rId25"/>
    <p:sldId id="553" r:id="rId26"/>
    <p:sldId id="554" r:id="rId27"/>
    <p:sldId id="555" r:id="rId28"/>
    <p:sldId id="556" r:id="rId29"/>
    <p:sldId id="557" r:id="rId30"/>
    <p:sldId id="558" r:id="rId31"/>
  </p:sldIdLst>
  <p:sldSz cx="9144000" cy="6858000" type="screen4x3"/>
  <p:notesSz cx="7004050" cy="9290050"/>
  <p:embeddedFontLst>
    <p:embeddedFont>
      <p:font typeface="Georgia" panose="02040502050405020303" pitchFamily="18" charset="0"/>
      <p:regular r:id="rId34"/>
      <p:bold r:id="rId35"/>
      <p:italic r:id="rId36"/>
      <p:boldItalic r:id="rId37"/>
    </p:embeddedFont>
    <p:embeddedFont>
      <p:font typeface="ＭＳ Ｐゴシック" panose="020B0600070205080204" pitchFamily="34" charset="-128"/>
      <p:regular r:id="rId38"/>
    </p:embeddedFont>
    <p:embeddedFont>
      <p:font typeface="Trebuchet MS" panose="020B0603020202020204" pitchFamily="34" charset="0"/>
      <p:regular r:id="rId39"/>
      <p:bold r:id="rId40"/>
      <p:italic r:id="rId41"/>
      <p:boldItalic r:id="rId42"/>
    </p:embeddedFont>
    <p:embeddedFont>
      <p:font typeface="Verdana" panose="020B0604030504040204" pitchFamily="34" charset="0"/>
      <p:regular r:id="rId43"/>
      <p:bold r:id="rId44"/>
      <p:italic r:id="rId45"/>
      <p:boldItalic r:id="rId46"/>
    </p:embeddedFont>
  </p:embeddedFontLst>
  <p:custDataLst>
    <p:tags r:id="rId4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6" userDrawn="1">
          <p15:clr>
            <a:srgbClr val="A4A3A4"/>
          </p15:clr>
        </p15:guide>
        <p15:guide id="2" pos="220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5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9748" autoAdjust="0"/>
  </p:normalViewPr>
  <p:slideViewPr>
    <p:cSldViewPr snapToGrid="0">
      <p:cViewPr varScale="1">
        <p:scale>
          <a:sx n="88" d="100"/>
          <a:sy n="88" d="100"/>
        </p:scale>
        <p:origin x="915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6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6.fntdata"/><Relationship Id="rId21" Type="http://schemas.openxmlformats.org/officeDocument/2006/relationships/slide" Target="slides/slide16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3.fntdata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5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1822"/>
            <a:ext cx="5601971" cy="418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907" y="513896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426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108737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4959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55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0" y="1059150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707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0" y="1010653"/>
            <a:ext cx="7467600" cy="74079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4" name="Picture 1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00557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8358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80147" y="124924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8083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15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640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</p:spPr>
        <p:txBody>
          <a:bodyPr anchor="b"/>
          <a:lstStyle>
            <a:lvl1pPr algn="l">
              <a:defRPr sz="2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74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2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1" y="1914049"/>
            <a:ext cx="8311350" cy="861131"/>
          </a:xfrm>
        </p:spPr>
        <p:txBody>
          <a:bodyPr/>
          <a:lstStyle/>
          <a:p>
            <a:r>
              <a:rPr lang="en-US" dirty="0"/>
              <a:t>History of Poultry Production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62347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Wire-caged housing for egg layers begins</a:t>
            </a:r>
          </a:p>
          <a:p>
            <a:pPr lvl="1"/>
            <a:r>
              <a:rPr lang="en-US" dirty="0"/>
              <a:t>Healthier and more efficient producers</a:t>
            </a:r>
          </a:p>
          <a:p>
            <a:pPr lvl="2"/>
            <a:r>
              <a:rPr lang="en-US" dirty="0"/>
              <a:t>Eggs could be collected easier. </a:t>
            </a:r>
          </a:p>
          <a:p>
            <a:pPr lvl="2"/>
            <a:r>
              <a:rPr lang="en-US" dirty="0"/>
              <a:t>Diseases were easier to prevent and control.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Egg Production in the 1940s</a:t>
            </a:r>
          </a:p>
        </p:txBody>
      </p:sp>
      <p:pic>
        <p:nvPicPr>
          <p:cNvPr id="6" name="Picture 4" descr="C:\Documents and Settings\Carlie\Local Settings\Temporary Internet Files\Content.IE5\0FALOXAO\MCj0441395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575" y="4685038"/>
            <a:ext cx="18097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154669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Egg Consumption Decline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Cholesterol Controversy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Late 1940s: studies released proposing controversial negative effects of eggs because of high cholesterol. 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Movement from Rural to Urban Living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Less eggs being consumed as families began to move from their farms and rural areas into urban cities for work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Less time and space for having personal flocks 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115665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1950-1960</a:t>
            </a:r>
            <a:br>
              <a:rPr lang="en-US" sz="3200" dirty="0" smtClean="0"/>
            </a:br>
            <a:r>
              <a:rPr lang="en-US" sz="3200" dirty="0" smtClean="0"/>
              <a:t>Commercial </a:t>
            </a:r>
            <a:r>
              <a:rPr lang="en-US" sz="3200" dirty="0"/>
              <a:t>broiler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7683"/>
            <a:ext cx="8229600" cy="390848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Vertical Integration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Poultry industry moved to </a:t>
            </a:r>
            <a:r>
              <a:rPr lang="en-US" altLang="en-US" sz="2400" b="1" i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vertical integration</a:t>
            </a:r>
            <a:r>
              <a:rPr lang="en-US" altLang="en-US" sz="2400" dirty="0">
                <a:ea typeface="ＭＳ Ｐゴシック" panose="020B0600070205080204" pitchFamily="34" charset="-128"/>
              </a:rPr>
              <a:t>: 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>individuals</a:t>
            </a:r>
            <a:r>
              <a:rPr lang="en-US" altLang="en-US" sz="24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involved in every stage of production, processing and marketing</a:t>
            </a:r>
            <a:r>
              <a:rPr lang="en-US" altLang="en-US" sz="2400" dirty="0">
                <a:ea typeface="ＭＳ Ｐゴシック" panose="020B0600070205080204" pitchFamily="34" charset="-128"/>
              </a:rPr>
              <a:t>. 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Advantages: more efficient, responsive and profitable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Mid-1960s: 90% of broilers produced came from vertically integrated operations. </a:t>
            </a:r>
          </a:p>
          <a:p>
            <a:endParaRPr lang="en-US" dirty="0"/>
          </a:p>
        </p:txBody>
      </p:sp>
      <p:pic>
        <p:nvPicPr>
          <p:cNvPr id="5" name="Picture 3" descr="C:\Documents and Settings\Carlie\Local Settings\Temporary Internet Files\Content.IE5\4UAJDM5O\MCj0149986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409" y="5268397"/>
            <a:ext cx="1230183" cy="123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505084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Television provides new marketing opportunities.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Poultry industry uses TV and media to promote more consumption of chicken, turkey and eggs.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Advertising increased both consumer demand and brand name recognition.</a:t>
            </a: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  <p:pic>
        <p:nvPicPr>
          <p:cNvPr id="4" name="Picture 7" descr="C:\Documents and Settings\Carlie\Local Settings\Temporary Internet Files\Content.IE5\DZ82JY03\MCj0322592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164" y="5535744"/>
            <a:ext cx="1161264" cy="118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975612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Broiler Council Established in 1954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867" y="2359004"/>
            <a:ext cx="8229600" cy="1904159"/>
          </a:xfrm>
        </p:spPr>
        <p:txBody>
          <a:bodyPr/>
          <a:lstStyle/>
          <a:p>
            <a:r>
              <a:rPr lang="en-US" dirty="0"/>
              <a:t>Stimulated consumer demand</a:t>
            </a:r>
          </a:p>
          <a:p>
            <a:r>
              <a:rPr lang="en-US" dirty="0"/>
              <a:t>Name was changed in 1990 to the National Chicken Council.</a:t>
            </a:r>
          </a:p>
        </p:txBody>
      </p:sp>
      <p:pic>
        <p:nvPicPr>
          <p:cNvPr id="4" name="Picture 2" descr="http://www3.sympatico.ca/fppac/NC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860" y="4263163"/>
            <a:ext cx="3458774" cy="158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636393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USDA Mandatory Federal Inspection of Broilers, 1959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71115"/>
            <a:ext cx="8229600" cy="2328053"/>
          </a:xfrm>
        </p:spPr>
        <p:txBody>
          <a:bodyPr/>
          <a:lstStyle/>
          <a:p>
            <a:r>
              <a:rPr lang="en-US" dirty="0"/>
              <a:t>Mandatory inspection of all poultry plants producing meat for consumption for the safety of the consumer. </a:t>
            </a:r>
          </a:p>
        </p:txBody>
      </p:sp>
      <p:pic>
        <p:nvPicPr>
          <p:cNvPr id="4" name="Picture 4" descr="https://engineering.purdue.edu/H2biomass/images/l1_page_graphics/800px-USDA_logo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02" y="4161730"/>
            <a:ext cx="2960698" cy="2042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128207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“Expansion of the egg industry” in the 1960s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A combined effort in producing, marketing and management to push the egg industry from an era of small flocks to one of commercial production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Quality of machinery from layer house to processing equipment improved drastically.</a:t>
            </a:r>
            <a:endParaRPr lang="en-US" sz="2800" dirty="0"/>
          </a:p>
        </p:txBody>
      </p:sp>
      <p:pic>
        <p:nvPicPr>
          <p:cNvPr id="4" name="Picture 2" descr="http://www.agripinoy.net/wp-content/uploads/2008/04/eg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916" y="4403473"/>
            <a:ext cx="2228976" cy="176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57001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179" y="1087371"/>
            <a:ext cx="7863319" cy="1448319"/>
          </a:xfrm>
        </p:spPr>
        <p:txBody>
          <a:bodyPr/>
          <a:lstStyle/>
          <a:p>
            <a:r>
              <a:rPr lang="en-US" dirty="0"/>
              <a:t>1970s to Present Day </a:t>
            </a:r>
            <a:r>
              <a:rPr lang="en-US" dirty="0" smtClean="0"/>
              <a:t>Production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Modern </a:t>
            </a:r>
            <a:r>
              <a:rPr lang="en-US" dirty="0"/>
              <a:t>Production of Meat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680138"/>
            <a:ext cx="7919357" cy="34460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Poultry industry moved to its present modern methods of production. </a:t>
            </a:r>
            <a:endParaRPr lang="en-US" altLang="en-US" sz="2000" dirty="0" smtClean="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Research in nutritional discoveries, disease eradication programs, genetic improvements and new 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technologies.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Poultry has become an efficient, reliable and healthy source of protein. </a:t>
            </a:r>
            <a:endParaRPr lang="en-US" altLang="en-US" sz="2000" dirty="0" smtClean="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The </a:t>
            </a:r>
            <a:r>
              <a:rPr lang="en-US" altLang="en-US" sz="2000" dirty="0">
                <a:ea typeface="ＭＳ Ｐゴシック" panose="020B0600070205080204" pitchFamily="34" charset="-128"/>
              </a:rPr>
              <a:t>mechanization of processing and automation 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technologies is a </a:t>
            </a:r>
            <a:r>
              <a:rPr lang="en-US" altLang="en-US" sz="2000" dirty="0">
                <a:ea typeface="ＭＳ Ｐゴシック" panose="020B0600070205080204" pitchFamily="34" charset="-128"/>
              </a:rPr>
              <a:t>major 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contributor.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857080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 Population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5755875" cy="4094163"/>
          </a:xfrm>
        </p:spPr>
        <p:txBody>
          <a:bodyPr/>
          <a:lstStyle/>
          <a:p>
            <a:r>
              <a:rPr lang="en-US" sz="2000" dirty="0"/>
              <a:t>Supply and Demand</a:t>
            </a:r>
          </a:p>
          <a:p>
            <a:pPr lvl="1"/>
            <a:r>
              <a:rPr lang="en-US" sz="1800" dirty="0"/>
              <a:t>Dramatic increase in broiler consumption for a variety of reasons:</a:t>
            </a:r>
          </a:p>
          <a:p>
            <a:pPr marL="914400" lvl="2" indent="0">
              <a:buNone/>
            </a:pPr>
            <a:r>
              <a:rPr lang="en-US" sz="1600" dirty="0"/>
              <a:t>1. Increased Health Perception: healthier protein to consume</a:t>
            </a:r>
          </a:p>
          <a:p>
            <a:pPr marL="914400" lvl="2" indent="0">
              <a:buNone/>
            </a:pPr>
            <a:r>
              <a:rPr lang="en-US" sz="1600" dirty="0"/>
              <a:t>2. Increase in convenience vs. whole-bird sales:</a:t>
            </a:r>
          </a:p>
          <a:p>
            <a:pPr lvl="3"/>
            <a:r>
              <a:rPr lang="en-US" sz="1400" dirty="0"/>
              <a:t>1980s: A shift in the type of meat products people could purchase at the market.</a:t>
            </a:r>
          </a:p>
          <a:p>
            <a:pPr lvl="3"/>
            <a:r>
              <a:rPr lang="en-US" sz="1400" dirty="0"/>
              <a:t>Consumers preferred further processed and already cut-up meat compared to doing it themselves at home. </a:t>
            </a:r>
          </a:p>
          <a:p>
            <a:pPr lvl="3"/>
            <a:r>
              <a:rPr lang="en-US" sz="1400" dirty="0"/>
              <a:t>New products: chicken tenders and other ready-to-eat frozen foods</a:t>
            </a:r>
          </a:p>
          <a:p>
            <a:pPr lvl="3"/>
            <a:r>
              <a:rPr lang="en-US" sz="1400" dirty="0"/>
              <a:t>Convenience items: rotisserie chickens also became a big hit</a:t>
            </a:r>
          </a:p>
          <a:p>
            <a:pPr lvl="3"/>
            <a:endParaRPr lang="en-US" dirty="0"/>
          </a:p>
        </p:txBody>
      </p:sp>
      <p:pic>
        <p:nvPicPr>
          <p:cNvPr id="4" name="Picture 2" descr="http://www.appliancist.com/alpina-seduction-rotisserie.jpg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075" y="2476752"/>
            <a:ext cx="2748907" cy="277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409975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417" y="1312656"/>
            <a:ext cx="8041081" cy="944628"/>
          </a:xfrm>
        </p:spPr>
        <p:txBody>
          <a:bodyPr/>
          <a:lstStyle/>
          <a:p>
            <a:r>
              <a:rPr lang="en-US" dirty="0"/>
              <a:t>Consumer </a:t>
            </a:r>
            <a:r>
              <a:rPr lang="en-US" dirty="0" smtClean="0"/>
              <a:t>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944915"/>
            <a:ext cx="8229600" cy="40941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3. Low cost: The price of chicken compared to other meat is lower because of efficiencies in productions.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4. Fast Food Outlets: Many meals at fast food restaurants now have chicken options or are solely chicken.</a:t>
            </a:r>
          </a:p>
          <a:p>
            <a:pPr marL="0" indent="0">
              <a:buNone/>
            </a:pPr>
            <a:endParaRPr lang="en-US" sz="2800" dirty="0"/>
          </a:p>
        </p:txBody>
      </p:sp>
      <p:grpSp>
        <p:nvGrpSpPr>
          <p:cNvPr id="6" name="Group 5"/>
          <p:cNvGrpSpPr/>
          <p:nvPr/>
        </p:nvGrpSpPr>
        <p:grpSpPr>
          <a:xfrm>
            <a:off x="733991" y="3880757"/>
            <a:ext cx="7593580" cy="2305464"/>
            <a:chOff x="772091" y="3633377"/>
            <a:chExt cx="7209912" cy="2547401"/>
          </a:xfrm>
        </p:grpSpPr>
        <p:pic>
          <p:nvPicPr>
            <p:cNvPr id="7" name="Picture 6" descr="http://www.lee.edu/~mpr/scholarlee/images_scholarlee/2008-9/chicfila_cow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091" y="3633377"/>
              <a:ext cx="1273701" cy="2547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http://www.pe.com/imagesdaily/2009/04-28/elpolloloco_400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683" y="4026808"/>
              <a:ext cx="1600200" cy="1760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 descr="http://www.businesspundit.com/wp-content/uploads/2009/04/zzgrilledchix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0345" y="3983152"/>
              <a:ext cx="1582738" cy="184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8" descr="http://scrapetv.com/News/News%20Pages/Business/images/mcdonalds%20logo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1490" y="4183177"/>
              <a:ext cx="1560513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14440336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is poultry?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b="1" i="1" dirty="0">
                <a:ea typeface="ＭＳ Ｐゴシック" panose="020B0600070205080204" pitchFamily="34" charset="-128"/>
              </a:rPr>
              <a:t>Poultry</a:t>
            </a:r>
            <a:r>
              <a:rPr lang="en-US" altLang="en-US" sz="2800" dirty="0">
                <a:ea typeface="ＭＳ Ｐゴシック" panose="020B0600070205080204" pitchFamily="34" charset="-128"/>
              </a:rPr>
              <a:t> is a term for domesticated fowl, particularly focusing on the species valued for their meat and egg use, such as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chickens and turkeys</a:t>
            </a:r>
            <a:r>
              <a:rPr lang="en-US" altLang="en-US" sz="2800" dirty="0">
                <a:ea typeface="ＭＳ Ｐゴシック" panose="020B0600070205080204" pitchFamily="34" charset="-128"/>
              </a:rPr>
              <a:t>. In this lesson, we will focus on chicken production of meat and eggs.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C:\Documents and Settings\Carlie\Local Settings\Temporary Internet Files\Content.IE5\YC8FJ55Z\MPj0431017000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26" y="4275275"/>
            <a:ext cx="1989274" cy="1989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109959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Chicken Surpasses Beef, 1992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lvl="2" indent="-279400" eaLnBrk="1" hangingPunct="1">
              <a:tabLst>
                <a:tab pos="61913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Chicken consumption outnumbered beef consumption, becoming the most consumed meat in the United States. </a:t>
            </a:r>
          </a:p>
          <a:p>
            <a:pPr marL="341313" lvl="2" indent="-279400" eaLnBrk="1" hangingPunct="1">
              <a:tabLst>
                <a:tab pos="61913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Per capita consumption of chicken in the United States in 2008 showed that Americans ate more than </a:t>
            </a:r>
            <a:r>
              <a:rPr lang="en-US" altLang="en-US" sz="2800" u="sng" dirty="0">
                <a:solidFill>
                  <a:schemeClr val="tx1"/>
                </a:solidFill>
                <a:ea typeface="ＭＳ Ｐゴシック" panose="020B0600070205080204" pitchFamily="34" charset="-128"/>
              </a:rPr>
              <a:t>85</a:t>
            </a:r>
            <a:r>
              <a:rPr lang="en-US" altLang="en-US" sz="2800" dirty="0">
                <a:ea typeface="ＭＳ Ｐゴシック" panose="020B0600070205080204" pitchFamily="34" charset="-128"/>
              </a:rPr>
              <a:t> pounds of chicken that year!</a:t>
            </a:r>
          </a:p>
          <a:p>
            <a:endParaRPr lang="en-US" dirty="0"/>
          </a:p>
        </p:txBody>
      </p:sp>
      <p:pic>
        <p:nvPicPr>
          <p:cNvPr id="4" name="Picture 2" descr="C:\Documents and Settings\Carlie\Local Settings\Temporary Internet Files\Content.IE5\4UAJDM5O\MCj0294212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28" y="4832391"/>
            <a:ext cx="1171172" cy="147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643015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Designer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Designer Eggs</a:t>
            </a:r>
            <a:r>
              <a:rPr lang="en-US" sz="2800" dirty="0"/>
              <a:t>: Eggs that have higher concentrations of</a:t>
            </a:r>
          </a:p>
          <a:p>
            <a:pPr lvl="1"/>
            <a:r>
              <a:rPr lang="en-US" sz="2400" dirty="0"/>
              <a:t>Vitamin E and</a:t>
            </a:r>
          </a:p>
          <a:p>
            <a:pPr lvl="1"/>
            <a:r>
              <a:rPr lang="en-US" sz="2400" dirty="0"/>
              <a:t>Omega-3 fatty acids (good for heart health).</a:t>
            </a:r>
          </a:p>
          <a:p>
            <a:r>
              <a:rPr lang="en-US" sz="2800" dirty="0"/>
              <a:t>Contributed to making eggs more appealing to health-conscious consumers, increasing sales</a:t>
            </a:r>
          </a:p>
        </p:txBody>
      </p:sp>
      <p:pic>
        <p:nvPicPr>
          <p:cNvPr id="4" name="Picture 2" descr="http://www.4grain.com/Common/img/omeg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210" y="4742160"/>
            <a:ext cx="2796976" cy="15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544057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Egg Consumption Increase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2" indent="-457200" eaLnBrk="1" hangingPunct="1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A steady rise of </a:t>
            </a:r>
            <a:r>
              <a:rPr lang="en-US" altLang="en-US" sz="2800" b="1" i="1" dirty="0" smtClean="0">
                <a:ea typeface="ＭＳ Ｐゴシック" panose="020B0600070205080204" pitchFamily="34" charset="-128"/>
              </a:rPr>
              <a:t>per capita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egg consumption, or amount consumed per person. This rebound can be seen for three main reasons:</a:t>
            </a:r>
          </a:p>
          <a:p>
            <a:pPr marL="685800" lvl="2" indent="-27305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Trebuchet MS" panose="020B0603020202020204" pitchFamily="34" charset="0"/>
              <a:buAutoNum type="arabicPeriod"/>
            </a:pPr>
            <a:r>
              <a:rPr lang="en-US" altLang="en-US" dirty="0" smtClean="0">
                <a:ea typeface="ＭＳ Ｐゴシック" panose="020B0600070205080204" pitchFamily="34" charset="-128"/>
              </a:rPr>
              <a:t>Fast </a:t>
            </a:r>
            <a:r>
              <a:rPr lang="en-US" altLang="en-US" dirty="0">
                <a:ea typeface="ＭＳ Ｐゴシック" panose="020B0600070205080204" pitchFamily="34" charset="-128"/>
              </a:rPr>
              <a:t>food implementation: eggs in breakfast foods. </a:t>
            </a:r>
          </a:p>
          <a:p>
            <a:pPr marL="685800" lvl="2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Trebuchet MS" panose="020B0603020202020204" pitchFamily="34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An increased health perception based on recent research.</a:t>
            </a:r>
          </a:p>
          <a:p>
            <a:pPr marL="685800" lvl="2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Trebuchet MS" panose="020B0603020202020204" pitchFamily="34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Further processed items that contain egg products: rice cakes, egg noodles, etc.</a:t>
            </a:r>
          </a:p>
          <a:p>
            <a:pPr marL="0" indent="0">
              <a:buNone/>
            </a:pPr>
            <a:endParaRPr lang="en-US" u="sng" dirty="0"/>
          </a:p>
        </p:txBody>
      </p:sp>
      <p:pic>
        <p:nvPicPr>
          <p:cNvPr id="4" name="Picture 4" descr="http://olympianspecialtyproducts.com.au/images/products/egg_noodle_pasta_pack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075" y="5050971"/>
            <a:ext cx="1374326" cy="15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418223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127" y="1047616"/>
            <a:ext cx="7741371" cy="944628"/>
          </a:xfrm>
        </p:spPr>
        <p:txBody>
          <a:bodyPr/>
          <a:lstStyle/>
          <a:p>
            <a:r>
              <a:rPr lang="en-US" dirty="0"/>
              <a:t>Expanded Exports, </a:t>
            </a:r>
            <a:br>
              <a:rPr lang="en-US" dirty="0"/>
            </a:br>
            <a:r>
              <a:rPr lang="en-US" dirty="0"/>
              <a:t>1900s and 2000s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8260"/>
            <a:ext cx="8229600" cy="4094163"/>
          </a:xfrm>
        </p:spPr>
        <p:txBody>
          <a:bodyPr/>
          <a:lstStyle/>
          <a:p>
            <a:r>
              <a:rPr lang="en-US" dirty="0"/>
              <a:t>International markets sought:</a:t>
            </a:r>
          </a:p>
          <a:p>
            <a:pPr lvl="1"/>
            <a:r>
              <a:rPr lang="en-US" dirty="0"/>
              <a:t>High demand for leg quarters and chicken feet</a:t>
            </a:r>
          </a:p>
          <a:p>
            <a:pPr lvl="1"/>
            <a:r>
              <a:rPr lang="en-US" dirty="0"/>
              <a:t>Opportunities in Russia, China and Latin America</a:t>
            </a:r>
          </a:p>
          <a:p>
            <a:pPr lvl="1"/>
            <a:r>
              <a:rPr lang="en-US" dirty="0"/>
              <a:t>Overall increase in worldwide demand</a:t>
            </a:r>
          </a:p>
          <a:p>
            <a:pPr lvl="1"/>
            <a:r>
              <a:rPr lang="en-US" dirty="0"/>
              <a:t>20% of U.S. poultry production exported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502992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HACCP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January 26, 1998</a:t>
            </a:r>
          </a:p>
          <a:p>
            <a:r>
              <a:rPr lang="en-US" sz="2800" dirty="0"/>
              <a:t>Further regulations for food safety.</a:t>
            </a:r>
          </a:p>
          <a:p>
            <a:r>
              <a:rPr lang="en-US" sz="2800" dirty="0"/>
              <a:t>HACCP required by the USDA in all slaughtering facilities of all species.</a:t>
            </a:r>
          </a:p>
          <a:p>
            <a:r>
              <a:rPr lang="en-US" sz="2800" dirty="0"/>
              <a:t>HACCP is “Hazard Analysis and Critical Control Points” enacted for protocol of cleanliness and safety by the plants, restaurants and food service industries.</a:t>
            </a:r>
          </a:p>
        </p:txBody>
      </p:sp>
      <p:pic>
        <p:nvPicPr>
          <p:cNvPr id="4" name="Picture 5" descr="http://ecx.images-amazon.com/images/I/51HC4B4P9DL._SL500_AA280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26183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334325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Impact of the Poultry Industry Today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100" dirty="0"/>
              <a:t>The poultry industry has an enormous impact on the economy.</a:t>
            </a:r>
          </a:p>
          <a:p>
            <a:pPr lvl="1"/>
            <a:r>
              <a:rPr lang="en-US" sz="2100" dirty="0"/>
              <a:t>Sales in excess of $60 billion annually</a:t>
            </a:r>
          </a:p>
          <a:p>
            <a:pPr lvl="1"/>
            <a:r>
              <a:rPr lang="en-US" sz="2100" dirty="0"/>
              <a:t>One of the nation’s agricultural leaders</a:t>
            </a:r>
          </a:p>
          <a:p>
            <a:pPr lvl="1"/>
            <a:r>
              <a:rPr lang="en-US" sz="2100" dirty="0"/>
              <a:t>Provides jobs for over 400,000 people</a:t>
            </a:r>
          </a:p>
          <a:p>
            <a:pPr lvl="2"/>
            <a:r>
              <a:rPr lang="en-US" sz="2100" dirty="0"/>
              <a:t>Employees work in a variety of jobs: farm managers, processing plant workers, researchers, accountants and poultry executives.</a:t>
            </a:r>
          </a:p>
          <a:p>
            <a:pPr lvl="1"/>
            <a:r>
              <a:rPr lang="en-US" sz="2100" dirty="0"/>
              <a:t>Indirectly provides jobs to hundreds of thousands more in affiliated industries</a:t>
            </a:r>
          </a:p>
          <a:p>
            <a:pPr lvl="2"/>
            <a:r>
              <a:rPr lang="en-US" sz="2100" dirty="0"/>
              <a:t>Examples: trucking and feed ingredient suppliers.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079395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13" y="1971494"/>
            <a:ext cx="7467600" cy="944628"/>
          </a:xfrm>
        </p:spPr>
        <p:txBody>
          <a:bodyPr/>
          <a:lstStyle/>
          <a:p>
            <a:r>
              <a:rPr lang="en-US" dirty="0"/>
              <a:t>The questions is not </a:t>
            </a:r>
            <a:br>
              <a:rPr lang="en-US" dirty="0"/>
            </a:br>
            <a:r>
              <a:rPr lang="en-US" dirty="0"/>
              <a:t>“What came first?”</a:t>
            </a:r>
            <a:br>
              <a:rPr lang="en-US" dirty="0"/>
            </a:br>
            <a:r>
              <a:rPr lang="en-US" dirty="0"/>
              <a:t>but rather</a:t>
            </a:r>
            <a:br>
              <a:rPr lang="en-US" dirty="0"/>
            </a:br>
            <a:r>
              <a:rPr lang="en-US" dirty="0"/>
              <a:t>“What is coming next?”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876" y="4815991"/>
            <a:ext cx="2124075" cy="1295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420789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1800s to</a:t>
            </a:r>
            <a:br>
              <a:rPr lang="en-US" sz="3200" dirty="0"/>
            </a:br>
            <a:r>
              <a:rPr lang="en-US" sz="3200" dirty="0"/>
              <a:t>  the early 1900s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Chicken Production</a:t>
            </a:r>
          </a:p>
          <a:p>
            <a:pPr lvl="1"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Individual households and small flocks</a:t>
            </a:r>
          </a:p>
          <a:p>
            <a:pPr lvl="2"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Backyard farming</a:t>
            </a:r>
          </a:p>
          <a:p>
            <a:pPr lvl="2"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Egg and meat birds for family consumption</a:t>
            </a:r>
          </a:p>
          <a:p>
            <a:pPr lvl="2"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Excess birds and eggs sold to neighbors</a:t>
            </a:r>
          </a:p>
          <a:p>
            <a:pPr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Egg Production</a:t>
            </a:r>
          </a:p>
          <a:p>
            <a:pPr lvl="1"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Due to the lack of research and information, programs such as </a:t>
            </a:r>
            <a:r>
              <a:rPr lang="en-US" altLang="en-US" sz="2200" b="1" i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photoperiod</a:t>
            </a:r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 cycling were nonexistent. </a:t>
            </a:r>
          </a:p>
          <a:p>
            <a:pPr lvl="1" eaLnBrk="1" hangingPunct="1"/>
            <a:r>
              <a:rPr lang="en-US" altLang="en-US" sz="22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Farmers did not know that lighting can have an impact on the laying cycles of chickens.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320007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1920s and 1930s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Beginning of Broiler Production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The increasing demand for eggs = an excess amount of young male birds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Farmers would then sell these birds to the locals for meat.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Increase in demand for meat birds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Farmers began to notice some birds were better suited for laying eggs while others were better producers of meat.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Farmers began to raise </a:t>
            </a:r>
            <a:r>
              <a:rPr lang="en-US" altLang="en-US" sz="2000" b="1" i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single purpose</a:t>
            </a:r>
            <a:r>
              <a:rPr lang="en-US" altLang="en-US" sz="2000" b="1" i="1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>
                <a:ea typeface="ＭＳ Ｐゴシック" panose="020B0600070205080204" pitchFamily="34" charset="-128"/>
              </a:rPr>
              <a:t>chickens used for one reason — either egg or meat production — as opposed to </a:t>
            </a:r>
            <a:r>
              <a:rPr lang="en-US" altLang="en-US" sz="2000" b="1" i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dual purpose</a:t>
            </a:r>
            <a:r>
              <a:rPr lang="en-US" altLang="en-US" sz="20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000" dirty="0">
                <a:ea typeface="ＭＳ Ｐゴシック" panose="020B0600070205080204" pitchFamily="34" charset="-128"/>
              </a:rPr>
              <a:t>chickens that were used for both egg and meat production but were just average in production.  </a:t>
            </a:r>
          </a:p>
          <a:p>
            <a:endParaRPr lang="en-US" dirty="0"/>
          </a:p>
        </p:txBody>
      </p:sp>
      <p:pic>
        <p:nvPicPr>
          <p:cNvPr id="4" name="Picture 3" descr="C:\Documents and Settings\Carlie\Local Settings\Temporary Internet Files\Content.IE5\44LRAIAE\MCj0353095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7" y="713050"/>
            <a:ext cx="1344613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18361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8226" y="1166884"/>
            <a:ext cx="7683272" cy="944628"/>
          </a:xfrm>
        </p:spPr>
        <p:txBody>
          <a:bodyPr/>
          <a:lstStyle/>
          <a:p>
            <a:r>
              <a:rPr lang="en-US" dirty="0"/>
              <a:t>The 1920s and 1930s, continued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Arial" panose="020B0604020202020204" pitchFamily="34" charset="0"/>
              <a:buChar char="•"/>
            </a:pPr>
            <a:r>
              <a:rPr lang="en-US" altLang="en-US" dirty="0" smtClean="0">
                <a:ea typeface="ＭＳ Ｐゴシック" panose="020B0600070205080204" pitchFamily="34" charset="-128"/>
              </a:rPr>
              <a:t>Selection of certain birds created the best yields for the farmer because they could specialize in one area with better birds. </a:t>
            </a:r>
          </a:p>
          <a:p>
            <a:pPr marL="457200" lvl="1" indent="-45720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Arial" panose="020B0604020202020204" pitchFamily="34" charset="0"/>
              <a:buChar char="•"/>
            </a:pPr>
            <a:r>
              <a:rPr lang="en-US" altLang="en-US" dirty="0" smtClean="0">
                <a:ea typeface="ＭＳ Ｐゴシック" panose="020B0600070205080204" pitchFamily="34" charset="-128"/>
              </a:rPr>
              <a:t>These backyard farmers began to sell eggs and live birds at local farmers markets.</a:t>
            </a:r>
          </a:p>
          <a:p>
            <a:pPr marL="457200" lvl="1" indent="-45720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Arial" panose="020B0604020202020204" pitchFamily="34" charset="0"/>
              <a:buChar char="•"/>
            </a:pPr>
            <a:r>
              <a:rPr lang="en-US" altLang="en-US" dirty="0" smtClean="0">
                <a:ea typeface="ＭＳ Ｐゴシック" panose="020B0600070205080204" pitchFamily="34" charset="-128"/>
              </a:rPr>
              <a:t>Broiler: a specialized meat bird (single purpose)</a:t>
            </a:r>
          </a:p>
          <a:p>
            <a:pPr marL="0" indent="0" eaLnBrk="1" hangingPunct="1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  <p:pic>
        <p:nvPicPr>
          <p:cNvPr id="6" name="Picture 2" descr="C:\Documents and Settings\Carlie\Local Settings\Temporary Internet Files\Content.IE5\0FALOXAO\MCj0363814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918" y="5243691"/>
            <a:ext cx="1462593" cy="88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423256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1940s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Do you/your parents buy whole-bird chickens or pieces?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12" descr="C:\Documents and Settings\Carlie\Local Settings\Temporary Internet Files\Content.IE5\4UAJDM5O\MCj0215522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00" y="3354314"/>
            <a:ext cx="3236913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C:\Documents and Settings\Carlie\Local Settings\Temporary Internet Files\Content.IE5\YC8FJ55Z\MCj0233487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645" y="3455745"/>
            <a:ext cx="2921336" cy="224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927920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2238" y="1087372"/>
            <a:ext cx="7729260" cy="944628"/>
          </a:xfrm>
        </p:spPr>
        <p:txBody>
          <a:bodyPr/>
          <a:lstStyle/>
          <a:p>
            <a:r>
              <a:rPr lang="en-US" sz="3200" dirty="0"/>
              <a:t>The beginning of processed chickens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Poultry industry begins to modernize. 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Producers begin to sell their birds already processed — killed and cleaned. 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The prominent way to buy a chicken became a “</a:t>
            </a:r>
            <a:r>
              <a:rPr lang="en-US" altLang="en-US" sz="2800" b="1" i="1" dirty="0">
                <a:ea typeface="ＭＳ Ｐゴシック" panose="020B0600070205080204" pitchFamily="34" charset="-128"/>
              </a:rPr>
              <a:t>New York Dressed</a:t>
            </a:r>
            <a:r>
              <a:rPr lang="en-US" altLang="en-US" sz="2800" dirty="0">
                <a:ea typeface="ＭＳ Ｐゴシック" panose="020B0600070205080204" pitchFamily="34" charset="-128"/>
              </a:rPr>
              <a:t>”: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a plucked and slaughtered chicken carcass with its feet and head intact.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84" y="4845784"/>
            <a:ext cx="2933201" cy="140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615426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350" y="1087372"/>
            <a:ext cx="7717148" cy="944628"/>
          </a:xfrm>
        </p:spPr>
        <p:txBody>
          <a:bodyPr/>
          <a:lstStyle/>
          <a:p>
            <a:r>
              <a:rPr lang="en-US" dirty="0"/>
              <a:t>Separation of production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3464"/>
            <a:ext cx="8229600" cy="4094163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Producers begin to grow businesses.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Needed more space to expand and profit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Became fully </a:t>
            </a:r>
            <a:r>
              <a:rPr lang="en-US" altLang="en-US" sz="2400" b="1" i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integrated</a:t>
            </a:r>
            <a:r>
              <a:rPr lang="en-US" altLang="en-US" sz="2400" dirty="0">
                <a:ea typeface="ＭＳ Ｐゴシック" panose="020B0600070205080204" pitchFamily="34" charset="-128"/>
              </a:rPr>
              <a:t>, or involved in all areas of the production process, and built facilities</a:t>
            </a:r>
          </a:p>
          <a:p>
            <a:pPr lvl="2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Hatcheries, feed-mills, farms and processing plants in separate locations</a:t>
            </a:r>
          </a:p>
          <a:p>
            <a:pPr lvl="2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Allowed expansion of the company in an area and also reduced the risks of potential diseases spreading throughout the different areas of production</a:t>
            </a:r>
          </a:p>
          <a:p>
            <a:endParaRPr lang="en-US" dirty="0"/>
          </a:p>
        </p:txBody>
      </p:sp>
      <p:pic>
        <p:nvPicPr>
          <p:cNvPr id="4" name="Picture 5" descr="C:\Documents and Settings\Carlie\Local Settings\Temporary Internet Files\Content.IE5\44LRAIAE\MCj0426040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883" y="5222980"/>
            <a:ext cx="1052513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411925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Voluntary carcass 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1949: the United States Department of Agriculture established a voluntary carcass grading of the birds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Helped consumers determine the quality of the carcasses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Set a standard to be met by producers</a:t>
            </a:r>
          </a:p>
          <a:p>
            <a:endParaRPr lang="en-US" dirty="0"/>
          </a:p>
        </p:txBody>
      </p:sp>
      <p:pic>
        <p:nvPicPr>
          <p:cNvPr id="4" name="Picture 2" descr="C:\Documents and Settings\Carlie\Local Settings\Temporary Internet Files\Content.IE5\44LRAIAE\MCj044131000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755" y="4767797"/>
            <a:ext cx="1768245" cy="176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595377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fa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a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077A53E-A8F8-4613-A362-6AAE3EF4D9B9}">
  <ds:schemaRefs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ffapp</Template>
  <TotalTime>12567</TotalTime>
  <Words>1185</Words>
  <Application>Microsoft Office PowerPoint</Application>
  <PresentationFormat>On-screen Show (4:3)</PresentationFormat>
  <Paragraphs>121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Georgia</vt:lpstr>
      <vt:lpstr>Arial</vt:lpstr>
      <vt:lpstr>ＭＳ Ｐゴシック</vt:lpstr>
      <vt:lpstr>Trebuchet MS</vt:lpstr>
      <vt:lpstr>Verdana</vt:lpstr>
      <vt:lpstr>ffapp</vt:lpstr>
      <vt:lpstr>History of Poultry Production</vt:lpstr>
      <vt:lpstr>What is poultry?</vt:lpstr>
      <vt:lpstr>The 1800s to   the early 1900s</vt:lpstr>
      <vt:lpstr>The 1920s and 1930s</vt:lpstr>
      <vt:lpstr>The 1920s and 1930s, continued</vt:lpstr>
      <vt:lpstr>The 1940s</vt:lpstr>
      <vt:lpstr>The beginning of processed chickens</vt:lpstr>
      <vt:lpstr>Separation of production stages</vt:lpstr>
      <vt:lpstr>Voluntary carcass grading</vt:lpstr>
      <vt:lpstr>Egg Production in the 1940s</vt:lpstr>
      <vt:lpstr>Egg Consumption Decline</vt:lpstr>
      <vt:lpstr>1950-1960 Commercial broiler production</vt:lpstr>
      <vt:lpstr>Marketing</vt:lpstr>
      <vt:lpstr>National Broiler Council Established in 1954</vt:lpstr>
      <vt:lpstr>USDA Mandatory Federal Inspection of Broilers, 1959</vt:lpstr>
      <vt:lpstr>“Expansion of the egg industry” in the 1960s</vt:lpstr>
      <vt:lpstr>1970s to Present Day Production Modern Production of Meat</vt:lpstr>
      <vt:lpstr>Consumer Population</vt:lpstr>
      <vt:lpstr>Consumer Population</vt:lpstr>
      <vt:lpstr>Chicken Surpasses Beef, 1992</vt:lpstr>
      <vt:lpstr>Designer Eggs</vt:lpstr>
      <vt:lpstr>Egg Consumption Increase</vt:lpstr>
      <vt:lpstr>Expanded Exports,  1900s and 2000s</vt:lpstr>
      <vt:lpstr>HACCP</vt:lpstr>
      <vt:lpstr>The Impact of the Poultry Industry Today </vt:lpstr>
      <vt:lpstr>The questions is not  “What came first?” but rather “What is coming next?”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406</cp:revision>
  <cp:lastPrinted>2019-01-23T20:44:15Z</cp:lastPrinted>
  <dcterms:created xsi:type="dcterms:W3CDTF">2007-01-30T15:01:20Z</dcterms:created>
  <dcterms:modified xsi:type="dcterms:W3CDTF">2019-07-10T12:22:30Z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019298AA-A62A-4250-8BE2-3643DC618D9C</vt:lpwstr>
  </property>
  <property fmtid="{D5CDD505-2E9C-101B-9397-08002B2CF9AE}" pid="5" name="ArticulatePath">
    <vt:lpwstr>02. History of Poultry Production </vt:lpwstr>
  </property>
</Properties>
</file>