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48"/>
  </p:notesMasterIdLst>
  <p:handoutMasterIdLst>
    <p:handoutMasterId r:id="rId49"/>
  </p:handoutMasterIdLst>
  <p:sldIdLst>
    <p:sldId id="520" r:id="rId6"/>
    <p:sldId id="530" r:id="rId7"/>
    <p:sldId id="532" r:id="rId8"/>
    <p:sldId id="533" r:id="rId9"/>
    <p:sldId id="534" r:id="rId10"/>
    <p:sldId id="529" r:id="rId11"/>
    <p:sldId id="525" r:id="rId12"/>
    <p:sldId id="540" r:id="rId13"/>
    <p:sldId id="535" r:id="rId14"/>
    <p:sldId id="536" r:id="rId15"/>
    <p:sldId id="537" r:id="rId16"/>
    <p:sldId id="538" r:id="rId17"/>
    <p:sldId id="539" r:id="rId18"/>
    <p:sldId id="541" r:id="rId19"/>
    <p:sldId id="542" r:id="rId20"/>
    <p:sldId id="543" r:id="rId21"/>
    <p:sldId id="544" r:id="rId22"/>
    <p:sldId id="545" r:id="rId23"/>
    <p:sldId id="546" r:id="rId24"/>
    <p:sldId id="547" r:id="rId25"/>
    <p:sldId id="548" r:id="rId26"/>
    <p:sldId id="549" r:id="rId27"/>
    <p:sldId id="550" r:id="rId28"/>
    <p:sldId id="551" r:id="rId29"/>
    <p:sldId id="552" r:id="rId30"/>
    <p:sldId id="553" r:id="rId31"/>
    <p:sldId id="554" r:id="rId32"/>
    <p:sldId id="555" r:id="rId33"/>
    <p:sldId id="556" r:id="rId34"/>
    <p:sldId id="557" r:id="rId35"/>
    <p:sldId id="558" r:id="rId36"/>
    <p:sldId id="559" r:id="rId37"/>
    <p:sldId id="560" r:id="rId38"/>
    <p:sldId id="561" r:id="rId39"/>
    <p:sldId id="562" r:id="rId40"/>
    <p:sldId id="563" r:id="rId41"/>
    <p:sldId id="564" r:id="rId42"/>
    <p:sldId id="565" r:id="rId43"/>
    <p:sldId id="570" r:id="rId44"/>
    <p:sldId id="566" r:id="rId45"/>
    <p:sldId id="568" r:id="rId46"/>
    <p:sldId id="569" r:id="rId47"/>
  </p:sldIdLst>
  <p:sldSz cx="9144000" cy="6858000" type="screen4x3"/>
  <p:notesSz cx="7004050" cy="9290050"/>
  <p:embeddedFontLst>
    <p:embeddedFont>
      <p:font typeface="Georgia" panose="02040502050405020303" pitchFamily="18" charset="0"/>
      <p:regular r:id="rId50"/>
      <p:bold r:id="rId51"/>
      <p:italic r:id="rId52"/>
      <p:boldItalic r:id="rId53"/>
    </p:embeddedFont>
    <p:embeddedFont>
      <p:font typeface="ＭＳ Ｐゴシック" panose="020B0600070205080204" pitchFamily="34" charset="-128"/>
      <p:regular r:id="rId54"/>
    </p:embeddedFont>
    <p:embeddedFont>
      <p:font typeface="Arial Black" panose="020B0A04020102020204" pitchFamily="34" charset="0"/>
      <p:bold r:id="rId55"/>
    </p:embeddedFont>
    <p:embeddedFont>
      <p:font typeface="Wingdings 2" panose="05020102010507070707" pitchFamily="18" charset="2"/>
      <p:regular r:id="rId56"/>
    </p:embeddedFont>
    <p:embeddedFont>
      <p:font typeface="Verdana" panose="020B0604030504040204" pitchFamily="34" charset="0"/>
      <p:regular r:id="rId57"/>
      <p:bold r:id="rId58"/>
      <p:italic r:id="rId59"/>
      <p:boldItalic r:id="rId60"/>
    </p:embeddedFont>
    <p:embeddedFont>
      <p:font typeface="Constantia" panose="02030602050306030303" pitchFamily="18" charset="0"/>
      <p:regular r:id="rId61"/>
      <p:bold r:id="rId62"/>
      <p:italic r:id="rId63"/>
      <p:boldItalic r:id="rId64"/>
    </p:embeddedFont>
  </p:embeddedFontLst>
  <p:custDataLst>
    <p:tags r:id="rId6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2"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9748" autoAdjust="0"/>
  </p:normalViewPr>
  <p:slideViewPr>
    <p:cSldViewPr snapToGrid="0">
      <p:cViewPr varScale="1">
        <p:scale>
          <a:sx n="88" d="100"/>
          <a:sy n="88" d="100"/>
        </p:scale>
        <p:origin x="79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4.fntdata"/><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commentAuthors" Target="commentAuthors.xml"/><Relationship Id="rId5" Type="http://schemas.openxmlformats.org/officeDocument/2006/relationships/slideMaster" Target="slideMasters/slideMaster1.xml"/><Relationship Id="rId61" Type="http://schemas.openxmlformats.org/officeDocument/2006/relationships/font" Target="fonts/font12.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1.fntdata"/><Relationship Id="rId5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23.jpeg"/><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639" y="1523935"/>
            <a:ext cx="8422105" cy="944628"/>
          </a:xfrm>
        </p:spPr>
        <p:txBody>
          <a:bodyPr/>
          <a:lstStyle/>
          <a:p>
            <a:r>
              <a:rPr lang="en-US" dirty="0"/>
              <a:t>Poultry Anatomy and Physiology</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468563"/>
            <a:ext cx="44958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Scales and Plumage</a:t>
            </a:r>
            <a:endParaRPr lang="en-US" dirty="0"/>
          </a:p>
        </p:txBody>
      </p:sp>
      <p:sp>
        <p:nvSpPr>
          <p:cNvPr id="3" name="Content Placeholder 2"/>
          <p:cNvSpPr>
            <a:spLocks noGrp="1"/>
          </p:cNvSpPr>
          <p:nvPr>
            <p:ph idx="1"/>
          </p:nvPr>
        </p:nvSpPr>
        <p:spPr/>
        <p:txBody>
          <a:bodyPr/>
          <a:lstStyle/>
          <a:p>
            <a:pPr eaLnBrk="1" hangingPunct="1"/>
            <a:r>
              <a:rPr lang="en-US" altLang="en-US" sz="1800" dirty="0">
                <a:ea typeface="ＭＳ Ｐゴシック" panose="020B0600070205080204" pitchFamily="34" charset="-128"/>
              </a:rPr>
              <a:t>Scales are located on the legs and feet. </a:t>
            </a:r>
          </a:p>
          <a:p>
            <a:pPr eaLnBrk="1" hangingPunct="1"/>
            <a:r>
              <a:rPr lang="en-US" altLang="en-US" sz="1800" dirty="0">
                <a:ea typeface="ＭＳ Ｐゴシック" panose="020B0600070205080204" pitchFamily="34" charset="-128"/>
              </a:rPr>
              <a:t>The plumage is </a:t>
            </a:r>
            <a:r>
              <a:rPr lang="en-US" altLang="en-US" sz="1800" dirty="0" smtClean="0">
                <a:ea typeface="ＭＳ Ｐゴシック" panose="020B0600070205080204" pitchFamily="34" charset="-128"/>
              </a:rPr>
              <a:t>the outer covering of a bird’s body. </a:t>
            </a:r>
            <a:endParaRPr lang="en-US" altLang="en-US" sz="1800" dirty="0">
              <a:ea typeface="ＭＳ Ｐゴシック" panose="020B0600070205080204" pitchFamily="34" charset="-128"/>
            </a:endParaRPr>
          </a:p>
          <a:p>
            <a:pPr lvl="1" eaLnBrk="1" hangingPunct="1"/>
            <a:r>
              <a:rPr lang="en-US" altLang="en-US" sz="1800" dirty="0">
                <a:ea typeface="ＭＳ Ｐゴシック" panose="020B0600070205080204" pitchFamily="34" charset="-128"/>
              </a:rPr>
              <a:t>Function: body cooling and heating for maintenance of body temperature; protects against abrasions and bruises when birds are in groups or lying on the ground. </a:t>
            </a:r>
          </a:p>
          <a:p>
            <a:pPr lvl="1" eaLnBrk="1" hangingPunct="1"/>
            <a:r>
              <a:rPr lang="en-US" altLang="en-US" sz="1800" dirty="0">
                <a:ea typeface="ＭＳ Ｐゴシック" panose="020B0600070205080204" pitchFamily="34" charset="-128"/>
              </a:rPr>
              <a:t>Plumage shape is particularly important for cooling since birds lack sweat glands. </a:t>
            </a:r>
          </a:p>
          <a:p>
            <a:pPr lvl="1" eaLnBrk="1" hangingPunct="1"/>
            <a:r>
              <a:rPr lang="en-US" altLang="en-US" sz="1800" dirty="0">
                <a:ea typeface="ＭＳ Ｐゴシック" panose="020B0600070205080204" pitchFamily="34" charset="-128"/>
              </a:rPr>
              <a:t>Although it is not common for production birds to fly, plumage type and form is an important determinant in flight for aerial species. </a:t>
            </a:r>
          </a:p>
          <a:p>
            <a:endParaRPr lang="en-US" dirty="0"/>
          </a:p>
        </p:txBody>
      </p:sp>
    </p:spTree>
    <p:custDataLst>
      <p:tags r:id="rId1"/>
    </p:custDataLst>
    <p:extLst>
      <p:ext uri="{BB962C8B-B14F-4D97-AF65-F5344CB8AC3E}">
        <p14:creationId xmlns:p14="http://schemas.microsoft.com/office/powerpoint/2010/main" val="130471231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Beaks vs. Lips and Teeth</a:t>
            </a:r>
            <a:endParaRPr lang="en-US" dirty="0"/>
          </a:p>
        </p:txBody>
      </p:sp>
      <p:sp>
        <p:nvSpPr>
          <p:cNvPr id="3" name="Content Placeholder 2"/>
          <p:cNvSpPr>
            <a:spLocks noGrp="1"/>
          </p:cNvSpPr>
          <p:nvPr>
            <p:ph idx="1"/>
          </p:nvPr>
        </p:nvSpPr>
        <p:spPr/>
        <p:txBody>
          <a:bodyPr/>
          <a:lstStyle/>
          <a:p>
            <a:pPr eaLnBrk="1" hangingPunct="1"/>
            <a:r>
              <a:rPr lang="en-US" altLang="en-US" sz="2000" dirty="0">
                <a:ea typeface="ＭＳ Ｐゴシック" panose="020B0600070205080204" pitchFamily="34" charset="-128"/>
              </a:rPr>
              <a:t>Birds have beaks as opposed to lips and teeth. </a:t>
            </a:r>
          </a:p>
          <a:p>
            <a:pPr eaLnBrk="1" hangingPunct="1"/>
            <a:r>
              <a:rPr lang="en-US" altLang="en-US" sz="2000" dirty="0">
                <a:ea typeface="ＭＳ Ｐゴシック" panose="020B0600070205080204" pitchFamily="34" charset="-128"/>
              </a:rPr>
              <a:t>The beak is used for eating and drinking, as well as self-defense and protection from other animals</a:t>
            </a:r>
            <a:endParaRPr lang="en-US" sz="20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228975"/>
            <a:ext cx="449580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220878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ea typeface="ＭＳ Ｐゴシック" panose="020B0600070205080204" pitchFamily="34" charset="-128"/>
              </a:rPr>
              <a:t>Respiratory System</a:t>
            </a:r>
            <a:endParaRPr lang="en-US" dirty="0"/>
          </a:p>
        </p:txBody>
      </p:sp>
      <p:sp>
        <p:nvSpPr>
          <p:cNvPr id="4" name="Content Placeholder 3"/>
          <p:cNvSpPr>
            <a:spLocks noGrp="1"/>
          </p:cNvSpPr>
          <p:nvPr>
            <p:ph idx="1"/>
          </p:nvPr>
        </p:nvSpPr>
        <p:spPr/>
        <p:txBody>
          <a:bodyPr/>
          <a:lstStyle/>
          <a:p>
            <a:pPr eaLnBrk="1" hangingPunct="1"/>
            <a:r>
              <a:rPr lang="en-US" altLang="en-US" sz="1800" dirty="0">
                <a:ea typeface="ＭＳ Ｐゴシック" panose="020B0600070205080204" pitchFamily="34" charset="-128"/>
              </a:rPr>
              <a:t>Vastly different than the mammalian respiratory system. </a:t>
            </a:r>
          </a:p>
          <a:p>
            <a:pPr eaLnBrk="1" hangingPunct="1"/>
            <a:r>
              <a:rPr lang="en-US" altLang="en-US" sz="1800" dirty="0">
                <a:ea typeface="ＭＳ Ｐゴシック" panose="020B0600070205080204" pitchFamily="34" charset="-128"/>
              </a:rPr>
              <a:t>Unlike mammals, birds </a:t>
            </a:r>
            <a:r>
              <a:rPr lang="en-US" altLang="en-US" sz="1800" u="sng" dirty="0">
                <a:ea typeface="ＭＳ Ｐゴシック" panose="020B0600070205080204" pitchFamily="34" charset="-128"/>
              </a:rPr>
              <a:t>lack</a:t>
            </a:r>
            <a:r>
              <a:rPr lang="en-US" altLang="en-US" sz="1800" dirty="0">
                <a:ea typeface="ＭＳ Ｐゴシック" panose="020B0600070205080204" pitchFamily="34" charset="-128"/>
              </a:rPr>
              <a:t> a diaphragm to inflate and deflate the lungs. </a:t>
            </a:r>
          </a:p>
          <a:p>
            <a:pPr lvl="1" eaLnBrk="1" hangingPunct="1"/>
            <a:r>
              <a:rPr lang="en-US" altLang="en-US" sz="1800" dirty="0">
                <a:ea typeface="ＭＳ Ｐゴシック" panose="020B0600070205080204" pitchFamily="34" charset="-128"/>
              </a:rPr>
              <a:t>Instead, birds have nine </a:t>
            </a:r>
            <a:r>
              <a:rPr lang="en-US" altLang="en-US" sz="1800" b="1" i="1" dirty="0">
                <a:ea typeface="ＭＳ Ｐゴシック" panose="020B0600070205080204" pitchFamily="34" charset="-128"/>
              </a:rPr>
              <a:t>air sacs</a:t>
            </a:r>
            <a:r>
              <a:rPr lang="en-US" altLang="en-US" sz="1800" dirty="0">
                <a:ea typeface="ＭＳ Ｐゴシック" panose="020B0600070205080204" pitchFamily="34" charset="-128"/>
              </a:rPr>
              <a:t> located in the neck region and body cavity that function to inflate the lungs.</a:t>
            </a:r>
          </a:p>
          <a:p>
            <a:pPr lvl="1" eaLnBrk="1" hangingPunct="1"/>
            <a:r>
              <a:rPr lang="en-US" altLang="en-US" sz="1800" dirty="0">
                <a:ea typeface="ＭＳ Ｐゴシック" panose="020B0600070205080204" pitchFamily="34" charset="-128"/>
              </a:rPr>
              <a:t>Gas exchange occurs in the avian lung, and the air sacs function to move air in and out of the respiratory system.</a:t>
            </a:r>
          </a:p>
          <a:p>
            <a:endParaRPr lang="en-US" sz="1800" dirty="0"/>
          </a:p>
        </p:txBody>
      </p:sp>
    </p:spTree>
    <p:custDataLst>
      <p:tags r:id="rId1"/>
    </p:custDataLst>
    <p:extLst>
      <p:ext uri="{BB962C8B-B14F-4D97-AF65-F5344CB8AC3E}">
        <p14:creationId xmlns:p14="http://schemas.microsoft.com/office/powerpoint/2010/main" val="33684491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31775" y="1484468"/>
            <a:ext cx="8813800" cy="4637088"/>
            <a:chOff x="152400" y="838200"/>
            <a:chExt cx="8813800" cy="4637088"/>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7400" y="1447800"/>
              <a:ext cx="4368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447800"/>
              <a:ext cx="43434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urved Connector 8"/>
            <p:cNvCxnSpPr/>
            <p:nvPr/>
          </p:nvCxnSpPr>
          <p:spPr>
            <a:xfrm rot="5400000">
              <a:off x="2628900" y="1409700"/>
              <a:ext cx="1600200" cy="1371600"/>
            </a:xfrm>
            <a:prstGeom prst="curvedConnector3">
              <a:avLst>
                <a:gd name="adj1" fmla="val 50000"/>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10"/>
            <p:cNvSpPr txBox="1">
              <a:spLocks noChangeArrowheads="1"/>
            </p:cNvSpPr>
            <p:nvPr/>
          </p:nvSpPr>
          <p:spPr bwMode="auto">
            <a:xfrm>
              <a:off x="3048000" y="9906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Air sac membrane</a:t>
              </a:r>
            </a:p>
          </p:txBody>
        </p:sp>
        <p:sp>
          <p:nvSpPr>
            <p:cNvPr id="11" name="TextBox 17"/>
            <p:cNvSpPr txBox="1">
              <a:spLocks noChangeArrowheads="1"/>
            </p:cNvSpPr>
            <p:nvPr/>
          </p:nvSpPr>
          <p:spPr bwMode="auto">
            <a:xfrm>
              <a:off x="1828800" y="4800600"/>
              <a:ext cx="175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Air sac cavity</a:t>
              </a:r>
            </a:p>
          </p:txBody>
        </p:sp>
        <p:cxnSp>
          <p:nvCxnSpPr>
            <p:cNvPr id="12" name="Shape 19"/>
            <p:cNvCxnSpPr>
              <a:stCxn id="10" idx="2"/>
            </p:cNvCxnSpPr>
            <p:nvPr/>
          </p:nvCxnSpPr>
          <p:spPr>
            <a:xfrm rot="16200000" flipH="1">
              <a:off x="4661694" y="851694"/>
              <a:ext cx="696912" cy="1714500"/>
            </a:xfrm>
            <a:prstGeom prst="curved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TextBox 20"/>
            <p:cNvSpPr txBox="1">
              <a:spLocks noChangeArrowheads="1"/>
            </p:cNvSpPr>
            <p:nvPr/>
          </p:nvSpPr>
          <p:spPr bwMode="auto">
            <a:xfrm>
              <a:off x="6477000" y="5105400"/>
              <a:ext cx="167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Cut ribs</a:t>
              </a:r>
            </a:p>
          </p:txBody>
        </p:sp>
        <p:sp>
          <p:nvSpPr>
            <p:cNvPr id="14" name="TextBox 21"/>
            <p:cNvSpPr txBox="1">
              <a:spLocks noChangeArrowheads="1"/>
            </p:cNvSpPr>
            <p:nvPr/>
          </p:nvSpPr>
          <p:spPr bwMode="auto">
            <a:xfrm>
              <a:off x="5029200" y="51054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Liver</a:t>
              </a:r>
            </a:p>
          </p:txBody>
        </p:sp>
        <p:cxnSp>
          <p:nvCxnSpPr>
            <p:cNvPr id="15" name="Curved Connector 14"/>
            <p:cNvCxnSpPr>
              <a:stCxn id="13" idx="0"/>
            </p:cNvCxnSpPr>
            <p:nvPr/>
          </p:nvCxnSpPr>
          <p:spPr>
            <a:xfrm rot="5400000" flipH="1" flipV="1">
              <a:off x="6743700" y="4305300"/>
              <a:ext cx="1371600" cy="22860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6" name="Shape 27"/>
            <p:cNvCxnSpPr>
              <a:stCxn id="13" idx="0"/>
            </p:cNvCxnSpPr>
            <p:nvPr/>
          </p:nvCxnSpPr>
          <p:spPr>
            <a:xfrm rot="16200000" flipV="1">
              <a:off x="5257800" y="3048000"/>
              <a:ext cx="3276600" cy="83820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7" name="Shape 30"/>
            <p:cNvCxnSpPr>
              <a:stCxn id="14" idx="0"/>
            </p:cNvCxnSpPr>
            <p:nvPr/>
          </p:nvCxnSpPr>
          <p:spPr>
            <a:xfrm rot="5400000" flipH="1" flipV="1">
              <a:off x="5486400" y="4343400"/>
              <a:ext cx="685800" cy="838200"/>
            </a:xfrm>
            <a:prstGeom prst="curvedConnector2">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31"/>
            <p:cNvSpPr txBox="1">
              <a:spLocks noChangeArrowheads="1"/>
            </p:cNvSpPr>
            <p:nvPr/>
          </p:nvSpPr>
          <p:spPr bwMode="auto">
            <a:xfrm>
              <a:off x="1219200" y="838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Heart</a:t>
              </a:r>
            </a:p>
          </p:txBody>
        </p:sp>
        <p:cxnSp>
          <p:nvCxnSpPr>
            <p:cNvPr id="19" name="Curved Connector 18"/>
            <p:cNvCxnSpPr>
              <a:stCxn id="18" idx="2"/>
            </p:cNvCxnSpPr>
            <p:nvPr/>
          </p:nvCxnSpPr>
          <p:spPr>
            <a:xfrm rot="16200000" flipH="1">
              <a:off x="1346994" y="1804194"/>
              <a:ext cx="1611312" cy="419100"/>
            </a:xfrm>
            <a:prstGeom prst="curved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2833176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725079" cy="944628"/>
          </a:xfrm>
        </p:spPr>
        <p:txBody>
          <a:bodyPr/>
          <a:lstStyle/>
          <a:p>
            <a:r>
              <a:rPr lang="en-US" dirty="0"/>
              <a:t>Breathing Process</a:t>
            </a:r>
          </a:p>
        </p:txBody>
      </p:sp>
      <p:sp>
        <p:nvSpPr>
          <p:cNvPr id="3" name="Content Placeholder 2"/>
          <p:cNvSpPr>
            <a:spLocks noGrp="1"/>
          </p:cNvSpPr>
          <p:nvPr>
            <p:ph idx="1"/>
          </p:nvPr>
        </p:nvSpPr>
        <p:spPr/>
        <p:txBody>
          <a:bodyPr/>
          <a:lstStyle/>
          <a:p>
            <a:pPr eaLnBrk="1" hangingPunct="1">
              <a:lnSpc>
                <a:spcPct val="80000"/>
              </a:lnSpc>
            </a:pPr>
            <a:r>
              <a:rPr lang="en-US" altLang="en-US" sz="1800" dirty="0">
                <a:ea typeface="ＭＳ Ｐゴシック" panose="020B0600070205080204" pitchFamily="34" charset="-128"/>
              </a:rPr>
              <a:t>The breathing process has two phases: inhalation and exhalation. </a:t>
            </a:r>
          </a:p>
          <a:p>
            <a:pPr lvl="1" eaLnBrk="1" hangingPunct="1">
              <a:lnSpc>
                <a:spcPct val="80000"/>
              </a:lnSpc>
            </a:pPr>
            <a:r>
              <a:rPr lang="en-US" altLang="en-US" sz="1800" b="1" i="1" dirty="0">
                <a:ea typeface="ＭＳ Ｐゴシック" panose="020B0600070205080204" pitchFamily="34" charset="-128"/>
              </a:rPr>
              <a:t>Inhalation</a:t>
            </a:r>
            <a:r>
              <a:rPr lang="en-US" altLang="en-US" sz="1800" dirty="0">
                <a:ea typeface="ＭＳ Ｐゴシック" panose="020B0600070205080204" pitchFamily="34" charset="-128"/>
              </a:rPr>
              <a:t>: when the bird breathes in, air bypasses the lungs and enters the posterior air sacs. At the same time, air in the lungs from the last exhalation phase exits the lungs and enters the anterior air sacs. </a:t>
            </a:r>
          </a:p>
          <a:p>
            <a:pPr lvl="1" eaLnBrk="1" hangingPunct="1">
              <a:lnSpc>
                <a:spcPct val="80000"/>
              </a:lnSpc>
            </a:pPr>
            <a:r>
              <a:rPr lang="en-US" altLang="en-US" sz="1800" b="1" i="1" dirty="0">
                <a:ea typeface="ＭＳ Ｐゴシック" panose="020B0600070205080204" pitchFamily="34" charset="-128"/>
              </a:rPr>
              <a:t>Exhalation</a:t>
            </a:r>
            <a:r>
              <a:rPr lang="en-US" altLang="en-US" sz="1800" dirty="0">
                <a:ea typeface="ＭＳ Ｐゴシック" panose="020B0600070205080204" pitchFamily="34" charset="-128"/>
              </a:rPr>
              <a:t>: the bird releases air from the posterior air sacs, which enters the lungs. The air that filled the anterior air sacs from the inhalation phase is then released from the body through the trachea. </a:t>
            </a:r>
          </a:p>
          <a:p>
            <a:pPr marL="457200" lvl="1" indent="0" eaLnBrk="1" hangingPunct="1">
              <a:lnSpc>
                <a:spcPct val="80000"/>
              </a:lnSpc>
              <a:buNone/>
            </a:pPr>
            <a:endParaRPr lang="en-US" altLang="en-US" sz="1800" dirty="0">
              <a:ea typeface="ＭＳ Ｐゴシック" panose="020B0600070205080204" pitchFamily="34" charset="-128"/>
            </a:endParaRPr>
          </a:p>
          <a:p>
            <a:pPr eaLnBrk="1" hangingPunct="1">
              <a:lnSpc>
                <a:spcPct val="80000"/>
              </a:lnSpc>
            </a:pPr>
            <a:r>
              <a:rPr lang="en-US" altLang="en-US" sz="1800" dirty="0">
                <a:ea typeface="ＭＳ Ｐゴシック" panose="020B0600070205080204" pitchFamily="34" charset="-128"/>
              </a:rPr>
              <a:t> </a:t>
            </a:r>
            <a:r>
              <a:rPr lang="en-US" altLang="en-US" sz="1800" b="1" i="1" dirty="0">
                <a:ea typeface="ＭＳ Ｐゴシック" panose="020B0600070205080204" pitchFamily="34" charset="-128"/>
              </a:rPr>
              <a:t>Nares</a:t>
            </a:r>
            <a:r>
              <a:rPr lang="en-US" altLang="en-US" sz="1800" dirty="0">
                <a:ea typeface="ＭＳ Ｐゴシック" panose="020B0600070205080204" pitchFamily="34" charset="-128"/>
              </a:rPr>
              <a:t> are the nostrils located on the beak. They serve as the passageway for air to be breathed in and out of the trachea.</a:t>
            </a:r>
          </a:p>
          <a:p>
            <a:endParaRPr lang="en-US" dirty="0"/>
          </a:p>
        </p:txBody>
      </p:sp>
    </p:spTree>
    <p:custDataLst>
      <p:tags r:id="rId1"/>
    </p:custDataLst>
    <p:extLst>
      <p:ext uri="{BB962C8B-B14F-4D97-AF65-F5344CB8AC3E}">
        <p14:creationId xmlns:p14="http://schemas.microsoft.com/office/powerpoint/2010/main" val="23967014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IMG14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95400"/>
            <a:ext cx="5994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4631091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725079" cy="944628"/>
          </a:xfrm>
        </p:spPr>
        <p:txBody>
          <a:bodyPr/>
          <a:lstStyle/>
          <a:p>
            <a:r>
              <a:rPr lang="en-US" dirty="0"/>
              <a:t>Skeletal System</a:t>
            </a:r>
          </a:p>
        </p:txBody>
      </p:sp>
      <p:sp>
        <p:nvSpPr>
          <p:cNvPr id="3" name="Content Placeholder 2"/>
          <p:cNvSpPr>
            <a:spLocks noGrp="1"/>
          </p:cNvSpPr>
          <p:nvPr>
            <p:ph idx="1"/>
          </p:nvPr>
        </p:nvSpPr>
        <p:spPr/>
        <p:txBody>
          <a:bodyPr/>
          <a:lstStyle/>
          <a:p>
            <a:pPr eaLnBrk="1" hangingPunct="1">
              <a:lnSpc>
                <a:spcPct val="80000"/>
              </a:lnSpc>
              <a:buFont typeface="Wingdings 2" panose="05020102010507070707" pitchFamily="18" charset="2"/>
              <a:buNone/>
            </a:pPr>
            <a:r>
              <a:rPr lang="en-US" altLang="en-US" sz="2200" dirty="0">
                <a:ea typeface="ＭＳ Ｐゴシック" panose="020B0600070205080204" pitchFamily="34" charset="-128"/>
              </a:rPr>
              <a:t>1. Pneumatic Bones</a:t>
            </a:r>
          </a:p>
          <a:p>
            <a:pPr lvl="1" eaLnBrk="1" hangingPunct="1">
              <a:lnSpc>
                <a:spcPct val="80000"/>
              </a:lnSpc>
            </a:pPr>
            <a:r>
              <a:rPr lang="en-US" altLang="en-US" sz="2000" dirty="0">
                <a:ea typeface="ＭＳ Ｐゴシック" panose="020B0600070205080204" pitchFamily="34" charset="-128"/>
              </a:rPr>
              <a:t>Poultry have </a:t>
            </a:r>
            <a:r>
              <a:rPr lang="en-US" altLang="en-US" sz="2000" b="1" i="1" dirty="0">
                <a:ea typeface="ＭＳ Ｐゴシック" panose="020B0600070205080204" pitchFamily="34" charset="-128"/>
              </a:rPr>
              <a:t>pneumatic</a:t>
            </a:r>
            <a:r>
              <a:rPr lang="en-US" altLang="en-US" sz="2000" dirty="0">
                <a:ea typeface="ＭＳ Ｐゴシック" panose="020B0600070205080204" pitchFamily="34" charset="-128"/>
              </a:rPr>
              <a:t>, or hollow, bones. </a:t>
            </a:r>
          </a:p>
          <a:p>
            <a:pPr lvl="1" eaLnBrk="1" hangingPunct="1">
              <a:lnSpc>
                <a:spcPct val="80000"/>
              </a:lnSpc>
            </a:pPr>
            <a:r>
              <a:rPr lang="en-US" altLang="en-US" sz="2000" dirty="0">
                <a:ea typeface="ＭＳ Ｐゴシック" panose="020B0600070205080204" pitchFamily="34" charset="-128"/>
              </a:rPr>
              <a:t>Connect with the respiratory system</a:t>
            </a:r>
          </a:p>
          <a:p>
            <a:pPr lvl="1" eaLnBrk="1" hangingPunct="1">
              <a:lnSpc>
                <a:spcPct val="80000"/>
              </a:lnSpc>
            </a:pPr>
            <a:r>
              <a:rPr lang="en-US" altLang="en-US" sz="2000" dirty="0">
                <a:ea typeface="ＭＳ Ｐゴシック" panose="020B0600070205080204" pitchFamily="34" charset="-128"/>
              </a:rPr>
              <a:t>Their light weight is an adaptation for flight.</a:t>
            </a:r>
          </a:p>
          <a:p>
            <a:pPr eaLnBrk="1" hangingPunct="1">
              <a:lnSpc>
                <a:spcPct val="80000"/>
              </a:lnSpc>
              <a:buFont typeface="Wingdings 2" panose="05020102010507070707" pitchFamily="18" charset="2"/>
              <a:buNone/>
            </a:pPr>
            <a:r>
              <a:rPr lang="en-US" altLang="en-US" sz="2200" dirty="0">
                <a:ea typeface="ＭＳ Ｐゴシック" panose="020B0600070205080204" pitchFamily="34" charset="-128"/>
              </a:rPr>
              <a:t>2. Medullary Bone</a:t>
            </a:r>
          </a:p>
          <a:p>
            <a:pPr lvl="1" eaLnBrk="1" hangingPunct="1">
              <a:lnSpc>
                <a:spcPct val="80000"/>
              </a:lnSpc>
            </a:pPr>
            <a:r>
              <a:rPr lang="en-US" altLang="en-US" sz="2000" b="1" i="1" dirty="0">
                <a:ea typeface="ＭＳ Ｐゴシック" panose="020B0600070205080204" pitchFamily="34" charset="-128"/>
              </a:rPr>
              <a:t>Medullary</a:t>
            </a:r>
            <a:r>
              <a:rPr lang="en-US" altLang="en-US" sz="2000" dirty="0">
                <a:ea typeface="ＭＳ Ｐゴシック" panose="020B0600070205080204" pitchFamily="34" charset="-128"/>
              </a:rPr>
              <a:t> bone contains high amounts of calcium.</a:t>
            </a:r>
          </a:p>
          <a:p>
            <a:pPr lvl="1" eaLnBrk="1" hangingPunct="1">
              <a:lnSpc>
                <a:spcPct val="80000"/>
              </a:lnSpc>
            </a:pPr>
            <a:r>
              <a:rPr lang="en-US" altLang="en-US" sz="2000" dirty="0">
                <a:ea typeface="ＭＳ Ｐゴシック" panose="020B0600070205080204" pitchFamily="34" charset="-128"/>
              </a:rPr>
              <a:t>This storage source is used by the </a:t>
            </a:r>
            <a:r>
              <a:rPr lang="en-US" altLang="en-US" sz="2000" i="1" u="sng" dirty="0">
                <a:ea typeface="ＭＳ Ｐゴシック" panose="020B0600070205080204" pitchFamily="34" charset="-128"/>
              </a:rPr>
              <a:t>female hen </a:t>
            </a:r>
            <a:r>
              <a:rPr lang="en-US" altLang="en-US" sz="2000" dirty="0">
                <a:ea typeface="ＭＳ Ｐゴシック" panose="020B0600070205080204" pitchFamily="34" charset="-128"/>
              </a:rPr>
              <a:t>to produce the egg shell during reproductive periods.</a:t>
            </a:r>
          </a:p>
          <a:p>
            <a:pPr eaLnBrk="1" hangingPunct="1">
              <a:lnSpc>
                <a:spcPct val="80000"/>
              </a:lnSpc>
              <a:buFont typeface="Wingdings 2" panose="05020102010507070707" pitchFamily="18" charset="2"/>
              <a:buNone/>
            </a:pPr>
            <a:r>
              <a:rPr lang="en-US" altLang="en-US" sz="2200" dirty="0">
                <a:ea typeface="ＭＳ Ｐゴシック" panose="020B0600070205080204" pitchFamily="34" charset="-128"/>
              </a:rPr>
              <a:t>3. Fused Bones</a:t>
            </a:r>
          </a:p>
          <a:p>
            <a:pPr lvl="1" eaLnBrk="1" hangingPunct="1">
              <a:lnSpc>
                <a:spcPct val="80000"/>
              </a:lnSpc>
            </a:pPr>
            <a:r>
              <a:rPr lang="en-US" altLang="en-US" sz="2000" dirty="0">
                <a:ea typeface="ＭＳ Ｐゴシック" panose="020B0600070205080204" pitchFamily="34" charset="-128"/>
              </a:rPr>
              <a:t>Bones in the foot, or </a:t>
            </a:r>
            <a:r>
              <a:rPr lang="en-US" altLang="en-US" sz="2000" b="1" i="1" dirty="0">
                <a:ea typeface="ＭＳ Ｐゴシック" panose="020B0600070205080204" pitchFamily="34" charset="-128"/>
              </a:rPr>
              <a:t>shank</a:t>
            </a:r>
            <a:r>
              <a:rPr lang="en-US" altLang="en-US" sz="2000" dirty="0">
                <a:ea typeface="ＭＳ Ｐゴシック" panose="020B0600070205080204" pitchFamily="34" charset="-128"/>
              </a:rPr>
              <a:t>, are fused.</a:t>
            </a:r>
          </a:p>
          <a:p>
            <a:pPr lvl="1" eaLnBrk="1" hangingPunct="1">
              <a:lnSpc>
                <a:spcPct val="80000"/>
              </a:lnSpc>
            </a:pPr>
            <a:r>
              <a:rPr lang="en-US" altLang="en-US" sz="2000" dirty="0">
                <a:ea typeface="ＭＳ Ｐゴシック" panose="020B0600070205080204" pitchFamily="34" charset="-128"/>
              </a:rPr>
              <a:t>Causes birds to walk upright</a:t>
            </a:r>
          </a:p>
          <a:p>
            <a:pPr lvl="1" eaLnBrk="1" hangingPunct="1">
              <a:lnSpc>
                <a:spcPct val="80000"/>
              </a:lnSpc>
            </a:pPr>
            <a:r>
              <a:rPr lang="en-US" altLang="en-US" sz="2000" dirty="0">
                <a:ea typeface="ＭＳ Ｐゴシック" panose="020B0600070205080204" pitchFamily="34" charset="-128"/>
              </a:rPr>
              <a:t>Many vertebra along the backbone are fused for the purpose of flight. </a:t>
            </a:r>
          </a:p>
          <a:p>
            <a:endParaRPr lang="en-US" dirty="0"/>
          </a:p>
        </p:txBody>
      </p:sp>
    </p:spTree>
    <p:custDataLst>
      <p:tags r:id="rId1"/>
    </p:custDataLst>
    <p:extLst>
      <p:ext uri="{BB962C8B-B14F-4D97-AF65-F5344CB8AC3E}">
        <p14:creationId xmlns:p14="http://schemas.microsoft.com/office/powerpoint/2010/main" val="115981101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399" y="991119"/>
            <a:ext cx="6319443" cy="944628"/>
          </a:xfrm>
        </p:spPr>
        <p:txBody>
          <a:bodyPr/>
          <a:lstStyle/>
          <a:p>
            <a:r>
              <a:rPr lang="en-US" dirty="0"/>
              <a:t>Digestive System</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22697" y="1674299"/>
            <a:ext cx="3048000" cy="4754563"/>
          </a:xfrm>
          <a:prstGeom prst="rect">
            <a:avLst/>
          </a:prstGeom>
        </p:spPr>
      </p:pic>
      <p:sp>
        <p:nvSpPr>
          <p:cNvPr id="5" name="Text Box 4"/>
          <p:cNvSpPr txBox="1">
            <a:spLocks noGrp="1" noChangeArrowheads="1"/>
          </p:cNvSpPr>
          <p:nvPr>
            <p:ph idx="1"/>
          </p:nvPr>
        </p:nvSpPr>
        <p:spPr bwMode="auto">
          <a:xfrm>
            <a:off x="5912662" y="5603278"/>
            <a:ext cx="2774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eaLnBrk="1" hangingPunct="1">
              <a:spcBef>
                <a:spcPct val="50000"/>
              </a:spcBef>
              <a:buNone/>
            </a:pPr>
            <a:r>
              <a:rPr lang="en-US" altLang="en-US" sz="1200" dirty="0"/>
              <a:t>The University of Arizona: species info. Chickens and Turkeys 2008 </a:t>
            </a:r>
          </a:p>
        </p:txBody>
      </p:sp>
    </p:spTree>
    <p:custDataLst>
      <p:tags r:id="rId1"/>
    </p:custDataLst>
    <p:extLst>
      <p:ext uri="{BB962C8B-B14F-4D97-AF65-F5344CB8AC3E}">
        <p14:creationId xmlns:p14="http://schemas.microsoft.com/office/powerpoint/2010/main" val="14809383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ickengut"/>
          <p:cNvPicPr>
            <a:picLocks noChangeAspect="1" noChangeArrowheads="1"/>
          </p:cNvPicPr>
          <p:nvPr/>
        </p:nvPicPr>
        <p:blipFill>
          <a:blip r:embed="rId3">
            <a:extLst>
              <a:ext uri="{28A0092B-C50C-407E-A947-70E740481C1C}">
                <a14:useLocalDpi xmlns:a14="http://schemas.microsoft.com/office/drawing/2010/main" val="0"/>
              </a:ext>
            </a:extLst>
          </a:blip>
          <a:srcRect l="2032" r="2562" b="11719"/>
          <a:stretch>
            <a:fillRect/>
          </a:stretch>
        </p:blipFill>
        <p:spPr bwMode="auto">
          <a:xfrm>
            <a:off x="357510" y="1512939"/>
            <a:ext cx="8415230" cy="4843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959227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eaLnBrk="1" hangingPunct="1"/>
            <a:r>
              <a:rPr lang="en-US" altLang="en-US" dirty="0">
                <a:ea typeface="ＭＳ Ｐゴシック" panose="020B0600070205080204" pitchFamily="34" charset="-128"/>
              </a:rPr>
              <a:t>Tongue</a:t>
            </a:r>
          </a:p>
          <a:p>
            <a:pPr eaLnBrk="1" hangingPunct="1"/>
            <a:r>
              <a:rPr lang="en-US" altLang="en-US" dirty="0">
                <a:ea typeface="ＭＳ Ｐゴシック" panose="020B0600070205080204" pitchFamily="34" charset="-128"/>
              </a:rPr>
              <a:t>Beak</a:t>
            </a:r>
          </a:p>
          <a:p>
            <a:pPr eaLnBrk="1" hangingPunct="1"/>
            <a:r>
              <a:rPr lang="en-US" altLang="en-US" dirty="0">
                <a:ea typeface="ＭＳ Ｐゴシック" panose="020B0600070205080204" pitchFamily="34" charset="-128"/>
              </a:rPr>
              <a:t>Taste buds</a:t>
            </a:r>
          </a:p>
          <a:p>
            <a:endParaRPr lang="en-US" dirty="0"/>
          </a:p>
        </p:txBody>
      </p:sp>
      <p:sp>
        <p:nvSpPr>
          <p:cNvPr id="2" name="Title 1"/>
          <p:cNvSpPr>
            <a:spLocks noGrp="1"/>
          </p:cNvSpPr>
          <p:nvPr>
            <p:ph type="title"/>
          </p:nvPr>
        </p:nvSpPr>
        <p:spPr>
          <a:xfrm>
            <a:off x="1524000" y="1059150"/>
            <a:ext cx="6753726" cy="944628"/>
          </a:xfrm>
        </p:spPr>
        <p:txBody>
          <a:bodyPr/>
          <a:lstStyle/>
          <a:p>
            <a:r>
              <a:rPr lang="en-US" dirty="0"/>
              <a:t>Parts of the Mouth</a:t>
            </a:r>
          </a:p>
        </p:txBody>
      </p:sp>
      <p:grpSp>
        <p:nvGrpSpPr>
          <p:cNvPr id="5" name="Group 4"/>
          <p:cNvGrpSpPr/>
          <p:nvPr/>
        </p:nvGrpSpPr>
        <p:grpSpPr>
          <a:xfrm>
            <a:off x="3540722" y="2075161"/>
            <a:ext cx="5181600" cy="3886200"/>
            <a:chOff x="3657600" y="2590800"/>
            <a:chExt cx="5181600" cy="3886200"/>
          </a:xfrm>
        </p:grpSpPr>
        <p:pic>
          <p:nvPicPr>
            <p:cNvPr id="6" name="Picture 4" descr="CIMG14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5908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3657600" y="28956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solidFill>
                    <a:srgbClr val="000000"/>
                  </a:solidFill>
                  <a:latin typeface="Constantia" panose="02030602050306030303" pitchFamily="18" charset="0"/>
                </a:rPr>
                <a:t>Beak</a:t>
              </a:r>
              <a:r>
                <a:rPr lang="en-US" altLang="en-US">
                  <a:latin typeface="Constantia" panose="02030602050306030303" pitchFamily="18" charset="0"/>
                </a:rPr>
                <a:t> </a:t>
              </a:r>
            </a:p>
          </p:txBody>
        </p:sp>
        <p:sp>
          <p:nvSpPr>
            <p:cNvPr id="8" name="AutoShape 6"/>
            <p:cNvSpPr>
              <a:spLocks noChangeArrowheads="1"/>
            </p:cNvSpPr>
            <p:nvPr/>
          </p:nvSpPr>
          <p:spPr bwMode="auto">
            <a:xfrm rot="18419326">
              <a:off x="4267200" y="3048000"/>
              <a:ext cx="228600" cy="1143000"/>
            </a:xfrm>
            <a:prstGeom prst="downArrow">
              <a:avLst>
                <a:gd name="adj1" fmla="val 0"/>
                <a:gd name="adj2" fmla="val 120069"/>
              </a:avLst>
            </a:prstGeom>
            <a:solidFill>
              <a:srgbClr val="000000"/>
            </a:solidFill>
            <a:ln w="12700">
              <a:solidFill>
                <a:srgbClr val="000000"/>
              </a:solidFill>
              <a:miter lim="800000"/>
              <a:headEnd/>
              <a:tailEnd/>
            </a:ln>
          </p:spPr>
          <p:txBody>
            <a:bodyPr vert="eaVert"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340185966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are differences between birds and mammals?</a:t>
            </a:r>
          </a:p>
        </p:txBody>
      </p:sp>
      <p:sp>
        <p:nvSpPr>
          <p:cNvPr id="4" name="Content Placeholder 3"/>
          <p:cNvSpPr>
            <a:spLocks noGrp="1"/>
          </p:cNvSpPr>
          <p:nvPr>
            <p:ph idx="1"/>
          </p:nvPr>
        </p:nvSpPr>
        <p:spPr>
          <a:xfrm>
            <a:off x="457200" y="2337564"/>
            <a:ext cx="8229600" cy="3788599"/>
          </a:xfrm>
        </p:spPr>
        <p:txBody>
          <a:bodyPr/>
          <a:lstStyle/>
          <a:p>
            <a:pPr eaLnBrk="1" hangingPunct="1"/>
            <a:r>
              <a:rPr lang="en-US" altLang="en-US" dirty="0">
                <a:ea typeface="ＭＳ Ｐゴシック" panose="020B0600070205080204" pitchFamily="34" charset="-128"/>
              </a:rPr>
              <a:t>Feathers</a:t>
            </a:r>
          </a:p>
          <a:p>
            <a:pPr eaLnBrk="1" hangingPunct="1"/>
            <a:r>
              <a:rPr lang="en-US" altLang="en-US" dirty="0">
                <a:ea typeface="ＭＳ Ｐゴシック" panose="020B0600070205080204" pitchFamily="34" charset="-128"/>
              </a:rPr>
              <a:t>Lack teeth</a:t>
            </a:r>
          </a:p>
          <a:p>
            <a:pPr eaLnBrk="1" hangingPunct="1"/>
            <a:r>
              <a:rPr lang="en-US" altLang="en-US" dirty="0">
                <a:ea typeface="ＭＳ Ｐゴシック" panose="020B0600070205080204" pitchFamily="34" charset="-128"/>
              </a:rPr>
              <a:t>Lay eggs</a:t>
            </a:r>
          </a:p>
          <a:p>
            <a:pPr eaLnBrk="1" hangingPunct="1"/>
            <a:r>
              <a:rPr lang="en-US" altLang="en-US" dirty="0">
                <a:ea typeface="ＭＳ Ｐゴシック" panose="020B0600070205080204" pitchFamily="34" charset="-128"/>
              </a:rPr>
              <a:t>Float and fly</a:t>
            </a:r>
          </a:p>
          <a:p>
            <a:pPr eaLnBrk="1" hangingPunct="1"/>
            <a:r>
              <a:rPr lang="en-US" altLang="en-US" dirty="0">
                <a:ea typeface="ＭＳ Ｐゴシック" panose="020B0600070205080204" pitchFamily="34" charset="-128"/>
              </a:rPr>
              <a:t>Waste excreted from only one orifice</a:t>
            </a:r>
          </a:p>
          <a:p>
            <a:pPr marL="0" indent="0">
              <a:buNone/>
            </a:pPr>
            <a:endParaRPr lang="en-US" dirty="0"/>
          </a:p>
        </p:txBody>
      </p:sp>
    </p:spTree>
    <p:custDataLst>
      <p:tags r:id="rId1"/>
    </p:custDataLst>
    <p:extLst>
      <p:ext uri="{BB962C8B-B14F-4D97-AF65-F5344CB8AC3E}">
        <p14:creationId xmlns:p14="http://schemas.microsoft.com/office/powerpoint/2010/main" val="11252182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436322" cy="944628"/>
          </a:xfrm>
        </p:spPr>
        <p:txBody>
          <a:bodyPr/>
          <a:lstStyle/>
          <a:p>
            <a:r>
              <a:rPr lang="en-US" dirty="0"/>
              <a:t>Esophagus</a:t>
            </a:r>
          </a:p>
        </p:txBody>
      </p:sp>
      <p:sp>
        <p:nvSpPr>
          <p:cNvPr id="3" name="Content Placeholder 2"/>
          <p:cNvSpPr>
            <a:spLocks noGrp="1"/>
          </p:cNvSpPr>
          <p:nvPr>
            <p:ph idx="1"/>
          </p:nvPr>
        </p:nvSpPr>
        <p:spPr>
          <a:xfrm>
            <a:off x="457200" y="1872974"/>
            <a:ext cx="8229600" cy="4094163"/>
          </a:xfrm>
        </p:spPr>
        <p:txBody>
          <a:bodyPr/>
          <a:lstStyle/>
          <a:p>
            <a:r>
              <a:rPr lang="en-US" altLang="en-US" sz="1800" dirty="0">
                <a:ea typeface="ＭＳ Ｐゴシック" panose="020B0600070205080204" pitchFamily="34" charset="-128"/>
              </a:rPr>
              <a:t>Flexible tube that connects mouth to the crop.</a:t>
            </a:r>
          </a:p>
          <a:p>
            <a:endParaRPr lang="en-US"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542" y="2360110"/>
            <a:ext cx="4813154" cy="409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104325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5604424" cy="944628"/>
          </a:xfrm>
        </p:spPr>
        <p:txBody>
          <a:bodyPr/>
          <a:lstStyle/>
          <a:p>
            <a:r>
              <a:rPr lang="en-US" dirty="0"/>
              <a:t>Crop</a:t>
            </a:r>
          </a:p>
        </p:txBody>
      </p:sp>
      <p:sp>
        <p:nvSpPr>
          <p:cNvPr id="3" name="Content Placeholder 2"/>
          <p:cNvSpPr>
            <a:spLocks noGrp="1"/>
          </p:cNvSpPr>
          <p:nvPr>
            <p:ph idx="1"/>
          </p:nvPr>
        </p:nvSpPr>
        <p:spPr>
          <a:xfrm>
            <a:off x="457200" y="2032001"/>
            <a:ext cx="8229600" cy="491193"/>
          </a:xfrm>
        </p:spPr>
        <p:txBody>
          <a:bodyPr/>
          <a:lstStyle/>
          <a:p>
            <a:pPr marL="0" indent="0">
              <a:buNone/>
            </a:pPr>
            <a:r>
              <a:rPr lang="en-US" sz="1800" dirty="0"/>
              <a:t>Function: Moistens food and serves as temporary storage for food</a:t>
            </a:r>
          </a:p>
        </p:txBody>
      </p:sp>
      <p:grpSp>
        <p:nvGrpSpPr>
          <p:cNvPr id="5" name="Group 4"/>
          <p:cNvGrpSpPr/>
          <p:nvPr/>
        </p:nvGrpSpPr>
        <p:grpSpPr>
          <a:xfrm>
            <a:off x="927004" y="2523194"/>
            <a:ext cx="6938211" cy="3779778"/>
            <a:chOff x="762000" y="2362200"/>
            <a:chExt cx="7086600" cy="4057650"/>
          </a:xfrm>
        </p:grpSpPr>
        <p:pic>
          <p:nvPicPr>
            <p:cNvPr id="6" name="Picture 4" descr="CIMG148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2362200"/>
              <a:ext cx="54102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762000" y="4038600"/>
              <a:ext cx="1752600" cy="45720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a:solidFill>
                    <a:srgbClr val="000000"/>
                  </a:solidFill>
                  <a:effectLst>
                    <a:outerShdw blurRad="38100" dist="38100" dir="2700000" algn="tl">
                      <a:srgbClr val="FFFFFF"/>
                    </a:outerShdw>
                  </a:effectLst>
                  <a:latin typeface="+mn-lt"/>
                  <a:ea typeface="+mn-ea"/>
                </a:rPr>
                <a:t>CROP</a:t>
              </a:r>
              <a:r>
                <a:rPr lang="en-US" b="1">
                  <a:solidFill>
                    <a:srgbClr val="000000"/>
                  </a:solidFill>
                  <a:effectLst>
                    <a:outerShdw blurRad="38100" dist="38100" dir="2700000" algn="tl">
                      <a:srgbClr val="FFFFFF"/>
                    </a:outerShdw>
                  </a:effectLst>
                  <a:latin typeface="+mn-lt"/>
                  <a:ea typeface="+mn-ea"/>
                </a:rPr>
                <a:t> </a:t>
              </a:r>
            </a:p>
          </p:txBody>
        </p:sp>
        <p:sp>
          <p:nvSpPr>
            <p:cNvPr id="8" name="AutoShape 6"/>
            <p:cNvSpPr>
              <a:spLocks noChangeArrowheads="1"/>
            </p:cNvSpPr>
            <p:nvPr/>
          </p:nvSpPr>
          <p:spPr bwMode="auto">
            <a:xfrm>
              <a:off x="1828800" y="4191000"/>
              <a:ext cx="1371600" cy="228600"/>
            </a:xfrm>
            <a:prstGeom prst="rightArrow">
              <a:avLst>
                <a:gd name="adj1" fmla="val 50000"/>
                <a:gd name="adj2" fmla="val 150000"/>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266839689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07645"/>
            <a:ext cx="8229600" cy="818518"/>
          </a:xfrm>
        </p:spPr>
        <p:txBody>
          <a:bodyPr/>
          <a:lstStyle/>
          <a:p>
            <a:pPr marL="0" indent="0">
              <a:buNone/>
            </a:pPr>
            <a:r>
              <a:rPr lang="en-US" altLang="en-US" sz="1800" dirty="0">
                <a:ea typeface="ＭＳ Ｐゴシック" panose="020B0600070205080204" pitchFamily="34" charset="-128"/>
              </a:rPr>
              <a:t>This is a picture of an opened crop. Notice the yellow feed pellets that have been moistened while they were stored in this chicken’s crop. </a:t>
            </a:r>
          </a:p>
          <a:p>
            <a:pPr marL="0" indent="0">
              <a:buNone/>
            </a:pPr>
            <a:endParaRPr lang="en-US" dirty="0"/>
          </a:p>
        </p:txBody>
      </p:sp>
      <p:grpSp>
        <p:nvGrpSpPr>
          <p:cNvPr id="8" name="Group 7"/>
          <p:cNvGrpSpPr/>
          <p:nvPr/>
        </p:nvGrpSpPr>
        <p:grpSpPr>
          <a:xfrm>
            <a:off x="378135" y="1403111"/>
            <a:ext cx="8282883" cy="3560775"/>
            <a:chOff x="117230" y="1905000"/>
            <a:chExt cx="8798170" cy="4629150"/>
          </a:xfrm>
        </p:grpSpPr>
        <p:pic>
          <p:nvPicPr>
            <p:cNvPr id="9" name="Picture 4" descr="CIMG14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905000"/>
              <a:ext cx="61722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
            <p:cNvSpPr txBox="1">
              <a:spLocks noChangeArrowheads="1"/>
            </p:cNvSpPr>
            <p:nvPr/>
          </p:nvSpPr>
          <p:spPr bwMode="auto">
            <a:xfrm>
              <a:off x="117230" y="3200400"/>
              <a:ext cx="1025770" cy="48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latin typeface="Constantia" panose="02030602050306030303" pitchFamily="18" charset="0"/>
                </a:rPr>
                <a:t>Cranial</a:t>
              </a:r>
            </a:p>
          </p:txBody>
        </p:sp>
        <p:cxnSp>
          <p:nvCxnSpPr>
            <p:cNvPr id="11" name="Straight Arrow Connector 10"/>
            <p:cNvCxnSpPr/>
            <p:nvPr/>
          </p:nvCxnSpPr>
          <p:spPr>
            <a:xfrm flipH="1" flipV="1">
              <a:off x="439614" y="3795913"/>
              <a:ext cx="589085" cy="121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2" name="TextBox 6"/>
            <p:cNvSpPr txBox="1">
              <a:spLocks noChangeArrowheads="1"/>
            </p:cNvSpPr>
            <p:nvPr/>
          </p:nvSpPr>
          <p:spPr bwMode="auto">
            <a:xfrm>
              <a:off x="7620000" y="3276600"/>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Pectoralis muscle</a:t>
              </a:r>
            </a:p>
          </p:txBody>
        </p:sp>
        <p:cxnSp>
          <p:nvCxnSpPr>
            <p:cNvPr id="13" name="Straight Arrow Connector 12"/>
            <p:cNvCxnSpPr/>
            <p:nvPr/>
          </p:nvCxnSpPr>
          <p:spPr>
            <a:xfrm rot="5400000" flipH="1">
              <a:off x="7620793" y="3476236"/>
              <a:ext cx="36513" cy="12573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048000" y="2971800"/>
              <a:ext cx="2209800" cy="2743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1"/>
    </p:custDataLst>
    <p:extLst>
      <p:ext uri="{BB962C8B-B14F-4D97-AF65-F5344CB8AC3E}">
        <p14:creationId xmlns:p14="http://schemas.microsoft.com/office/powerpoint/2010/main" val="70841656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670078" cy="944628"/>
          </a:xfrm>
        </p:spPr>
        <p:txBody>
          <a:bodyPr/>
          <a:lstStyle/>
          <a:p>
            <a:r>
              <a:rPr lang="en-US" dirty="0" err="1"/>
              <a:t>Proventriculus</a:t>
            </a:r>
            <a:endParaRPr lang="en-US" dirty="0"/>
          </a:p>
        </p:txBody>
      </p:sp>
      <p:sp>
        <p:nvSpPr>
          <p:cNvPr id="3" name="Content Placeholder 2"/>
          <p:cNvSpPr>
            <a:spLocks noGrp="1"/>
          </p:cNvSpPr>
          <p:nvPr>
            <p:ph idx="1"/>
          </p:nvPr>
        </p:nvSpPr>
        <p:spPr>
          <a:xfrm>
            <a:off x="124045" y="1839691"/>
            <a:ext cx="2698511" cy="4094163"/>
          </a:xfrm>
        </p:spPr>
        <p:txBody>
          <a:bodyPr/>
          <a:lstStyle/>
          <a:p>
            <a:pPr eaLnBrk="1" hangingPunct="1"/>
            <a:r>
              <a:rPr lang="en-US" altLang="en-US" sz="1800" dirty="0">
                <a:ea typeface="ＭＳ Ｐゴシック" panose="020B0600070205080204" pitchFamily="34" charset="-128"/>
              </a:rPr>
              <a:t>The stomach of the bird.</a:t>
            </a:r>
          </a:p>
          <a:p>
            <a:pPr eaLnBrk="1" hangingPunct="1"/>
            <a:r>
              <a:rPr lang="en-US" altLang="en-US" sz="1800" dirty="0">
                <a:ea typeface="ＭＳ Ｐゴシック" panose="020B0600070205080204" pitchFamily="34" charset="-128"/>
              </a:rPr>
              <a:t>Function: uses acids and digestive enzymes to break down food</a:t>
            </a:r>
          </a:p>
          <a:p>
            <a:endParaRPr lang="en-US" sz="1800" dirty="0"/>
          </a:p>
        </p:txBody>
      </p:sp>
      <p:grpSp>
        <p:nvGrpSpPr>
          <p:cNvPr id="4" name="Group 3"/>
          <p:cNvGrpSpPr/>
          <p:nvPr/>
        </p:nvGrpSpPr>
        <p:grpSpPr>
          <a:xfrm>
            <a:off x="2908206" y="1839691"/>
            <a:ext cx="6229320" cy="3869585"/>
            <a:chOff x="1524000" y="2895600"/>
            <a:chExt cx="7239000" cy="3714750"/>
          </a:xfrm>
        </p:grpSpPr>
        <p:pic>
          <p:nvPicPr>
            <p:cNvPr id="5" name="Picture 4" descr="CIMG14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895600"/>
              <a:ext cx="4953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6705600" y="3352800"/>
              <a:ext cx="2057400" cy="325007"/>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1600" b="1" dirty="0" err="1">
                  <a:solidFill>
                    <a:srgbClr val="000000"/>
                  </a:solidFill>
                  <a:effectLst>
                    <a:outerShdw blurRad="38100" dist="38100" dir="2700000" algn="tl">
                      <a:srgbClr val="FFFFFF"/>
                    </a:outerShdw>
                  </a:effectLst>
                  <a:latin typeface="+mn-lt"/>
                  <a:ea typeface="+mn-ea"/>
                </a:rPr>
                <a:t>Proventriculus</a:t>
              </a:r>
              <a:endParaRPr lang="en-US" sz="1600" b="1" dirty="0">
                <a:solidFill>
                  <a:srgbClr val="000000"/>
                </a:solidFill>
                <a:effectLst>
                  <a:outerShdw blurRad="38100" dist="38100" dir="2700000" algn="tl">
                    <a:srgbClr val="FFFFFF"/>
                  </a:outerShdw>
                </a:effectLst>
                <a:latin typeface="+mn-lt"/>
                <a:ea typeface="+mn-ea"/>
              </a:endParaRPr>
            </a:p>
          </p:txBody>
        </p:sp>
        <p:sp>
          <p:nvSpPr>
            <p:cNvPr id="7" name="AutoShape 6"/>
            <p:cNvSpPr>
              <a:spLocks noChangeArrowheads="1"/>
            </p:cNvSpPr>
            <p:nvPr/>
          </p:nvSpPr>
          <p:spPr bwMode="auto">
            <a:xfrm rot="20344530">
              <a:off x="4108450" y="3981450"/>
              <a:ext cx="2660650" cy="304800"/>
            </a:xfrm>
            <a:prstGeom prst="leftArrow">
              <a:avLst>
                <a:gd name="adj1" fmla="val 28537"/>
                <a:gd name="adj2" fmla="val 199801"/>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Oval 7"/>
            <p:cNvSpPr>
              <a:spLocks noChangeArrowheads="1"/>
            </p:cNvSpPr>
            <p:nvPr/>
          </p:nvSpPr>
          <p:spPr bwMode="auto">
            <a:xfrm>
              <a:off x="2895600" y="3810000"/>
              <a:ext cx="1752600" cy="1447800"/>
            </a:xfrm>
            <a:prstGeom prst="ellipse">
              <a:avLst/>
            </a:prstGeom>
            <a:solidFill>
              <a:schemeClr val="accent1">
                <a:alpha val="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61901264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Gizzard</a:t>
            </a:r>
          </a:p>
        </p:txBody>
      </p:sp>
      <p:sp>
        <p:nvSpPr>
          <p:cNvPr id="6" name="Content Placeholder 5"/>
          <p:cNvSpPr>
            <a:spLocks noGrp="1"/>
          </p:cNvSpPr>
          <p:nvPr>
            <p:ph idx="1"/>
          </p:nvPr>
        </p:nvSpPr>
        <p:spPr>
          <a:xfrm>
            <a:off x="457200" y="2032001"/>
            <a:ext cx="8229600" cy="470568"/>
          </a:xfrm>
        </p:spPr>
        <p:txBody>
          <a:bodyPr/>
          <a:lstStyle/>
          <a:p>
            <a:pPr marL="0" indent="0">
              <a:buNone/>
            </a:pPr>
            <a:r>
              <a:rPr lang="en-US" altLang="en-US" sz="1800" dirty="0">
                <a:ea typeface="ＭＳ Ｐゴシック" panose="020B0600070205080204" pitchFamily="34" charset="-128"/>
              </a:rPr>
              <a:t>Function: like “teeth,” it mechanically grinds up food particles.</a:t>
            </a:r>
          </a:p>
          <a:p>
            <a:pPr marL="0" indent="0">
              <a:buNone/>
            </a:pPr>
            <a:endParaRPr lang="en-US" dirty="0"/>
          </a:p>
        </p:txBody>
      </p:sp>
      <p:grpSp>
        <p:nvGrpSpPr>
          <p:cNvPr id="7" name="Group 6"/>
          <p:cNvGrpSpPr/>
          <p:nvPr/>
        </p:nvGrpSpPr>
        <p:grpSpPr>
          <a:xfrm>
            <a:off x="890337" y="2619447"/>
            <a:ext cx="6761747" cy="3556764"/>
            <a:chOff x="457200" y="2590800"/>
            <a:chExt cx="7696200" cy="4114800"/>
          </a:xfrm>
        </p:grpSpPr>
        <p:pic>
          <p:nvPicPr>
            <p:cNvPr id="8" name="Picture 4" descr="CIMG148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5908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6172200" y="3886200"/>
              <a:ext cx="1981200" cy="396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000" b="1">
                  <a:solidFill>
                    <a:srgbClr val="000000"/>
                  </a:solidFill>
                  <a:effectLst>
                    <a:outerShdw blurRad="38100" dist="38100" dir="2700000" algn="tl">
                      <a:srgbClr val="FFFFFF"/>
                    </a:outerShdw>
                  </a:effectLst>
                  <a:latin typeface="+mn-lt"/>
                  <a:ea typeface="+mn-ea"/>
                </a:rPr>
                <a:t>Gizzard</a:t>
              </a:r>
            </a:p>
          </p:txBody>
        </p:sp>
        <p:sp>
          <p:nvSpPr>
            <p:cNvPr id="10" name="AutoShape 6"/>
            <p:cNvSpPr>
              <a:spLocks noChangeArrowheads="1"/>
            </p:cNvSpPr>
            <p:nvPr/>
          </p:nvSpPr>
          <p:spPr bwMode="auto">
            <a:xfrm rot="427501">
              <a:off x="3733800" y="3733800"/>
              <a:ext cx="2438400" cy="381000"/>
            </a:xfrm>
            <a:prstGeom prst="leftArrow">
              <a:avLst>
                <a:gd name="adj1" fmla="val 15000"/>
                <a:gd name="adj2" fmla="val 117452"/>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11" name="Oval 7"/>
            <p:cNvSpPr>
              <a:spLocks noChangeArrowheads="1"/>
            </p:cNvSpPr>
            <p:nvPr/>
          </p:nvSpPr>
          <p:spPr bwMode="auto">
            <a:xfrm>
              <a:off x="1905000" y="2743200"/>
              <a:ext cx="2286000" cy="1752600"/>
            </a:xfrm>
            <a:prstGeom prst="ellipse">
              <a:avLst/>
            </a:prstGeom>
            <a:solidFill>
              <a:schemeClr val="accent1">
                <a:alpha val="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154156106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5146"/>
            <a:ext cx="8229600" cy="791017"/>
          </a:xfrm>
        </p:spPr>
        <p:txBody>
          <a:bodyPr/>
          <a:lstStyle/>
          <a:p>
            <a:pPr marL="0" indent="0">
              <a:buNone/>
            </a:pPr>
            <a:r>
              <a:rPr lang="en-US" altLang="en-US" sz="1800" dirty="0">
                <a:ea typeface="ＭＳ Ｐゴシック" panose="020B0600070205080204" pitchFamily="34" charset="-128"/>
              </a:rPr>
              <a:t>These pictures show a gizzard that has been opened. Notice how the feed inside it has been further digested. </a:t>
            </a:r>
          </a:p>
          <a:p>
            <a:pPr marL="0" indent="0">
              <a:buNone/>
            </a:pPr>
            <a:endParaRPr lang="en-US" dirty="0"/>
          </a:p>
        </p:txBody>
      </p:sp>
      <p:grpSp>
        <p:nvGrpSpPr>
          <p:cNvPr id="4" name="Group 3"/>
          <p:cNvGrpSpPr/>
          <p:nvPr/>
        </p:nvGrpSpPr>
        <p:grpSpPr>
          <a:xfrm>
            <a:off x="861117" y="1057061"/>
            <a:ext cx="7767244" cy="4181832"/>
            <a:chOff x="0" y="1600200"/>
            <a:chExt cx="8458200" cy="5257800"/>
          </a:xfrm>
        </p:grpSpPr>
        <p:pic>
          <p:nvPicPr>
            <p:cNvPr id="5" name="Picture 4" descr="CIMG149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09800"/>
              <a:ext cx="48006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gizzard with feed 2"/>
            <p:cNvPicPr>
              <a:picLocks noChangeAspect="1" noChangeArrowheads="1"/>
            </p:cNvPicPr>
            <p:nvPr/>
          </p:nvPicPr>
          <p:blipFill>
            <a:blip r:embed="rId4" cstate="print">
              <a:extLst>
                <a:ext uri="{28A0092B-C50C-407E-A947-70E740481C1C}">
                  <a14:useLocalDpi xmlns:a14="http://schemas.microsoft.com/office/drawing/2010/main" val="0"/>
                </a:ext>
              </a:extLst>
            </a:blip>
            <a:srcRect l="33009" t="6473" r="11650" b="7323"/>
            <a:stretch>
              <a:fillRect/>
            </a:stretch>
          </p:blipFill>
          <p:spPr bwMode="auto">
            <a:xfrm>
              <a:off x="5791200" y="1600200"/>
              <a:ext cx="2413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empty gizzard"/>
            <p:cNvPicPr>
              <a:picLocks noChangeAspect="1" noChangeArrowheads="1"/>
            </p:cNvPicPr>
            <p:nvPr/>
          </p:nvPicPr>
          <p:blipFill>
            <a:blip r:embed="rId5" cstate="print">
              <a:extLst>
                <a:ext uri="{28A0092B-C50C-407E-A947-70E740481C1C}">
                  <a14:useLocalDpi xmlns:a14="http://schemas.microsoft.com/office/drawing/2010/main" val="0"/>
                </a:ext>
              </a:extLst>
            </a:blip>
            <a:srcRect l="25699" r="19553"/>
            <a:stretch>
              <a:fillRect/>
            </a:stretch>
          </p:blipFill>
          <p:spPr bwMode="auto">
            <a:xfrm>
              <a:off x="5410200" y="4400550"/>
              <a:ext cx="3048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extLst>
      <p:ext uri="{BB962C8B-B14F-4D97-AF65-F5344CB8AC3E}">
        <p14:creationId xmlns:p14="http://schemas.microsoft.com/office/powerpoint/2010/main" val="83507543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950" y="2199861"/>
            <a:ext cx="3351654" cy="3642324"/>
          </a:xfrm>
        </p:spPr>
        <p:txBody>
          <a:bodyPr/>
          <a:lstStyle/>
          <a:p>
            <a:pPr marL="0" indent="0" eaLnBrk="1" hangingPunct="1">
              <a:buNone/>
            </a:pPr>
            <a:r>
              <a:rPr lang="en-US" altLang="en-US" sz="2000" dirty="0">
                <a:ea typeface="ＭＳ Ｐゴシック" panose="020B0600070205080204" pitchFamily="34" charset="-128"/>
              </a:rPr>
              <a:t>Three sections: </a:t>
            </a:r>
          </a:p>
          <a:p>
            <a:pPr eaLnBrk="1" hangingPunct="1">
              <a:buFont typeface="Wingdings" panose="05000000000000000000" pitchFamily="2" charset="2"/>
              <a:buNone/>
            </a:pPr>
            <a:r>
              <a:rPr lang="en-US" altLang="en-US" sz="2000" dirty="0">
                <a:ea typeface="ＭＳ Ｐゴシック" panose="020B0600070205080204" pitchFamily="34" charset="-128"/>
              </a:rPr>
              <a:t>	- Duodenum </a:t>
            </a:r>
          </a:p>
          <a:p>
            <a:pPr eaLnBrk="1" hangingPunct="1">
              <a:buFont typeface="Wingdings" panose="05000000000000000000" pitchFamily="2" charset="2"/>
              <a:buNone/>
            </a:pPr>
            <a:r>
              <a:rPr lang="en-US" altLang="en-US" sz="2000" dirty="0">
                <a:ea typeface="ＭＳ Ｐゴシック" panose="020B0600070205080204" pitchFamily="34" charset="-128"/>
              </a:rPr>
              <a:t>	- Jejunum</a:t>
            </a:r>
          </a:p>
          <a:p>
            <a:pPr eaLnBrk="1" hangingPunct="1">
              <a:buFont typeface="Wingdings" panose="05000000000000000000" pitchFamily="2" charset="2"/>
              <a:buNone/>
            </a:pPr>
            <a:r>
              <a:rPr lang="en-US" altLang="en-US" sz="2000" dirty="0">
                <a:ea typeface="ＭＳ Ｐゴシック" panose="020B0600070205080204" pitchFamily="34" charset="-128"/>
              </a:rPr>
              <a:t>	- Ileum </a:t>
            </a:r>
          </a:p>
          <a:p>
            <a:pPr eaLnBrk="1" hangingPunct="1">
              <a:buFont typeface="Wingdings" panose="05000000000000000000" pitchFamily="2" charset="2"/>
              <a:buNone/>
            </a:pPr>
            <a:r>
              <a:rPr lang="en-US" altLang="en-US" sz="2000" dirty="0">
                <a:ea typeface="ＭＳ Ｐゴシック" panose="020B0600070205080204" pitchFamily="34" charset="-128"/>
              </a:rPr>
              <a:t>Function: absorption of nutrients from food</a:t>
            </a:r>
          </a:p>
          <a:p>
            <a:pPr marL="0" indent="0">
              <a:buNone/>
            </a:pPr>
            <a:endParaRPr lang="en-US" dirty="0"/>
          </a:p>
        </p:txBody>
      </p:sp>
      <p:grpSp>
        <p:nvGrpSpPr>
          <p:cNvPr id="4" name="Group 3"/>
          <p:cNvGrpSpPr/>
          <p:nvPr/>
        </p:nvGrpSpPr>
        <p:grpSpPr>
          <a:xfrm>
            <a:off x="2051098" y="1828800"/>
            <a:ext cx="6621952" cy="4404704"/>
            <a:chOff x="2286000" y="1524000"/>
            <a:chExt cx="6553200" cy="4572000"/>
          </a:xfrm>
        </p:grpSpPr>
        <p:pic>
          <p:nvPicPr>
            <p:cNvPr id="5" name="Picture 4" descr="CIMG14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524000"/>
              <a:ext cx="342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2286000" y="4343400"/>
              <a:ext cx="2971800" cy="47920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dirty="0">
                  <a:solidFill>
                    <a:srgbClr val="000000"/>
                  </a:solidFill>
                  <a:effectLst>
                    <a:outerShdw blurRad="38100" dist="38100" dir="2700000" algn="tl">
                      <a:srgbClr val="FFFFFF"/>
                    </a:outerShdw>
                  </a:effectLst>
                  <a:latin typeface="+mn-lt"/>
                  <a:ea typeface="+mn-ea"/>
                </a:rPr>
                <a:t>Small Intestine</a:t>
              </a:r>
              <a:r>
                <a:rPr lang="en-US" sz="2400" b="1" dirty="0">
                  <a:solidFill>
                    <a:srgbClr val="000000"/>
                  </a:solidFill>
                  <a:latin typeface="+mn-lt"/>
                  <a:ea typeface="+mn-ea"/>
                </a:rPr>
                <a:t> </a:t>
              </a:r>
            </a:p>
          </p:txBody>
        </p:sp>
        <p:sp>
          <p:nvSpPr>
            <p:cNvPr id="7" name="AutoShape 8"/>
            <p:cNvSpPr>
              <a:spLocks/>
            </p:cNvSpPr>
            <p:nvPr/>
          </p:nvSpPr>
          <p:spPr bwMode="auto">
            <a:xfrm>
              <a:off x="5257800" y="2209800"/>
              <a:ext cx="1143000" cy="2438400"/>
            </a:xfrm>
            <a:prstGeom prst="leftBracket">
              <a:avLst>
                <a:gd name="adj" fmla="val 17778"/>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AutoShape 9"/>
            <p:cNvSpPr>
              <a:spLocks noChangeArrowheads="1"/>
            </p:cNvSpPr>
            <p:nvPr/>
          </p:nvSpPr>
          <p:spPr bwMode="auto">
            <a:xfrm>
              <a:off x="3810000" y="3048000"/>
              <a:ext cx="1371600" cy="1219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12427 w 21600"/>
                <a:gd name="T13" fmla="*/ 5160 h 21600"/>
                <a:gd name="T14" fmla="*/ 21029 w 21600"/>
                <a:gd name="T15" fmla="*/ 6998 h 21600"/>
              </a:gdLst>
              <a:ahLst/>
              <a:cxnLst>
                <a:cxn ang="T8">
                  <a:pos x="T0" y="T1"/>
                </a:cxn>
                <a:cxn ang="T9">
                  <a:pos x="T2" y="T3"/>
                </a:cxn>
                <a:cxn ang="T10">
                  <a:pos x="T4" y="T5"/>
                </a:cxn>
                <a:cxn ang="T11">
                  <a:pos x="T6" y="T7"/>
                </a:cxn>
              </a:cxnLst>
              <a:rect l="T12" t="T13" r="T14" b="T15"/>
              <a:pathLst>
                <a:path w="21600" h="21600">
                  <a:moveTo>
                    <a:pt x="21600" y="6079"/>
                  </a:moveTo>
                  <a:lnTo>
                    <a:pt x="17825" y="0"/>
                  </a:lnTo>
                  <a:lnTo>
                    <a:pt x="17825" y="5160"/>
                  </a:lnTo>
                  <a:lnTo>
                    <a:pt x="12427" y="5160"/>
                  </a:lnTo>
                  <a:cubicBezTo>
                    <a:pt x="5564" y="5160"/>
                    <a:pt x="0" y="8293"/>
                    <a:pt x="0" y="12158"/>
                  </a:cubicBezTo>
                  <a:lnTo>
                    <a:pt x="0" y="21600"/>
                  </a:lnTo>
                  <a:lnTo>
                    <a:pt x="1879" y="21600"/>
                  </a:lnTo>
                  <a:lnTo>
                    <a:pt x="1879" y="12158"/>
                  </a:lnTo>
                  <a:cubicBezTo>
                    <a:pt x="1879" y="9308"/>
                    <a:pt x="6602" y="6998"/>
                    <a:pt x="12427" y="6998"/>
                  </a:cubicBezTo>
                  <a:lnTo>
                    <a:pt x="17825" y="6998"/>
                  </a:lnTo>
                  <a:lnTo>
                    <a:pt x="17825" y="12158"/>
                  </a:lnTo>
                  <a:lnTo>
                    <a:pt x="21600" y="6079"/>
                  </a:lnTo>
                  <a:close/>
                </a:path>
              </a:pathLst>
            </a:custGeom>
            <a:solidFill>
              <a:srgbClr val="000000"/>
            </a:solidFill>
            <a:ln w="9525">
              <a:solidFill>
                <a:schemeClr val="tx1"/>
              </a:solidFill>
              <a:miter lim="800000"/>
              <a:headEnd/>
              <a:tailEnd/>
            </a:ln>
          </p:spPr>
          <p:txBody>
            <a:bodyPr wrap="none" anchor="ctr"/>
            <a:lstStyle/>
            <a:p>
              <a:endParaRPr lang="en-US"/>
            </a:p>
          </p:txBody>
        </p:sp>
      </p:grpSp>
      <p:sp>
        <p:nvSpPr>
          <p:cNvPr id="9" name="Title 1">
            <a:extLst>
              <a:ext uri="{FF2B5EF4-FFF2-40B4-BE49-F238E27FC236}">
                <a16:creationId xmlns:a16="http://schemas.microsoft.com/office/drawing/2014/main" id="{16FBDB36-0E59-467F-84BC-ED7A6F885DCC}"/>
              </a:ext>
            </a:extLst>
          </p:cNvPr>
          <p:cNvSpPr>
            <a:spLocks noGrp="1"/>
          </p:cNvSpPr>
          <p:nvPr>
            <p:ph type="title"/>
          </p:nvPr>
        </p:nvSpPr>
        <p:spPr>
          <a:xfrm>
            <a:off x="1593898" y="1087372"/>
            <a:ext cx="7467600" cy="944628"/>
          </a:xfrm>
        </p:spPr>
        <p:txBody>
          <a:bodyPr/>
          <a:lstStyle/>
          <a:p>
            <a:r>
              <a:rPr lang="en-US" dirty="0"/>
              <a:t>Small Intestine</a:t>
            </a:r>
          </a:p>
        </p:txBody>
      </p:sp>
    </p:spTree>
    <p:custDataLst>
      <p:tags r:id="rId1"/>
    </p:custDataLst>
    <p:extLst>
      <p:ext uri="{BB962C8B-B14F-4D97-AF65-F5344CB8AC3E}">
        <p14:creationId xmlns:p14="http://schemas.microsoft.com/office/powerpoint/2010/main" val="206672349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181940" cy="944628"/>
          </a:xfrm>
        </p:spPr>
        <p:txBody>
          <a:bodyPr/>
          <a:lstStyle/>
          <a:p>
            <a:r>
              <a:rPr lang="en-US"/>
              <a:t>Ceca</a:t>
            </a:r>
          </a:p>
        </p:txBody>
      </p:sp>
      <p:sp>
        <p:nvSpPr>
          <p:cNvPr id="3" name="Content Placeholder 2"/>
          <p:cNvSpPr>
            <a:spLocks noGrp="1"/>
          </p:cNvSpPr>
          <p:nvPr>
            <p:ph idx="1"/>
          </p:nvPr>
        </p:nvSpPr>
        <p:spPr>
          <a:xfrm>
            <a:off x="378129" y="1543407"/>
            <a:ext cx="8490863" cy="1076136"/>
          </a:xfrm>
        </p:spPr>
        <p:txBody>
          <a:bodyPr/>
          <a:lstStyle/>
          <a:p>
            <a:pPr eaLnBrk="1" hangingPunct="1"/>
            <a:r>
              <a:rPr lang="en-US" altLang="en-US" sz="2000" dirty="0">
                <a:ea typeface="ＭＳ Ｐゴシック" panose="020B0600070205080204" pitchFamily="34" charset="-128"/>
              </a:rPr>
              <a:t>Two ceca that are terminal pouches. </a:t>
            </a:r>
          </a:p>
          <a:p>
            <a:pPr eaLnBrk="1" hangingPunct="1"/>
            <a:r>
              <a:rPr lang="en-US" altLang="en-US" sz="2000" dirty="0">
                <a:ea typeface="ＭＳ Ｐゴシック" panose="020B0600070205080204" pitchFamily="34" charset="-128"/>
              </a:rPr>
              <a:t>Function: fermentation of any leftover food particles and water absorption</a:t>
            </a:r>
          </a:p>
          <a:p>
            <a:endParaRPr lang="en-US" sz="2000" dirty="0"/>
          </a:p>
        </p:txBody>
      </p:sp>
      <p:grpSp>
        <p:nvGrpSpPr>
          <p:cNvPr id="4" name="Group 3"/>
          <p:cNvGrpSpPr/>
          <p:nvPr/>
        </p:nvGrpSpPr>
        <p:grpSpPr>
          <a:xfrm>
            <a:off x="566058" y="2619543"/>
            <a:ext cx="8000426" cy="3543300"/>
            <a:chOff x="457200" y="3124200"/>
            <a:chExt cx="7924800" cy="3543300"/>
          </a:xfrm>
        </p:grpSpPr>
        <p:pic>
          <p:nvPicPr>
            <p:cNvPr id="5" name="Picture 4" descr="CIMG14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24200"/>
              <a:ext cx="4724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5638800" y="3810000"/>
              <a:ext cx="2743200" cy="45720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dirty="0">
                  <a:solidFill>
                    <a:srgbClr val="000000"/>
                  </a:solidFill>
                  <a:effectLst>
                    <a:outerShdw blurRad="38100" dist="38100" dir="2700000" algn="tl">
                      <a:srgbClr val="FFFFFF"/>
                    </a:outerShdw>
                  </a:effectLst>
                  <a:latin typeface="+mn-lt"/>
                  <a:ea typeface="+mn-ea"/>
                </a:rPr>
                <a:t>Ceca</a:t>
              </a:r>
            </a:p>
          </p:txBody>
        </p:sp>
        <p:sp>
          <p:nvSpPr>
            <p:cNvPr id="7" name="AutoShape 6"/>
            <p:cNvSpPr>
              <a:spLocks noChangeArrowheads="1"/>
            </p:cNvSpPr>
            <p:nvPr/>
          </p:nvSpPr>
          <p:spPr bwMode="auto">
            <a:xfrm rot="20879645" flipV="1">
              <a:off x="1139825" y="4343400"/>
              <a:ext cx="4495800" cy="314325"/>
            </a:xfrm>
            <a:prstGeom prst="leftArrow">
              <a:avLst>
                <a:gd name="adj1" fmla="val 28648"/>
                <a:gd name="adj2" fmla="val 132502"/>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AutoShape 7"/>
            <p:cNvSpPr>
              <a:spLocks noChangeArrowheads="1"/>
            </p:cNvSpPr>
            <p:nvPr/>
          </p:nvSpPr>
          <p:spPr bwMode="auto">
            <a:xfrm rot="19754236">
              <a:off x="3903663" y="4629150"/>
              <a:ext cx="1905000" cy="317500"/>
            </a:xfrm>
            <a:prstGeom prst="leftArrow">
              <a:avLst>
                <a:gd name="adj1" fmla="val 33241"/>
                <a:gd name="adj2" fmla="val 126583"/>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33349124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5405043" cy="944628"/>
          </a:xfrm>
        </p:spPr>
        <p:txBody>
          <a:bodyPr/>
          <a:lstStyle/>
          <a:p>
            <a:r>
              <a:rPr lang="en-US" dirty="0"/>
              <a:t>Colon</a:t>
            </a:r>
          </a:p>
        </p:txBody>
      </p:sp>
      <p:sp>
        <p:nvSpPr>
          <p:cNvPr id="3" name="Content Placeholder 2"/>
          <p:cNvSpPr>
            <a:spLocks noGrp="1"/>
          </p:cNvSpPr>
          <p:nvPr>
            <p:ph idx="1"/>
          </p:nvPr>
        </p:nvSpPr>
        <p:spPr>
          <a:xfrm>
            <a:off x="457200" y="2032000"/>
            <a:ext cx="8229600" cy="821203"/>
          </a:xfrm>
        </p:spPr>
        <p:txBody>
          <a:bodyPr/>
          <a:lstStyle/>
          <a:p>
            <a:pPr eaLnBrk="1" hangingPunct="1"/>
            <a:r>
              <a:rPr lang="en-US" altLang="en-US" sz="2000" dirty="0">
                <a:ea typeface="ＭＳ Ｐゴシック" panose="020B0600070205080204" pitchFamily="34" charset="-128"/>
              </a:rPr>
              <a:t>A.K.A. Large intestine</a:t>
            </a:r>
          </a:p>
          <a:p>
            <a:pPr eaLnBrk="1" hangingPunct="1"/>
            <a:r>
              <a:rPr lang="en-US" altLang="en-US" sz="2000" dirty="0">
                <a:ea typeface="ＭＳ Ｐゴシック" panose="020B0600070205080204" pitchFamily="34" charset="-128"/>
              </a:rPr>
              <a:t>Function: water absorption </a:t>
            </a:r>
          </a:p>
          <a:p>
            <a:endParaRPr lang="en-US" dirty="0"/>
          </a:p>
        </p:txBody>
      </p:sp>
      <p:grpSp>
        <p:nvGrpSpPr>
          <p:cNvPr id="4" name="Group 3"/>
          <p:cNvGrpSpPr/>
          <p:nvPr/>
        </p:nvGrpSpPr>
        <p:grpSpPr>
          <a:xfrm>
            <a:off x="457200" y="2819400"/>
            <a:ext cx="8372475" cy="3424238"/>
            <a:chOff x="457200" y="2819400"/>
            <a:chExt cx="8372475" cy="3424238"/>
          </a:xfrm>
        </p:grpSpPr>
        <p:pic>
          <p:nvPicPr>
            <p:cNvPr id="5" name="Picture 4" descr="CIMG1492_edi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819400"/>
              <a:ext cx="5476875"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457200" y="3429000"/>
              <a:ext cx="2819400" cy="396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000" b="1" dirty="0">
                  <a:solidFill>
                    <a:srgbClr val="000000"/>
                  </a:solidFill>
                  <a:effectLst>
                    <a:outerShdw blurRad="38100" dist="38100" dir="2700000" algn="tl">
                      <a:srgbClr val="FFFFFF"/>
                    </a:outerShdw>
                  </a:effectLst>
                  <a:latin typeface="+mn-lt"/>
                  <a:ea typeface="+mn-ea"/>
                </a:rPr>
                <a:t>Large Intestine</a:t>
              </a:r>
              <a:r>
                <a:rPr lang="en-US" dirty="0">
                  <a:latin typeface="+mn-lt"/>
                  <a:ea typeface="+mn-ea"/>
                </a:rPr>
                <a:t> </a:t>
              </a:r>
            </a:p>
          </p:txBody>
        </p:sp>
        <p:sp>
          <p:nvSpPr>
            <p:cNvPr id="7" name="AutoShape 6"/>
            <p:cNvSpPr>
              <a:spLocks noChangeArrowheads="1"/>
            </p:cNvSpPr>
            <p:nvPr/>
          </p:nvSpPr>
          <p:spPr bwMode="auto">
            <a:xfrm rot="599097">
              <a:off x="2133600" y="3886200"/>
              <a:ext cx="2209800" cy="457200"/>
            </a:xfrm>
            <a:prstGeom prst="rightArrow">
              <a:avLst>
                <a:gd name="adj1" fmla="val 20833"/>
                <a:gd name="adj2" fmla="val 71538"/>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Oval 7"/>
            <p:cNvSpPr>
              <a:spLocks noChangeArrowheads="1"/>
            </p:cNvSpPr>
            <p:nvPr/>
          </p:nvSpPr>
          <p:spPr bwMode="auto">
            <a:xfrm>
              <a:off x="4038600" y="3810000"/>
              <a:ext cx="1371600" cy="1143000"/>
            </a:xfrm>
            <a:prstGeom prst="ellipse">
              <a:avLst/>
            </a:prstGeom>
            <a:solidFill>
              <a:schemeClr val="accent1">
                <a:alpha val="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263298937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5982559" cy="944628"/>
          </a:xfrm>
        </p:spPr>
        <p:txBody>
          <a:bodyPr/>
          <a:lstStyle/>
          <a:p>
            <a:r>
              <a:rPr lang="en-US" dirty="0"/>
              <a:t>Cloaca</a:t>
            </a:r>
          </a:p>
        </p:txBody>
      </p:sp>
      <p:sp>
        <p:nvSpPr>
          <p:cNvPr id="3" name="Content Placeholder 2"/>
          <p:cNvSpPr>
            <a:spLocks noGrp="1"/>
          </p:cNvSpPr>
          <p:nvPr>
            <p:ph idx="1"/>
          </p:nvPr>
        </p:nvSpPr>
        <p:spPr>
          <a:xfrm>
            <a:off x="457200" y="2032000"/>
            <a:ext cx="8229600" cy="1041209"/>
          </a:xfrm>
        </p:spPr>
        <p:txBody>
          <a:bodyPr/>
          <a:lstStyle/>
          <a:p>
            <a:pPr eaLnBrk="1" hangingPunct="1"/>
            <a:r>
              <a:rPr lang="en-US" altLang="en-US" sz="2000" dirty="0">
                <a:ea typeface="ＭＳ Ｐゴシック" panose="020B0600070205080204" pitchFamily="34" charset="-128"/>
              </a:rPr>
              <a:t>Also known as the vestibule</a:t>
            </a:r>
          </a:p>
          <a:p>
            <a:pPr eaLnBrk="1" hangingPunct="1"/>
            <a:r>
              <a:rPr lang="en-US" altLang="en-US" sz="2000" dirty="0">
                <a:ea typeface="ＭＳ Ｐゴシック" panose="020B0600070205080204" pitchFamily="34" charset="-128"/>
              </a:rPr>
              <a:t>Function: responsible for expulsion of feces and urine through the vent</a:t>
            </a:r>
          </a:p>
          <a:p>
            <a:endParaRPr lang="en-US" dirty="0"/>
          </a:p>
        </p:txBody>
      </p:sp>
      <p:grpSp>
        <p:nvGrpSpPr>
          <p:cNvPr id="4" name="Group 3"/>
          <p:cNvGrpSpPr/>
          <p:nvPr/>
        </p:nvGrpSpPr>
        <p:grpSpPr>
          <a:xfrm>
            <a:off x="546100" y="2793045"/>
            <a:ext cx="8140700" cy="3536950"/>
            <a:chOff x="457200" y="2971800"/>
            <a:chExt cx="8140700" cy="3536950"/>
          </a:xfrm>
        </p:grpSpPr>
        <p:pic>
          <p:nvPicPr>
            <p:cNvPr id="5" name="Picture 4" descr="CIMG1491_edi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971800"/>
              <a:ext cx="4711700"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457200" y="4038600"/>
              <a:ext cx="2514600" cy="45720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dirty="0">
                  <a:solidFill>
                    <a:srgbClr val="000000"/>
                  </a:solidFill>
                  <a:effectLst>
                    <a:outerShdw blurRad="38100" dist="38100" dir="2700000" algn="tl">
                      <a:srgbClr val="FFFFFF"/>
                    </a:outerShdw>
                  </a:effectLst>
                  <a:latin typeface="+mn-lt"/>
                  <a:ea typeface="+mn-ea"/>
                </a:rPr>
                <a:t>Cloaca</a:t>
              </a:r>
            </a:p>
          </p:txBody>
        </p:sp>
        <p:sp>
          <p:nvSpPr>
            <p:cNvPr id="7" name="AutoShape 6"/>
            <p:cNvSpPr>
              <a:spLocks noChangeArrowheads="1"/>
            </p:cNvSpPr>
            <p:nvPr/>
          </p:nvSpPr>
          <p:spPr bwMode="auto">
            <a:xfrm>
              <a:off x="1752600" y="4038600"/>
              <a:ext cx="2514600" cy="457200"/>
            </a:xfrm>
            <a:prstGeom prst="rightArrow">
              <a:avLst>
                <a:gd name="adj1" fmla="val 22222"/>
                <a:gd name="adj2" fmla="val 94442"/>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Oval 7"/>
            <p:cNvSpPr>
              <a:spLocks noChangeArrowheads="1"/>
            </p:cNvSpPr>
            <p:nvPr/>
          </p:nvSpPr>
          <p:spPr bwMode="auto">
            <a:xfrm>
              <a:off x="3962400" y="3810000"/>
              <a:ext cx="1066800" cy="914400"/>
            </a:xfrm>
            <a:prstGeom prst="ellipse">
              <a:avLst/>
            </a:prstGeom>
            <a:solidFill>
              <a:schemeClr val="accent1">
                <a:alpha val="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32877768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What is anatomy?</a:t>
            </a:r>
            <a:endParaRPr lang="en-US" dirty="0"/>
          </a:p>
        </p:txBody>
      </p:sp>
      <p:sp>
        <p:nvSpPr>
          <p:cNvPr id="3" name="Content Placeholder 2"/>
          <p:cNvSpPr>
            <a:spLocks noGrp="1"/>
          </p:cNvSpPr>
          <p:nvPr>
            <p:ph idx="1"/>
          </p:nvPr>
        </p:nvSpPr>
        <p:spPr/>
        <p:txBody>
          <a:bodyPr/>
          <a:lstStyle/>
          <a:p>
            <a:pPr eaLnBrk="1" hangingPunct="1"/>
            <a:r>
              <a:rPr lang="en-US" altLang="en-US" dirty="0">
                <a:ea typeface="ＭＳ Ｐゴシック" panose="020B0600070205080204" pitchFamily="34" charset="-128"/>
              </a:rPr>
              <a:t>Anatomy is the science of the  structure of animals. </a:t>
            </a:r>
          </a:p>
          <a:p>
            <a:pPr eaLnBrk="1" hangingPunct="1"/>
            <a:r>
              <a:rPr lang="en-US" altLang="en-US" dirty="0">
                <a:ea typeface="ＭＳ Ｐゴシック" panose="020B0600070205080204" pitchFamily="34" charset="-128"/>
              </a:rPr>
              <a:t>Derived from the Greek word meaning “to cut up.”</a:t>
            </a:r>
          </a:p>
          <a:p>
            <a:pPr marL="0" indent="0">
              <a:buNone/>
            </a:pPr>
            <a:endParaRPr lang="en-US" dirty="0"/>
          </a:p>
        </p:txBody>
      </p:sp>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5638800" cy="944628"/>
          </a:xfrm>
        </p:spPr>
        <p:txBody>
          <a:bodyPr/>
          <a:lstStyle/>
          <a:p>
            <a:r>
              <a:rPr lang="en-US" altLang="en-US" dirty="0">
                <a:ea typeface="ＭＳ Ｐゴシック" panose="020B0600070205080204" pitchFamily="34" charset="-128"/>
              </a:rPr>
              <a:t>Liver </a:t>
            </a:r>
            <a:endParaRPr lang="en-US" dirty="0"/>
          </a:p>
        </p:txBody>
      </p:sp>
      <p:sp>
        <p:nvSpPr>
          <p:cNvPr id="3" name="Content Placeholder 2"/>
          <p:cNvSpPr>
            <a:spLocks noGrp="1"/>
          </p:cNvSpPr>
          <p:nvPr>
            <p:ph idx="1"/>
          </p:nvPr>
        </p:nvSpPr>
        <p:spPr/>
        <p:txBody>
          <a:bodyPr/>
          <a:lstStyle/>
          <a:p>
            <a:pPr eaLnBrk="1" hangingPunct="1">
              <a:lnSpc>
                <a:spcPct val="90000"/>
              </a:lnSpc>
            </a:pPr>
            <a:r>
              <a:rPr lang="en-US" altLang="en-US" sz="2000" dirty="0">
                <a:ea typeface="ＭＳ Ｐゴシック" panose="020B0600070205080204" pitchFamily="34" charset="-128"/>
              </a:rPr>
              <a:t>Multi-lobed organ </a:t>
            </a:r>
          </a:p>
          <a:p>
            <a:pPr eaLnBrk="1" hangingPunct="1">
              <a:lnSpc>
                <a:spcPct val="90000"/>
              </a:lnSpc>
            </a:pPr>
            <a:r>
              <a:rPr lang="en-US" altLang="en-US" sz="2000" dirty="0">
                <a:ea typeface="ＭＳ Ｐゴシック" panose="020B0600070205080204" pitchFamily="34" charset="-128"/>
              </a:rPr>
              <a:t>Functions: </a:t>
            </a:r>
          </a:p>
          <a:p>
            <a:pPr eaLnBrk="1" hangingPunct="1">
              <a:lnSpc>
                <a:spcPct val="90000"/>
              </a:lnSpc>
              <a:buFont typeface="Wingdings" panose="05000000000000000000" pitchFamily="2" charset="2"/>
              <a:buNone/>
            </a:pPr>
            <a:r>
              <a:rPr lang="en-US" altLang="en-US" sz="2000" dirty="0">
                <a:ea typeface="ＭＳ Ｐゴシック" panose="020B0600070205080204" pitchFamily="34" charset="-128"/>
              </a:rPr>
              <a:t>	- produce bile to digest fats (stored in gall bladder)</a:t>
            </a:r>
          </a:p>
          <a:p>
            <a:pPr eaLnBrk="1" hangingPunct="1">
              <a:lnSpc>
                <a:spcPct val="90000"/>
              </a:lnSpc>
              <a:buFont typeface="Wingdings" panose="05000000000000000000" pitchFamily="2" charset="2"/>
              <a:buNone/>
            </a:pPr>
            <a:r>
              <a:rPr lang="en-US" altLang="en-US" sz="2000" dirty="0">
                <a:ea typeface="ＭＳ Ｐゴシック" panose="020B0600070205080204" pitchFamily="34" charset="-128"/>
              </a:rPr>
              <a:t>	- detoxification</a:t>
            </a:r>
          </a:p>
          <a:p>
            <a:pPr eaLnBrk="1" hangingPunct="1">
              <a:lnSpc>
                <a:spcPct val="90000"/>
              </a:lnSpc>
              <a:buFont typeface="Wingdings" panose="05000000000000000000" pitchFamily="2" charset="2"/>
              <a:buNone/>
            </a:pPr>
            <a:r>
              <a:rPr lang="en-US" altLang="en-US" sz="2000" dirty="0">
                <a:ea typeface="ＭＳ Ｐゴシック" panose="020B0600070205080204" pitchFamily="34" charset="-128"/>
              </a:rPr>
              <a:t>	- store fat and fat-soluble vitamins (i.e., A,D,E, K) </a:t>
            </a:r>
          </a:p>
          <a:p>
            <a:pPr eaLnBrk="1" hangingPunct="1">
              <a:lnSpc>
                <a:spcPct val="90000"/>
              </a:lnSpc>
              <a:buFont typeface="Wingdings" panose="05000000000000000000" pitchFamily="2" charset="2"/>
              <a:buNone/>
            </a:pPr>
            <a:r>
              <a:rPr lang="en-US" altLang="en-US" sz="2000" dirty="0">
                <a:ea typeface="ＭＳ Ｐゴシック" panose="020B0600070205080204" pitchFamily="34" charset="-128"/>
              </a:rPr>
              <a:t>	- metabolize fats, carbohydrates and proteins that are in the diet.</a:t>
            </a:r>
          </a:p>
          <a:p>
            <a:pPr marL="0" indent="0">
              <a:buNone/>
            </a:pPr>
            <a:endParaRPr lang="en-US" dirty="0"/>
          </a:p>
        </p:txBody>
      </p:sp>
    </p:spTree>
    <p:custDataLst>
      <p:tags r:id="rId1"/>
    </p:custDataLst>
    <p:extLst>
      <p:ext uri="{BB962C8B-B14F-4D97-AF65-F5344CB8AC3E}">
        <p14:creationId xmlns:p14="http://schemas.microsoft.com/office/powerpoint/2010/main" val="245152486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IMG147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6826" y="1215842"/>
            <a:ext cx="6847777" cy="5135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3100711" y="939062"/>
            <a:ext cx="2718216" cy="523220"/>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en-US" sz="2800" b="1" dirty="0">
                <a:solidFill>
                  <a:srgbClr val="000000"/>
                </a:solidFill>
                <a:effectLst>
                  <a:outerShdw blurRad="38100" dist="38100" dir="2700000" algn="tl">
                    <a:srgbClr val="FFFFFF"/>
                  </a:outerShdw>
                </a:effectLst>
                <a:latin typeface="+mn-lt"/>
                <a:ea typeface="+mn-ea"/>
              </a:rPr>
              <a:t>LIVER</a:t>
            </a:r>
            <a:r>
              <a:rPr lang="en-US" sz="2800" b="1" dirty="0">
                <a:effectLst>
                  <a:outerShdw blurRad="38100" dist="38100" dir="2700000" algn="tl">
                    <a:srgbClr val="000000"/>
                  </a:outerShdw>
                </a:effectLst>
                <a:latin typeface="+mn-lt"/>
                <a:ea typeface="+mn-ea"/>
              </a:rPr>
              <a:t> </a:t>
            </a:r>
          </a:p>
        </p:txBody>
      </p:sp>
      <p:sp>
        <p:nvSpPr>
          <p:cNvPr id="6" name="Text Box 6"/>
          <p:cNvSpPr txBox="1">
            <a:spLocks noChangeArrowheads="1"/>
          </p:cNvSpPr>
          <p:nvPr/>
        </p:nvSpPr>
        <p:spPr bwMode="auto">
          <a:xfrm>
            <a:off x="3237596" y="4862556"/>
            <a:ext cx="1881841" cy="646331"/>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en-US" b="1">
                <a:solidFill>
                  <a:srgbClr val="000000"/>
                </a:solidFill>
                <a:effectLst>
                  <a:outerShdw blurRad="38100" dist="38100" dir="2700000" algn="tl">
                    <a:srgbClr val="FFFFFF"/>
                  </a:outerShdw>
                </a:effectLst>
                <a:latin typeface="+mn-lt"/>
                <a:ea typeface="+mn-ea"/>
              </a:rPr>
              <a:t>GALL BLADDER</a:t>
            </a:r>
          </a:p>
        </p:txBody>
      </p:sp>
      <p:sp>
        <p:nvSpPr>
          <p:cNvPr id="7" name="AutoShape 7"/>
          <p:cNvSpPr>
            <a:spLocks noChangeArrowheads="1"/>
          </p:cNvSpPr>
          <p:nvPr/>
        </p:nvSpPr>
        <p:spPr bwMode="auto">
          <a:xfrm>
            <a:off x="4398371" y="3328253"/>
            <a:ext cx="348489" cy="1433387"/>
          </a:xfrm>
          <a:prstGeom prst="upArrow">
            <a:avLst>
              <a:gd name="adj1" fmla="val 32287"/>
              <a:gd name="adj2" fmla="val 87500"/>
            </a:avLst>
          </a:prstGeom>
          <a:solidFill>
            <a:srgbClr val="000000"/>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8" name="AutoShape 8"/>
          <p:cNvSpPr>
            <a:spLocks noChangeArrowheads="1"/>
          </p:cNvSpPr>
          <p:nvPr/>
        </p:nvSpPr>
        <p:spPr bwMode="auto">
          <a:xfrm rot="8171610">
            <a:off x="4441355" y="1242879"/>
            <a:ext cx="509667" cy="964324"/>
          </a:xfrm>
          <a:prstGeom prst="upArrow">
            <a:avLst>
              <a:gd name="adj1" fmla="val 37870"/>
              <a:gd name="adj2" fmla="val 67121"/>
            </a:avLst>
          </a:prstGeom>
          <a:solidFill>
            <a:srgbClr val="000000"/>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Tree>
    <p:custDataLst>
      <p:tags r:id="rId1"/>
    </p:custDataLst>
    <p:extLst>
      <p:ext uri="{BB962C8B-B14F-4D97-AF65-F5344CB8AC3E}">
        <p14:creationId xmlns:p14="http://schemas.microsoft.com/office/powerpoint/2010/main" val="401807590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5707552" cy="755178"/>
          </a:xfrm>
        </p:spPr>
        <p:txBody>
          <a:bodyPr/>
          <a:lstStyle/>
          <a:p>
            <a:r>
              <a:rPr lang="en-US" dirty="0"/>
              <a:t>Pancreas</a:t>
            </a:r>
          </a:p>
        </p:txBody>
      </p:sp>
      <p:sp>
        <p:nvSpPr>
          <p:cNvPr id="3" name="Content Placeholder 2"/>
          <p:cNvSpPr>
            <a:spLocks noGrp="1"/>
          </p:cNvSpPr>
          <p:nvPr>
            <p:ph idx="1"/>
          </p:nvPr>
        </p:nvSpPr>
        <p:spPr>
          <a:xfrm>
            <a:off x="409074" y="1753381"/>
            <a:ext cx="8229600" cy="896830"/>
          </a:xfrm>
        </p:spPr>
        <p:txBody>
          <a:bodyPr/>
          <a:lstStyle/>
          <a:p>
            <a:pPr marL="0" indent="0" eaLnBrk="1" hangingPunct="1">
              <a:buNone/>
            </a:pPr>
            <a:r>
              <a:rPr lang="en-US" altLang="en-US" sz="2000" dirty="0">
                <a:ea typeface="ＭＳ Ｐゴシック" panose="020B0600070205080204" pitchFamily="34" charset="-128"/>
              </a:rPr>
              <a:t>Function: Produces insulin, useful in carbohydrate digestion</a:t>
            </a:r>
          </a:p>
        </p:txBody>
      </p:sp>
      <p:grpSp>
        <p:nvGrpSpPr>
          <p:cNvPr id="9" name="Group 8"/>
          <p:cNvGrpSpPr/>
          <p:nvPr/>
        </p:nvGrpSpPr>
        <p:grpSpPr>
          <a:xfrm>
            <a:off x="1067086" y="2508559"/>
            <a:ext cx="7023577" cy="3511118"/>
            <a:chOff x="381000" y="2743200"/>
            <a:chExt cx="7696200" cy="3886200"/>
          </a:xfrm>
        </p:grpSpPr>
        <p:pic>
          <p:nvPicPr>
            <p:cNvPr id="10" name="Picture 4" descr="CIMG147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27432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5"/>
            <p:cNvSpPr txBox="1">
              <a:spLocks noChangeArrowheads="1"/>
            </p:cNvSpPr>
            <p:nvPr/>
          </p:nvSpPr>
          <p:spPr bwMode="auto">
            <a:xfrm>
              <a:off x="6096000" y="4038600"/>
              <a:ext cx="1981200" cy="45720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a:solidFill>
                    <a:srgbClr val="000000"/>
                  </a:solidFill>
                  <a:effectLst>
                    <a:outerShdw blurRad="38100" dist="38100" dir="2700000" algn="tl">
                      <a:srgbClr val="FFFFFF"/>
                    </a:outerShdw>
                  </a:effectLst>
                  <a:latin typeface="+mn-lt"/>
                  <a:ea typeface="+mn-ea"/>
                </a:rPr>
                <a:t>Pancreas</a:t>
              </a:r>
            </a:p>
          </p:txBody>
        </p:sp>
        <p:sp>
          <p:nvSpPr>
            <p:cNvPr id="12" name="AutoShape 6"/>
            <p:cNvSpPr>
              <a:spLocks noChangeArrowheads="1"/>
            </p:cNvSpPr>
            <p:nvPr/>
          </p:nvSpPr>
          <p:spPr bwMode="auto">
            <a:xfrm rot="20133363">
              <a:off x="3886200" y="4648200"/>
              <a:ext cx="2209800" cy="228600"/>
            </a:xfrm>
            <a:prstGeom prst="leftArrow">
              <a:avLst>
                <a:gd name="adj1" fmla="val 50000"/>
                <a:gd name="adj2" fmla="val 241667"/>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extLst>
      <p:ext uri="{BB962C8B-B14F-4D97-AF65-F5344CB8AC3E}">
        <p14:creationId xmlns:p14="http://schemas.microsoft.com/office/powerpoint/2010/main" val="375128007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663203" cy="944628"/>
          </a:xfrm>
        </p:spPr>
        <p:txBody>
          <a:bodyPr/>
          <a:lstStyle/>
          <a:p>
            <a:r>
              <a:rPr lang="en-US" dirty="0"/>
              <a:t>Circulatory System</a:t>
            </a:r>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142427" y="2087766"/>
            <a:ext cx="7162800" cy="3913188"/>
          </a:xfrm>
          <a:prstGeom prst="rect">
            <a:avLst/>
          </a:prstGeom>
        </p:spPr>
      </p:pic>
      <p:sp>
        <p:nvSpPr>
          <p:cNvPr id="5" name="Text Box 4"/>
          <p:cNvSpPr txBox="1">
            <a:spLocks noChangeArrowheads="1"/>
          </p:cNvSpPr>
          <p:nvPr/>
        </p:nvSpPr>
        <p:spPr bwMode="auto">
          <a:xfrm>
            <a:off x="4549082" y="5935663"/>
            <a:ext cx="4343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000" dirty="0">
                <a:latin typeface="Constantia" panose="02030602050306030303" pitchFamily="18" charset="0"/>
              </a:rPr>
              <a:t>Department of Biological Sciences. Eastern Kentucky University BIO 554 Ornithology </a:t>
            </a:r>
            <a:endParaRPr lang="en-US" altLang="en-US"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196304248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333194" cy="944628"/>
          </a:xfrm>
        </p:spPr>
        <p:txBody>
          <a:bodyPr/>
          <a:lstStyle/>
          <a:p>
            <a:r>
              <a:rPr lang="en-US" dirty="0"/>
              <a:t>Heart</a:t>
            </a:r>
          </a:p>
        </p:txBody>
      </p:sp>
      <p:sp>
        <p:nvSpPr>
          <p:cNvPr id="3" name="Content Placeholder 2"/>
          <p:cNvSpPr>
            <a:spLocks noGrp="1"/>
          </p:cNvSpPr>
          <p:nvPr>
            <p:ph idx="1"/>
          </p:nvPr>
        </p:nvSpPr>
        <p:spPr>
          <a:xfrm>
            <a:off x="395323" y="1844651"/>
            <a:ext cx="8229600" cy="993083"/>
          </a:xfrm>
        </p:spPr>
        <p:txBody>
          <a:bodyPr/>
          <a:lstStyle/>
          <a:p>
            <a:pPr marL="0" indent="0">
              <a:buNone/>
            </a:pPr>
            <a:r>
              <a:rPr lang="en-US" altLang="en-US" sz="2000" dirty="0">
                <a:latin typeface="Georgia" panose="02040502050405020303" pitchFamily="18" charset="0"/>
              </a:rPr>
              <a:t>The heart pumps blood throughout the body to deliver oxygen and nutrients to tissues and to remove carbon dioxide and metabolic waste from tissues. </a:t>
            </a:r>
          </a:p>
          <a:p>
            <a:endParaRPr 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42350" y="2913934"/>
            <a:ext cx="3886200" cy="3046413"/>
          </a:xfrm>
          <a:prstGeom prst="rect">
            <a:avLst/>
          </a:prstGeom>
        </p:spPr>
      </p:pic>
      <p:pic>
        <p:nvPicPr>
          <p:cNvPr id="5" name="Picture 5" descr="CIMG147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673" y="260834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5295881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683828" cy="944628"/>
          </a:xfrm>
        </p:spPr>
        <p:txBody>
          <a:bodyPr/>
          <a:lstStyle/>
          <a:p>
            <a:r>
              <a:rPr lang="en-US" dirty="0"/>
              <a:t>Blood Vessels</a:t>
            </a:r>
          </a:p>
        </p:txBody>
      </p:sp>
      <p:sp>
        <p:nvSpPr>
          <p:cNvPr id="3" name="Content Placeholder 2"/>
          <p:cNvSpPr>
            <a:spLocks noGrp="1"/>
          </p:cNvSpPr>
          <p:nvPr>
            <p:ph idx="1"/>
          </p:nvPr>
        </p:nvSpPr>
        <p:spPr>
          <a:xfrm>
            <a:off x="457200" y="2032000"/>
            <a:ext cx="8229600" cy="1721853"/>
          </a:xfrm>
        </p:spPr>
        <p:txBody>
          <a:bodyPr/>
          <a:lstStyle/>
          <a:p>
            <a:pPr eaLnBrk="1" hangingPunct="1"/>
            <a:r>
              <a:rPr lang="en-US" altLang="en-US" sz="2000" dirty="0">
                <a:ea typeface="ＭＳ Ｐゴシック" panose="020B0600070205080204" pitchFamily="34" charset="-128"/>
              </a:rPr>
              <a:t>Arteries: carry blood from heart to the rest of the body. </a:t>
            </a:r>
          </a:p>
          <a:p>
            <a:pPr eaLnBrk="1" hangingPunct="1"/>
            <a:r>
              <a:rPr lang="en-US" altLang="en-US" sz="2000" dirty="0">
                <a:ea typeface="ＭＳ Ｐゴシック" panose="020B0600070205080204" pitchFamily="34" charset="-128"/>
              </a:rPr>
              <a:t>Arterioles: direct blood to certain tissues of the body. </a:t>
            </a:r>
          </a:p>
          <a:p>
            <a:pPr eaLnBrk="1" hangingPunct="1"/>
            <a:r>
              <a:rPr lang="en-US" altLang="en-US" sz="2000" dirty="0">
                <a:ea typeface="ＭＳ Ｐゴシック" panose="020B0600070205080204" pitchFamily="34" charset="-128"/>
              </a:rPr>
              <a:t>Capillaries: site of exchange between blood and tissues.</a:t>
            </a:r>
          </a:p>
          <a:p>
            <a:pPr eaLnBrk="1" hangingPunct="1"/>
            <a:r>
              <a:rPr lang="en-US" altLang="en-US" sz="2000" dirty="0">
                <a:ea typeface="ＭＳ Ｐゴシック" panose="020B0600070205080204" pitchFamily="34" charset="-128"/>
              </a:rPr>
              <a:t>Veins: bring oxygenated blood back to the heart. </a:t>
            </a:r>
          </a:p>
          <a:p>
            <a:endParaRPr lang="en-US" dirty="0"/>
          </a:p>
        </p:txBody>
      </p:sp>
    </p:spTree>
    <p:custDataLst>
      <p:tags r:id="rId1"/>
    </p:custDataLst>
    <p:extLst>
      <p:ext uri="{BB962C8B-B14F-4D97-AF65-F5344CB8AC3E}">
        <p14:creationId xmlns:p14="http://schemas.microsoft.com/office/powerpoint/2010/main" val="274857382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6147564" cy="944628"/>
          </a:xfrm>
        </p:spPr>
        <p:txBody>
          <a:bodyPr/>
          <a:lstStyle/>
          <a:p>
            <a:r>
              <a:rPr lang="en-US" dirty="0"/>
              <a:t>Blood</a:t>
            </a:r>
          </a:p>
        </p:txBody>
      </p:sp>
      <p:sp>
        <p:nvSpPr>
          <p:cNvPr id="3" name="Content Placeholder 2"/>
          <p:cNvSpPr>
            <a:spLocks noGrp="1"/>
          </p:cNvSpPr>
          <p:nvPr>
            <p:ph idx="1"/>
          </p:nvPr>
        </p:nvSpPr>
        <p:spPr>
          <a:xfrm>
            <a:off x="457200" y="2032000"/>
            <a:ext cx="2430379" cy="4094163"/>
          </a:xfrm>
        </p:spPr>
        <p:txBody>
          <a:bodyPr/>
          <a:lstStyle/>
          <a:p>
            <a:pPr marL="0" indent="0" eaLnBrk="1" hangingPunct="1">
              <a:buNone/>
            </a:pPr>
            <a:r>
              <a:rPr lang="en-US" altLang="en-US" sz="2000" dirty="0">
                <a:ea typeface="ＭＳ Ｐゴシック" panose="020B0600070205080204" pitchFamily="34" charset="-128"/>
              </a:rPr>
              <a:t>Components of Blood: </a:t>
            </a:r>
          </a:p>
          <a:p>
            <a:pPr eaLnBrk="1" hangingPunct="1">
              <a:buFont typeface="Wingdings" panose="05000000000000000000" pitchFamily="2" charset="2"/>
              <a:buNone/>
            </a:pPr>
            <a:r>
              <a:rPr lang="en-US" altLang="en-US" sz="2000" dirty="0">
                <a:ea typeface="ＭＳ Ｐゴシック" panose="020B0600070205080204" pitchFamily="34" charset="-128"/>
              </a:rPr>
              <a:t> 	- Red Blood Cells (erythrocyte) </a:t>
            </a:r>
          </a:p>
          <a:p>
            <a:pPr eaLnBrk="1" hangingPunct="1">
              <a:buFont typeface="Wingdings" panose="05000000000000000000" pitchFamily="2" charset="2"/>
              <a:buNone/>
            </a:pPr>
            <a:r>
              <a:rPr lang="en-US" altLang="en-US" sz="2000" dirty="0">
                <a:ea typeface="ＭＳ Ｐゴシック" panose="020B0600070205080204" pitchFamily="34" charset="-128"/>
              </a:rPr>
              <a:t>	- White Blood Cells (leukocyte) </a:t>
            </a:r>
          </a:p>
          <a:p>
            <a:pPr eaLnBrk="1" hangingPunct="1">
              <a:buFont typeface="Wingdings" panose="05000000000000000000" pitchFamily="2" charset="2"/>
              <a:buNone/>
            </a:pPr>
            <a:r>
              <a:rPr lang="en-US" altLang="en-US" sz="2000" dirty="0">
                <a:ea typeface="ＭＳ Ｐゴシック" panose="020B0600070205080204" pitchFamily="34" charset="-128"/>
              </a:rPr>
              <a:t>	- Plasma </a:t>
            </a:r>
          </a:p>
          <a:p>
            <a:endParaRPr lang="en-US" dirty="0"/>
          </a:p>
        </p:txBody>
      </p:sp>
      <p:grpSp>
        <p:nvGrpSpPr>
          <p:cNvPr id="4" name="Group 3"/>
          <p:cNvGrpSpPr/>
          <p:nvPr/>
        </p:nvGrpSpPr>
        <p:grpSpPr>
          <a:xfrm>
            <a:off x="2895600" y="1931140"/>
            <a:ext cx="6248400" cy="3648075"/>
            <a:chOff x="1295400" y="3209925"/>
            <a:chExt cx="6248400" cy="3648075"/>
          </a:xfrm>
        </p:grpSpPr>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209925"/>
              <a:ext cx="2759075"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p:nvSpPr>
          <p:spPr bwMode="auto">
            <a:xfrm>
              <a:off x="1295400" y="4343400"/>
              <a:ext cx="1371600" cy="64135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b="1">
                  <a:solidFill>
                    <a:srgbClr val="000000"/>
                  </a:solidFill>
                  <a:effectLst>
                    <a:outerShdw blurRad="38100" dist="38100" dir="2700000" algn="tl">
                      <a:srgbClr val="FFFFFF"/>
                    </a:outerShdw>
                  </a:effectLst>
                  <a:latin typeface="+mn-lt"/>
                  <a:ea typeface="+mn-ea"/>
                </a:rPr>
                <a:t>Red Blood Cell</a:t>
              </a:r>
            </a:p>
          </p:txBody>
        </p:sp>
        <p:sp>
          <p:nvSpPr>
            <p:cNvPr id="7" name="Text Box 8"/>
            <p:cNvSpPr txBox="1">
              <a:spLocks noChangeArrowheads="1"/>
            </p:cNvSpPr>
            <p:nvPr/>
          </p:nvSpPr>
          <p:spPr bwMode="auto">
            <a:xfrm>
              <a:off x="6172200" y="4267200"/>
              <a:ext cx="1371600" cy="641350"/>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b="1">
                  <a:solidFill>
                    <a:srgbClr val="000000"/>
                  </a:solidFill>
                  <a:effectLst>
                    <a:outerShdw blurRad="38100" dist="38100" dir="2700000" algn="tl">
                      <a:srgbClr val="FFFFFF"/>
                    </a:outerShdw>
                  </a:effectLst>
                  <a:latin typeface="+mn-lt"/>
                  <a:ea typeface="+mn-ea"/>
                </a:rPr>
                <a:t>White Blood Cell </a:t>
              </a:r>
            </a:p>
          </p:txBody>
        </p:sp>
        <p:sp>
          <p:nvSpPr>
            <p:cNvPr id="8" name="AutoShape 9"/>
            <p:cNvSpPr>
              <a:spLocks noChangeArrowheads="1"/>
            </p:cNvSpPr>
            <p:nvPr/>
          </p:nvSpPr>
          <p:spPr bwMode="auto">
            <a:xfrm>
              <a:off x="2209800" y="5105400"/>
              <a:ext cx="1295400" cy="228600"/>
            </a:xfrm>
            <a:prstGeom prst="rightArrow">
              <a:avLst>
                <a:gd name="adj1" fmla="val 27778"/>
                <a:gd name="adj2" fmla="val 95127"/>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9" name="AutoShape 10"/>
            <p:cNvSpPr>
              <a:spLocks noChangeArrowheads="1"/>
            </p:cNvSpPr>
            <p:nvPr/>
          </p:nvSpPr>
          <p:spPr bwMode="auto">
            <a:xfrm rot="12223224">
              <a:off x="4672013" y="4071938"/>
              <a:ext cx="1524000" cy="304800"/>
            </a:xfrm>
            <a:prstGeom prst="rightArrow">
              <a:avLst>
                <a:gd name="adj1" fmla="val 27778"/>
                <a:gd name="adj2" fmla="val 83935"/>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grpSp>
    </p:spTree>
    <p:custDataLst>
      <p:tags r:id="rId1"/>
    </p:custDataLst>
    <p:extLst>
      <p:ext uri="{BB962C8B-B14F-4D97-AF65-F5344CB8AC3E}">
        <p14:creationId xmlns:p14="http://schemas.microsoft.com/office/powerpoint/2010/main" val="23298017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658926"/>
          </a:xfrm>
        </p:spPr>
        <p:txBody>
          <a:bodyPr/>
          <a:lstStyle/>
          <a:p>
            <a:r>
              <a:rPr lang="en-US" dirty="0"/>
              <a:t>Urinary System</a:t>
            </a:r>
          </a:p>
        </p:txBody>
      </p:sp>
      <p:sp>
        <p:nvSpPr>
          <p:cNvPr id="3" name="Content Placeholder 2"/>
          <p:cNvSpPr>
            <a:spLocks noGrp="1"/>
          </p:cNvSpPr>
          <p:nvPr>
            <p:ph idx="1"/>
          </p:nvPr>
        </p:nvSpPr>
        <p:spPr/>
        <p:txBody>
          <a:bodyPr/>
          <a:lstStyle/>
          <a:p>
            <a:pPr eaLnBrk="1" hangingPunct="1">
              <a:lnSpc>
                <a:spcPct val="80000"/>
              </a:lnSpc>
            </a:pPr>
            <a:r>
              <a:rPr lang="en-US" altLang="en-US" sz="1800" dirty="0" smtClean="0">
                <a:ea typeface="ＭＳ Ｐゴシック" panose="020B0600070205080204" pitchFamily="34" charset="-128"/>
              </a:rPr>
              <a:t>Kidneys </a:t>
            </a:r>
            <a:endParaRPr lang="en-US" altLang="en-US" sz="1800" dirty="0">
              <a:ea typeface="ＭＳ Ｐゴシック" panose="020B0600070205080204" pitchFamily="34" charset="-128"/>
            </a:endParaRPr>
          </a:p>
          <a:p>
            <a:pPr lvl="1" eaLnBrk="1" hangingPunct="1">
              <a:lnSpc>
                <a:spcPct val="80000"/>
              </a:lnSpc>
            </a:pPr>
            <a:r>
              <a:rPr lang="en-US" altLang="en-US" sz="1800" dirty="0">
                <a:ea typeface="ＭＳ Ｐゴシック" panose="020B0600070205080204" pitchFamily="34" charset="-128"/>
              </a:rPr>
              <a:t>Two multi-lobular structures located in the rib cage</a:t>
            </a:r>
          </a:p>
          <a:p>
            <a:pPr lvl="1" eaLnBrk="1" hangingPunct="1">
              <a:lnSpc>
                <a:spcPct val="80000"/>
              </a:lnSpc>
            </a:pPr>
            <a:r>
              <a:rPr lang="en-US" altLang="en-US" sz="1800" dirty="0">
                <a:ea typeface="ＭＳ Ｐゴシック" panose="020B0600070205080204" pitchFamily="34" charset="-128"/>
              </a:rPr>
              <a:t>Produce urine by removing waste products from the blood </a:t>
            </a:r>
          </a:p>
          <a:p>
            <a:pPr eaLnBrk="1" hangingPunct="1">
              <a:lnSpc>
                <a:spcPct val="80000"/>
              </a:lnSpc>
            </a:pPr>
            <a:r>
              <a:rPr lang="en-US" altLang="en-US" sz="1800" dirty="0" smtClean="0">
                <a:ea typeface="ＭＳ Ｐゴシック" panose="020B0600070205080204" pitchFamily="34" charset="-128"/>
              </a:rPr>
              <a:t>Ureters</a:t>
            </a:r>
            <a:endParaRPr lang="en-US" altLang="en-US" sz="1800" dirty="0">
              <a:ea typeface="ＭＳ Ｐゴシック" panose="020B0600070205080204" pitchFamily="34" charset="-128"/>
            </a:endParaRPr>
          </a:p>
          <a:p>
            <a:pPr lvl="1" eaLnBrk="1" hangingPunct="1">
              <a:lnSpc>
                <a:spcPct val="80000"/>
              </a:lnSpc>
            </a:pPr>
            <a:r>
              <a:rPr lang="en-US" altLang="en-US" sz="1800" dirty="0">
                <a:ea typeface="ＭＳ Ｐゴシック" panose="020B0600070205080204" pitchFamily="34" charset="-128"/>
              </a:rPr>
              <a:t>Transport the liquids the kidneys filtrate from the kidneys to the cloaca for excretion</a:t>
            </a:r>
          </a:p>
          <a:p>
            <a:pPr lvl="1" eaLnBrk="1" hangingPunct="1">
              <a:lnSpc>
                <a:spcPct val="80000"/>
              </a:lnSpc>
            </a:pPr>
            <a:r>
              <a:rPr lang="en-US" altLang="en-US" sz="1800" dirty="0">
                <a:ea typeface="ＭＳ Ｐゴシック" panose="020B0600070205080204" pitchFamily="34" charset="-128"/>
              </a:rPr>
              <a:t>Birds do not have a bladder.</a:t>
            </a:r>
          </a:p>
          <a:p>
            <a:pPr lvl="2" eaLnBrk="1" hangingPunct="1">
              <a:lnSpc>
                <a:spcPct val="80000"/>
              </a:lnSpc>
            </a:pPr>
            <a:r>
              <a:rPr lang="en-US" altLang="en-US" sz="1800" dirty="0">
                <a:ea typeface="ＭＳ Ｐゴシック" panose="020B0600070205080204" pitchFamily="34" charset="-128"/>
              </a:rPr>
              <a:t>Urine is not stored but is instead excreted when produced.</a:t>
            </a:r>
          </a:p>
          <a:p>
            <a:pPr eaLnBrk="1" hangingPunct="1">
              <a:lnSpc>
                <a:spcPct val="80000"/>
              </a:lnSpc>
            </a:pPr>
            <a:r>
              <a:rPr lang="en-US" altLang="en-US" sz="1800" dirty="0" smtClean="0">
                <a:ea typeface="ＭＳ Ｐゴシック" panose="020B0600070205080204" pitchFamily="34" charset="-128"/>
              </a:rPr>
              <a:t>Cloaca </a:t>
            </a:r>
            <a:r>
              <a:rPr lang="en-US" altLang="en-US" sz="1800" dirty="0">
                <a:ea typeface="ＭＳ Ｐゴシック" panose="020B0600070205080204" pitchFamily="34" charset="-128"/>
              </a:rPr>
              <a:t>	</a:t>
            </a:r>
          </a:p>
          <a:p>
            <a:pPr lvl="1" eaLnBrk="1" hangingPunct="1">
              <a:lnSpc>
                <a:spcPct val="80000"/>
              </a:lnSpc>
            </a:pPr>
            <a:r>
              <a:rPr lang="en-US" altLang="en-US" sz="1800" dirty="0">
                <a:ea typeface="ＭＳ Ｐゴシック" panose="020B0600070205080204" pitchFamily="34" charset="-128"/>
              </a:rPr>
              <a:t>Feces and urine exit out of the bird’s body through this region in the abdominal cavity.</a:t>
            </a:r>
          </a:p>
          <a:p>
            <a:pPr eaLnBrk="1" hangingPunct="1">
              <a:lnSpc>
                <a:spcPct val="80000"/>
              </a:lnSpc>
            </a:pPr>
            <a:r>
              <a:rPr lang="en-US" altLang="en-US" sz="1800" dirty="0" smtClean="0">
                <a:ea typeface="ＭＳ Ｐゴシック" panose="020B0600070205080204" pitchFamily="34" charset="-128"/>
              </a:rPr>
              <a:t>Uric </a:t>
            </a:r>
            <a:r>
              <a:rPr lang="en-US" altLang="en-US" sz="1800" dirty="0">
                <a:ea typeface="ＭＳ Ｐゴシック" panose="020B0600070205080204" pitchFamily="34" charset="-128"/>
              </a:rPr>
              <a:t>Acid Excretion </a:t>
            </a:r>
          </a:p>
          <a:p>
            <a:pPr lvl="1" eaLnBrk="1" hangingPunct="1">
              <a:lnSpc>
                <a:spcPct val="80000"/>
              </a:lnSpc>
            </a:pPr>
            <a:r>
              <a:rPr lang="en-US" altLang="en-US" sz="1800" dirty="0">
                <a:ea typeface="ＭＳ Ｐゴシック" panose="020B0600070205080204" pitchFamily="34" charset="-128"/>
              </a:rPr>
              <a:t>Poultry excreta contain </a:t>
            </a:r>
            <a:r>
              <a:rPr lang="en-US" altLang="en-US" sz="1800" b="1" i="1" dirty="0">
                <a:ea typeface="ＭＳ Ｐゴシック" panose="020B0600070205080204" pitchFamily="34" charset="-128"/>
              </a:rPr>
              <a:t>uric acid</a:t>
            </a:r>
            <a:r>
              <a:rPr lang="en-US" altLang="en-US" sz="1800" dirty="0">
                <a:ea typeface="ＭＳ Ｐゴシック" panose="020B0600070205080204" pitchFamily="34" charset="-128"/>
              </a:rPr>
              <a:t>. </a:t>
            </a:r>
          </a:p>
          <a:p>
            <a:pPr lvl="2" eaLnBrk="1" hangingPunct="1">
              <a:lnSpc>
                <a:spcPct val="80000"/>
              </a:lnSpc>
            </a:pPr>
            <a:r>
              <a:rPr lang="en-US" altLang="en-US" sz="1800" dirty="0">
                <a:ea typeface="ＭＳ Ｐゴシック" panose="020B0600070205080204" pitchFamily="34" charset="-128"/>
              </a:rPr>
              <a:t>Very high in nitrogen and is semi-solid due to its low water content </a:t>
            </a:r>
          </a:p>
          <a:p>
            <a:endParaRPr lang="en-US" dirty="0"/>
          </a:p>
        </p:txBody>
      </p:sp>
    </p:spTree>
    <p:custDataLst>
      <p:tags r:id="rId1"/>
    </p:custDataLst>
    <p:extLst>
      <p:ext uri="{BB962C8B-B14F-4D97-AF65-F5344CB8AC3E}">
        <p14:creationId xmlns:p14="http://schemas.microsoft.com/office/powerpoint/2010/main" val="145069710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Reproductive System</a:t>
            </a:r>
          </a:p>
        </p:txBody>
      </p:sp>
      <p:sp>
        <p:nvSpPr>
          <p:cNvPr id="3" name="Content Placeholder 2"/>
          <p:cNvSpPr>
            <a:spLocks noGrp="1"/>
          </p:cNvSpPr>
          <p:nvPr>
            <p:ph idx="1"/>
          </p:nvPr>
        </p:nvSpPr>
        <p:spPr/>
        <p:txBody>
          <a:bodyPr/>
          <a:lstStyle/>
          <a:p>
            <a:pPr eaLnBrk="1" hangingPunct="1">
              <a:buFont typeface="Wingdings 2" panose="05020102010507070707" pitchFamily="18" charset="2"/>
              <a:buNone/>
            </a:pPr>
            <a:r>
              <a:rPr lang="en-US" altLang="en-US" sz="1800" dirty="0">
                <a:ea typeface="ＭＳ Ｐゴシック" panose="020B0600070205080204" pitchFamily="34" charset="-128"/>
              </a:rPr>
              <a:t>1. Two testes located internally in the body. </a:t>
            </a:r>
          </a:p>
          <a:p>
            <a:pPr eaLnBrk="1" hangingPunct="1">
              <a:buFont typeface="Wingdings 2" panose="05020102010507070707" pitchFamily="18" charset="2"/>
              <a:buNone/>
            </a:pPr>
            <a:r>
              <a:rPr lang="en-US" altLang="en-US" sz="1800" dirty="0">
                <a:ea typeface="ＭＳ Ｐゴシック" panose="020B0600070205080204" pitchFamily="34" charset="-128"/>
              </a:rPr>
              <a:t>2. </a:t>
            </a:r>
            <a:r>
              <a:rPr lang="en-US" altLang="en-US" sz="1800" b="1" i="1" dirty="0">
                <a:ea typeface="ＭＳ Ｐゴシック" panose="020B0600070205080204" pitchFamily="34" charset="-128"/>
              </a:rPr>
              <a:t>Ductus Deferens</a:t>
            </a:r>
            <a:endParaRPr lang="en-US" altLang="en-US" sz="1800" dirty="0">
              <a:ea typeface="ＭＳ Ｐゴシック" panose="020B0600070205080204" pitchFamily="34" charset="-128"/>
            </a:endParaRPr>
          </a:p>
          <a:p>
            <a:pPr marL="0" indent="0" eaLnBrk="1" hangingPunct="1">
              <a:buNone/>
            </a:pPr>
            <a:r>
              <a:rPr lang="en-US" altLang="en-US" sz="1800" dirty="0">
                <a:ea typeface="ＭＳ Ｐゴシック" panose="020B0600070205080204" pitchFamily="34" charset="-128"/>
              </a:rPr>
              <a:t>    Deliver semen from the testes to the phallus. </a:t>
            </a:r>
          </a:p>
          <a:p>
            <a:pPr eaLnBrk="1" hangingPunct="1">
              <a:buFont typeface="Wingdings 2" panose="05020102010507070707" pitchFamily="18" charset="2"/>
              <a:buNone/>
            </a:pPr>
            <a:r>
              <a:rPr lang="en-US" altLang="en-US" sz="1800" dirty="0">
                <a:ea typeface="ＭＳ Ｐゴシック" panose="020B0600070205080204" pitchFamily="34" charset="-128"/>
              </a:rPr>
              <a:t>3. </a:t>
            </a:r>
            <a:r>
              <a:rPr lang="en-US" altLang="en-US" sz="1800" b="1" i="1" dirty="0">
                <a:ea typeface="ＭＳ Ｐゴシック" panose="020B0600070205080204" pitchFamily="34" charset="-128"/>
              </a:rPr>
              <a:t>Rudimentary phallus</a:t>
            </a:r>
            <a:endParaRPr lang="en-US" altLang="en-US" sz="1800" dirty="0">
              <a:ea typeface="ＭＳ Ｐゴシック" panose="020B0600070205080204" pitchFamily="34" charset="-128"/>
            </a:endParaRPr>
          </a:p>
          <a:p>
            <a:pPr marL="288925" indent="-288925" eaLnBrk="1" hangingPunct="1">
              <a:buNone/>
            </a:pPr>
            <a:r>
              <a:rPr lang="en-US" altLang="en-US" sz="1800" dirty="0">
                <a:ea typeface="ＭＳ Ｐゴシック" panose="020B0600070205080204" pitchFamily="34" charset="-128"/>
              </a:rPr>
              <a:t>    Poultry have no external penis, but rather an internal  protuberance termed a </a:t>
            </a:r>
            <a:r>
              <a:rPr lang="en-US" altLang="en-US" sz="1800" b="1" i="1" dirty="0">
                <a:ea typeface="ＭＳ Ｐゴシック" panose="020B0600070205080204" pitchFamily="34" charset="-128"/>
              </a:rPr>
              <a:t>rudimentary phallus</a:t>
            </a:r>
            <a:r>
              <a:rPr lang="en-US" altLang="en-US" sz="1800" dirty="0">
                <a:ea typeface="ＭＳ Ｐゴシック" panose="020B0600070205080204" pitchFamily="34" charset="-128"/>
              </a:rPr>
              <a:t>.  </a:t>
            </a:r>
          </a:p>
          <a:p>
            <a:pPr marL="0" indent="0">
              <a:buNone/>
            </a:pPr>
            <a:endParaRPr lang="en-US" dirty="0"/>
          </a:p>
        </p:txBody>
      </p:sp>
    </p:spTree>
    <p:custDataLst>
      <p:tags r:id="rId1"/>
    </p:custDataLst>
    <p:extLst>
      <p:ext uri="{BB962C8B-B14F-4D97-AF65-F5344CB8AC3E}">
        <p14:creationId xmlns:p14="http://schemas.microsoft.com/office/powerpoint/2010/main" val="176935556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ale reproductive tract.jpg"/>
          <p:cNvPicPr>
            <a:picLocks noGrp="1" noChangeAspect="1"/>
          </p:cNvPicPr>
          <p:nvPr>
            <p:ph idx="1"/>
          </p:nvPr>
        </p:nvPicPr>
        <p:blipFill rotWithShape="1">
          <a:blip r:embed="rId3">
            <a:extLst>
              <a:ext uri="{28A0092B-C50C-407E-A947-70E740481C1C}">
                <a14:useLocalDpi xmlns:a14="http://schemas.microsoft.com/office/drawing/2010/main" val="0"/>
              </a:ext>
            </a:extLst>
          </a:blip>
          <a:srcRect l="7909" t="3702" r="521" b="5818"/>
          <a:stretch/>
        </p:blipFill>
        <p:spPr bwMode="auto">
          <a:xfrm>
            <a:off x="1773382" y="1058487"/>
            <a:ext cx="7104612" cy="5264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467418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What is physiology?</a:t>
            </a:r>
            <a:endParaRPr lang="en-US" dirty="0"/>
          </a:p>
        </p:txBody>
      </p:sp>
      <p:sp>
        <p:nvSpPr>
          <p:cNvPr id="3" name="Content Placeholder 2"/>
          <p:cNvSpPr>
            <a:spLocks noGrp="1"/>
          </p:cNvSpPr>
          <p:nvPr>
            <p:ph idx="1"/>
          </p:nvPr>
        </p:nvSpPr>
        <p:spPr/>
        <p:txBody>
          <a:bodyPr/>
          <a:lstStyle/>
          <a:p>
            <a:pPr marL="0" indent="0">
              <a:buNone/>
            </a:pPr>
            <a:r>
              <a:rPr lang="en-US" altLang="en-US" dirty="0">
                <a:ea typeface="ＭＳ Ｐゴシック" panose="020B0600070205080204" pitchFamily="34" charset="-128"/>
              </a:rPr>
              <a:t>Physiology is the science that deals with the functions of the living organism and its parts. </a:t>
            </a:r>
          </a:p>
          <a:p>
            <a:endParaRPr lang="en-US" dirty="0"/>
          </a:p>
        </p:txBody>
      </p: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Female Reproductive System</a:t>
            </a:r>
            <a:endParaRPr lang="en-US" dirty="0"/>
          </a:p>
        </p:txBody>
      </p:sp>
      <p:sp>
        <p:nvSpPr>
          <p:cNvPr id="3" name="Content Placeholder 2"/>
          <p:cNvSpPr>
            <a:spLocks noGrp="1"/>
          </p:cNvSpPr>
          <p:nvPr>
            <p:ph idx="1"/>
          </p:nvPr>
        </p:nvSpPr>
        <p:spPr/>
        <p:txBody>
          <a:bodyPr/>
          <a:lstStyle/>
          <a:p>
            <a:pPr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1. Ovary </a:t>
            </a:r>
          </a:p>
          <a:p>
            <a:pPr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-Poultry have only one functioning ovary, usually the left ovary. </a:t>
            </a:r>
          </a:p>
          <a:p>
            <a:pPr eaLnBrk="1" hangingPunct="1">
              <a:lnSpc>
                <a:spcPct val="80000"/>
              </a:lnSpc>
              <a:buFont typeface="Wingdings 2" panose="05020102010507070707" pitchFamily="18" charset="2"/>
              <a:buNone/>
            </a:pPr>
            <a:endParaRPr lang="en-US" altLang="en-US" sz="1800" dirty="0">
              <a:ea typeface="ＭＳ Ｐゴシック" panose="020B0600070205080204" pitchFamily="34" charset="-128"/>
            </a:endParaRPr>
          </a:p>
          <a:p>
            <a:pPr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2. Oviduct</a:t>
            </a:r>
          </a:p>
          <a:p>
            <a:pPr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a. Function: to produce albumen (egg white), shell membrane and the shell around the yolk.</a:t>
            </a:r>
          </a:p>
          <a:p>
            <a:pPr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b. Five regions</a:t>
            </a:r>
          </a:p>
          <a:p>
            <a:pPr lvl="1"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1. Infundibulum: receives the follicle and is the location of conception where the male and female gamete come together </a:t>
            </a:r>
          </a:p>
          <a:p>
            <a:pPr lvl="1"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2. Magnum: produces the albumen</a:t>
            </a:r>
          </a:p>
          <a:p>
            <a:pPr lvl="1"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3. Isthmus: produces the inner and outer shell membranes</a:t>
            </a:r>
          </a:p>
          <a:p>
            <a:pPr lvl="1"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4. Uterus: plumps the egg, forms the shell and cuticle (seals pores of the egg shell) and determines the shell pigment</a:t>
            </a:r>
          </a:p>
          <a:p>
            <a:pPr lvl="1" eaLnBrk="1" hangingPunct="1">
              <a:lnSpc>
                <a:spcPct val="80000"/>
              </a:lnSpc>
              <a:buFont typeface="Wingdings 2" panose="05020102010507070707" pitchFamily="18" charset="2"/>
              <a:buNone/>
            </a:pPr>
            <a:r>
              <a:rPr lang="en-US" altLang="en-US" sz="1800" dirty="0">
                <a:ea typeface="ＭＳ Ｐゴシック" panose="020B0600070205080204" pitchFamily="34" charset="-128"/>
              </a:rPr>
              <a:t>	5. Vagina: produces some cuticle, expels the egg and regulates timing of egg production</a:t>
            </a:r>
          </a:p>
          <a:p>
            <a:endParaRPr lang="en-US" dirty="0"/>
          </a:p>
        </p:txBody>
      </p:sp>
    </p:spTree>
    <p:custDataLst>
      <p:tags r:id="rId1"/>
    </p:custDataLst>
    <p:extLst>
      <p:ext uri="{BB962C8B-B14F-4D97-AF65-F5344CB8AC3E}">
        <p14:creationId xmlns:p14="http://schemas.microsoft.com/office/powerpoint/2010/main" val="162589637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013837" cy="944628"/>
          </a:xfrm>
        </p:spPr>
        <p:txBody>
          <a:bodyPr/>
          <a:lstStyle/>
          <a:p>
            <a:r>
              <a:rPr lang="en-US" dirty="0"/>
              <a:t>Female Reproductive System</a:t>
            </a:r>
          </a:p>
        </p:txBody>
      </p:sp>
      <p:sp>
        <p:nvSpPr>
          <p:cNvPr id="3" name="Content Placeholder 2"/>
          <p:cNvSpPr>
            <a:spLocks noGrp="1"/>
          </p:cNvSpPr>
          <p:nvPr>
            <p:ph idx="1"/>
          </p:nvPr>
        </p:nvSpPr>
        <p:spPr/>
        <p:txBody>
          <a:bodyPr/>
          <a:lstStyle/>
          <a:p>
            <a:pPr eaLnBrk="1" hangingPunct="1">
              <a:lnSpc>
                <a:spcPct val="80000"/>
              </a:lnSpc>
              <a:buFont typeface="Wingdings 2" panose="05020102010507070707" pitchFamily="18" charset="2"/>
              <a:buNone/>
              <a:defRPr/>
            </a:pPr>
            <a:r>
              <a:rPr lang="en-US" sz="1800" dirty="0">
                <a:ea typeface="ＭＳ Ｐゴシック" pitchFamily="34" charset="-128"/>
              </a:rPr>
              <a:t>3. Cloaca</a:t>
            </a:r>
          </a:p>
          <a:p>
            <a:pPr eaLnBrk="1" hangingPunct="1">
              <a:lnSpc>
                <a:spcPct val="80000"/>
              </a:lnSpc>
              <a:buFont typeface="Wingdings 2" panose="05020102010507070707" pitchFamily="18" charset="2"/>
              <a:buNone/>
              <a:defRPr/>
            </a:pPr>
            <a:r>
              <a:rPr lang="en-US" sz="1800" dirty="0">
                <a:ea typeface="ＭＳ Ｐゴシック" pitchFamily="34" charset="-128"/>
              </a:rPr>
              <a:t>	- Also known as the vestibule. The common chamber through which the egg passes and is also responsible for the expulsion of feces and urine.</a:t>
            </a:r>
          </a:p>
          <a:p>
            <a:pPr eaLnBrk="1" hangingPunct="1">
              <a:lnSpc>
                <a:spcPct val="80000"/>
              </a:lnSpc>
              <a:buFont typeface="Wingdings 2" panose="05020102010507070707" pitchFamily="18" charset="2"/>
              <a:buNone/>
              <a:defRPr/>
            </a:pPr>
            <a:endParaRPr lang="en-US" sz="1800" dirty="0">
              <a:ea typeface="ＭＳ Ｐゴシック" pitchFamily="34" charset="-128"/>
            </a:endParaRPr>
          </a:p>
          <a:p>
            <a:pPr marL="0" indent="0" eaLnBrk="1" hangingPunct="1">
              <a:lnSpc>
                <a:spcPct val="80000"/>
              </a:lnSpc>
              <a:buFont typeface="Wingdings 2" panose="05020102010507070707" pitchFamily="18" charset="2"/>
              <a:buNone/>
              <a:defRPr/>
            </a:pPr>
            <a:r>
              <a:rPr lang="en-US" sz="1800" dirty="0">
                <a:ea typeface="ＭＳ Ｐゴシック" pitchFamily="34" charset="-128"/>
              </a:rPr>
              <a:t>4. Vent </a:t>
            </a:r>
          </a:p>
          <a:p>
            <a:pPr marL="0" indent="0" eaLnBrk="1" hangingPunct="1">
              <a:lnSpc>
                <a:spcPct val="80000"/>
              </a:lnSpc>
              <a:buFont typeface="Wingdings 2" panose="05020102010507070707" pitchFamily="18" charset="2"/>
              <a:buNone/>
              <a:defRPr/>
            </a:pPr>
            <a:r>
              <a:rPr lang="en-US" sz="1800" dirty="0">
                <a:ea typeface="ＭＳ Ｐゴシック" pitchFamily="34" charset="-128"/>
              </a:rPr>
              <a:t>     - </a:t>
            </a:r>
            <a:r>
              <a:rPr lang="en-US" sz="1800" dirty="0"/>
              <a:t>the exterior opening through which passage occurs from the digestive system, the urinary tract and the reproductive tract</a:t>
            </a:r>
          </a:p>
          <a:p>
            <a:pPr marL="0" indent="0" eaLnBrk="1" hangingPunct="1">
              <a:lnSpc>
                <a:spcPct val="80000"/>
              </a:lnSpc>
              <a:buFont typeface="Wingdings 2" panose="05020102010507070707" pitchFamily="18" charset="2"/>
              <a:buNone/>
              <a:defRPr/>
            </a:pPr>
            <a:r>
              <a:rPr lang="en-US" sz="1800" dirty="0"/>
              <a:t> </a:t>
            </a:r>
          </a:p>
          <a:p>
            <a:pPr marL="0" indent="0" eaLnBrk="1" hangingPunct="1">
              <a:lnSpc>
                <a:spcPct val="80000"/>
              </a:lnSpc>
              <a:buFont typeface="Wingdings 2" panose="05020102010507070707" pitchFamily="18" charset="2"/>
              <a:buNone/>
              <a:defRPr/>
            </a:pPr>
            <a:r>
              <a:rPr lang="en-US" sz="1800" dirty="0"/>
              <a:t>5. </a:t>
            </a:r>
            <a:r>
              <a:rPr lang="en-US" sz="1800" dirty="0">
                <a:ea typeface="ＭＳ Ｐゴシック" pitchFamily="34" charset="-128"/>
              </a:rPr>
              <a:t>Ovulation</a:t>
            </a:r>
          </a:p>
          <a:p>
            <a:pPr eaLnBrk="1" hangingPunct="1">
              <a:lnSpc>
                <a:spcPct val="80000"/>
              </a:lnSpc>
              <a:buFont typeface="Wingdings 2" panose="05020102010507070707" pitchFamily="18" charset="2"/>
              <a:buNone/>
              <a:defRPr/>
            </a:pPr>
            <a:r>
              <a:rPr lang="en-US" sz="1800" dirty="0">
                <a:ea typeface="ＭＳ Ｐゴシック" pitchFamily="34" charset="-128"/>
              </a:rPr>
              <a:t>	- The releasing of the egg </a:t>
            </a:r>
            <a:r>
              <a:rPr lang="en-US" sz="1800" dirty="0"/>
              <a:t>yolk from the ovary to begin its journey through the oviduct</a:t>
            </a:r>
          </a:p>
          <a:p>
            <a:pPr eaLnBrk="1" hangingPunct="1">
              <a:lnSpc>
                <a:spcPct val="80000"/>
              </a:lnSpc>
              <a:buFont typeface="Wingdings 2" panose="05020102010507070707" pitchFamily="18" charset="2"/>
              <a:buNone/>
              <a:defRPr/>
            </a:pPr>
            <a:endParaRPr lang="en-US" sz="1800" dirty="0"/>
          </a:p>
          <a:p>
            <a:pPr eaLnBrk="1" hangingPunct="1">
              <a:lnSpc>
                <a:spcPct val="80000"/>
              </a:lnSpc>
              <a:buFont typeface="Wingdings 2" panose="05020102010507070707" pitchFamily="18" charset="2"/>
              <a:buNone/>
              <a:defRPr/>
            </a:pPr>
            <a:r>
              <a:rPr lang="en-US" sz="1800" dirty="0"/>
              <a:t>6. Oviposition:  the process of laying the fully formed egg, which is regulated </a:t>
            </a:r>
            <a:r>
              <a:rPr lang="en-US" sz="1800"/>
              <a:t>by hormones</a:t>
            </a:r>
            <a:endParaRPr lang="en-US" sz="1800" dirty="0"/>
          </a:p>
          <a:p>
            <a:endParaRPr lang="en-US" dirty="0"/>
          </a:p>
        </p:txBody>
      </p:sp>
    </p:spTree>
    <p:custDataLst>
      <p:tags r:id="rId1"/>
    </p:custDataLst>
    <p:extLst>
      <p:ext uri="{BB962C8B-B14F-4D97-AF65-F5344CB8AC3E}">
        <p14:creationId xmlns:p14="http://schemas.microsoft.com/office/powerpoint/2010/main" val="215905559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131" y="1851153"/>
            <a:ext cx="4200698" cy="1944992"/>
          </a:xfrm>
        </p:spPr>
        <p:txBody>
          <a:bodyPr/>
          <a:lstStyle/>
          <a:p>
            <a:r>
              <a:rPr lang="en-US" dirty="0" smtClean="0"/>
              <a:t>Female Reproductive System</a:t>
            </a:r>
            <a:endParaRPr lang="en-US" dirty="0"/>
          </a:p>
        </p:txBody>
      </p:sp>
      <p:pic>
        <p:nvPicPr>
          <p:cNvPr id="4" name="Picture 4" descr="http://ag.ansc.purdue.edu/nielsen/www245/lecnotes/oviduct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77687" y="633186"/>
            <a:ext cx="4183811" cy="5604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5888576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Anatomical Terms</a:t>
            </a:r>
            <a:endParaRPr lang="en-US" dirty="0"/>
          </a:p>
        </p:txBody>
      </p:sp>
      <p:sp>
        <p:nvSpPr>
          <p:cNvPr id="3" name="Content Placeholder 2"/>
          <p:cNvSpPr>
            <a:spLocks noGrp="1"/>
          </p:cNvSpPr>
          <p:nvPr>
            <p:ph idx="1"/>
          </p:nvPr>
        </p:nvSpPr>
        <p:spPr/>
        <p:txBody>
          <a:bodyPr/>
          <a:lstStyle/>
          <a:p>
            <a:pPr marL="0" indent="0" eaLnBrk="1" hangingPunct="1">
              <a:buNone/>
            </a:pPr>
            <a:r>
              <a:rPr lang="en-US" altLang="en-US" sz="2800" dirty="0">
                <a:ea typeface="ＭＳ Ｐゴシック" panose="020B0600070205080204" pitchFamily="34" charset="-128"/>
              </a:rPr>
              <a:t>The following terms are used to describe locations on the animal body. </a:t>
            </a:r>
          </a:p>
          <a:p>
            <a:pPr lvl="1" eaLnBrk="1" hangingPunct="1"/>
            <a:r>
              <a:rPr lang="en-US" altLang="en-US" sz="2200" i="1" dirty="0">
                <a:ea typeface="ＭＳ Ｐゴシック" panose="020B0600070205080204" pitchFamily="34" charset="-128"/>
              </a:rPr>
              <a:t>Dorsal</a:t>
            </a:r>
            <a:r>
              <a:rPr lang="en-US" altLang="en-US" sz="2200" dirty="0">
                <a:ea typeface="ＭＳ Ｐゴシック" panose="020B0600070205080204" pitchFamily="34" charset="-128"/>
              </a:rPr>
              <a:t> pertains to the upper surface of the animal.</a:t>
            </a:r>
          </a:p>
          <a:p>
            <a:pPr lvl="1" eaLnBrk="1" hangingPunct="1"/>
            <a:r>
              <a:rPr lang="en-US" altLang="en-US" sz="2200" i="1" dirty="0">
                <a:ea typeface="ＭＳ Ｐゴシック" panose="020B0600070205080204" pitchFamily="34" charset="-128"/>
              </a:rPr>
              <a:t>Ventral</a:t>
            </a:r>
            <a:r>
              <a:rPr lang="en-US" altLang="en-US" sz="2200" dirty="0">
                <a:ea typeface="ＭＳ Ｐゴシック" panose="020B0600070205080204" pitchFamily="34" charset="-128"/>
              </a:rPr>
              <a:t> relates to the lower and abdominal surface.</a:t>
            </a:r>
          </a:p>
          <a:p>
            <a:pPr lvl="1" eaLnBrk="1" hangingPunct="1"/>
            <a:r>
              <a:rPr lang="en-US" altLang="en-US" sz="2200" i="1" dirty="0">
                <a:ea typeface="ＭＳ Ｐゴシック" panose="020B0600070205080204" pitchFamily="34" charset="-128"/>
              </a:rPr>
              <a:t>Cranial (or anterior)</a:t>
            </a:r>
            <a:r>
              <a:rPr lang="en-US" altLang="en-US" sz="2200" dirty="0">
                <a:ea typeface="ＭＳ Ｐゴシック" panose="020B0600070205080204" pitchFamily="34" charset="-128"/>
              </a:rPr>
              <a:t> applies to the front or head.</a:t>
            </a:r>
          </a:p>
          <a:p>
            <a:pPr lvl="1" eaLnBrk="1" hangingPunct="1"/>
            <a:r>
              <a:rPr lang="en-US" altLang="en-US" sz="2200" i="1" dirty="0">
                <a:ea typeface="ＭＳ Ｐゴシック" panose="020B0600070205080204" pitchFamily="34" charset="-128"/>
              </a:rPr>
              <a:t>Caudal (or posterior)</a:t>
            </a:r>
            <a:r>
              <a:rPr lang="en-US" altLang="en-US" sz="2200" dirty="0">
                <a:ea typeface="ＭＳ Ｐゴシック" panose="020B0600070205080204" pitchFamily="34" charset="-128"/>
              </a:rPr>
              <a:t> pertains to the tail or rear.</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Anatomical Directional Terms</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3065" y="1935365"/>
            <a:ext cx="4466470" cy="3901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p:nvPr/>
        </p:nvGrpSpPr>
        <p:grpSpPr>
          <a:xfrm>
            <a:off x="1371600" y="1643170"/>
            <a:ext cx="6466114" cy="4420746"/>
            <a:chOff x="1371600" y="1371600"/>
            <a:chExt cx="6553200" cy="5295900"/>
          </a:xfrm>
        </p:grpSpPr>
        <p:sp>
          <p:nvSpPr>
            <p:cNvPr id="8" name="AutoShape 5"/>
            <p:cNvSpPr>
              <a:spLocks noChangeArrowheads="1"/>
            </p:cNvSpPr>
            <p:nvPr/>
          </p:nvSpPr>
          <p:spPr bwMode="auto">
            <a:xfrm rot="5400000" flipV="1">
              <a:off x="2552700" y="4000500"/>
              <a:ext cx="4495800" cy="152400"/>
            </a:xfrm>
            <a:prstGeom prst="leftRightArrow">
              <a:avLst>
                <a:gd name="adj1" fmla="val 0"/>
                <a:gd name="adj2" fmla="val 157060"/>
              </a:avLst>
            </a:prstGeom>
            <a:solidFill>
              <a:srgbClr val="00000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9" name="AutoShape 6"/>
            <p:cNvSpPr>
              <a:spLocks noChangeArrowheads="1"/>
            </p:cNvSpPr>
            <p:nvPr/>
          </p:nvSpPr>
          <p:spPr bwMode="auto">
            <a:xfrm flipV="1">
              <a:off x="2362200" y="3810000"/>
              <a:ext cx="4648200" cy="152400"/>
            </a:xfrm>
            <a:prstGeom prst="leftRightArrow">
              <a:avLst>
                <a:gd name="adj1" fmla="val 0"/>
                <a:gd name="adj2" fmla="val 162384"/>
              </a:avLst>
            </a:prstGeom>
            <a:solidFill>
              <a:srgbClr val="00000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latin typeface="Constantia" panose="02030602050306030303" pitchFamily="18" charset="0"/>
              </a:endParaRPr>
            </a:p>
          </p:txBody>
        </p:sp>
        <p:sp>
          <p:nvSpPr>
            <p:cNvPr id="10" name="WordArt 7"/>
            <p:cNvSpPr>
              <a:spLocks noChangeArrowheads="1" noChangeShapeType="1" noTextEdit="1"/>
            </p:cNvSpPr>
            <p:nvPr/>
          </p:nvSpPr>
          <p:spPr bwMode="auto">
            <a:xfrm>
              <a:off x="4267200" y="1371600"/>
              <a:ext cx="914400" cy="3429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000000"/>
                  </a:solidFill>
                  <a:latin typeface="Arial Black" panose="020B0A04020102020204" pitchFamily="34" charset="0"/>
                </a:rPr>
                <a:t>Dorsal</a:t>
              </a:r>
            </a:p>
          </p:txBody>
        </p:sp>
        <p:sp>
          <p:nvSpPr>
            <p:cNvPr id="11" name="WordArt 8"/>
            <p:cNvSpPr>
              <a:spLocks noChangeArrowheads="1" noChangeShapeType="1" noTextEdit="1"/>
            </p:cNvSpPr>
            <p:nvPr/>
          </p:nvSpPr>
          <p:spPr bwMode="auto">
            <a:xfrm>
              <a:off x="1371600" y="3657600"/>
              <a:ext cx="91440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00"/>
                  </a:solidFill>
                  <a:latin typeface="Arial Black" panose="020B0A04020102020204" pitchFamily="34" charset="0"/>
                </a:rPr>
                <a:t>Cranial</a:t>
              </a:r>
            </a:p>
          </p:txBody>
        </p:sp>
        <p:sp>
          <p:nvSpPr>
            <p:cNvPr id="12" name="WordArt 9"/>
            <p:cNvSpPr>
              <a:spLocks noChangeArrowheads="1" noChangeShapeType="1" noTextEdit="1"/>
            </p:cNvSpPr>
            <p:nvPr/>
          </p:nvSpPr>
          <p:spPr bwMode="auto">
            <a:xfrm>
              <a:off x="7010400" y="3657600"/>
              <a:ext cx="914400" cy="3429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000000"/>
                  </a:solidFill>
                  <a:latin typeface="Arial Black" panose="020B0A04020102020204" pitchFamily="34" charset="0"/>
                </a:rPr>
                <a:t>Caudal</a:t>
              </a:r>
            </a:p>
          </p:txBody>
        </p:sp>
        <p:sp>
          <p:nvSpPr>
            <p:cNvPr id="13" name="WordArt 10"/>
            <p:cNvSpPr>
              <a:spLocks noChangeArrowheads="1" noChangeShapeType="1" noTextEdit="1"/>
            </p:cNvSpPr>
            <p:nvPr/>
          </p:nvSpPr>
          <p:spPr bwMode="auto">
            <a:xfrm>
              <a:off x="4343400" y="6324600"/>
              <a:ext cx="91440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00"/>
                  </a:solidFill>
                  <a:latin typeface="Arial Black" panose="020B0A04020102020204" pitchFamily="34" charset="0"/>
                </a:rPr>
                <a:t>Ventral</a:t>
              </a:r>
            </a:p>
          </p:txBody>
        </p:sp>
      </p:grpSp>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eaLnBrk="1" hangingPunct="1">
              <a:lnSpc>
                <a:spcPct val="90000"/>
              </a:lnSpc>
            </a:pPr>
            <a:r>
              <a:rPr lang="en-US" altLang="en-US" dirty="0">
                <a:ea typeface="ＭＳ Ｐゴシック" panose="020B0600070205080204" pitchFamily="34" charset="-128"/>
              </a:rPr>
              <a:t>Integumentary</a:t>
            </a:r>
          </a:p>
          <a:p>
            <a:pPr eaLnBrk="1" hangingPunct="1">
              <a:lnSpc>
                <a:spcPct val="90000"/>
              </a:lnSpc>
            </a:pPr>
            <a:r>
              <a:rPr lang="en-US" altLang="en-US" dirty="0">
                <a:ea typeface="ＭＳ Ｐゴシック" panose="020B0600070205080204" pitchFamily="34" charset="-128"/>
              </a:rPr>
              <a:t> Respiratory</a:t>
            </a:r>
          </a:p>
          <a:p>
            <a:pPr eaLnBrk="1" hangingPunct="1">
              <a:lnSpc>
                <a:spcPct val="90000"/>
              </a:lnSpc>
            </a:pPr>
            <a:r>
              <a:rPr lang="en-US" altLang="en-US" dirty="0">
                <a:ea typeface="ＭＳ Ｐゴシック" panose="020B0600070205080204" pitchFamily="34" charset="-128"/>
              </a:rPr>
              <a:t> Skeletal</a:t>
            </a:r>
          </a:p>
          <a:p>
            <a:pPr eaLnBrk="1" hangingPunct="1">
              <a:lnSpc>
                <a:spcPct val="90000"/>
              </a:lnSpc>
            </a:pPr>
            <a:r>
              <a:rPr lang="en-US" altLang="en-US" dirty="0">
                <a:ea typeface="ＭＳ Ｐゴシック" panose="020B0600070205080204" pitchFamily="34" charset="-128"/>
              </a:rPr>
              <a:t> Digestive</a:t>
            </a:r>
          </a:p>
          <a:p>
            <a:pPr eaLnBrk="1" hangingPunct="1">
              <a:lnSpc>
                <a:spcPct val="90000"/>
              </a:lnSpc>
            </a:pPr>
            <a:r>
              <a:rPr lang="en-US" altLang="en-US" dirty="0">
                <a:ea typeface="ＭＳ Ｐゴシック" panose="020B0600070205080204" pitchFamily="34" charset="-128"/>
              </a:rPr>
              <a:t> Circulatory</a:t>
            </a:r>
          </a:p>
          <a:p>
            <a:pPr eaLnBrk="1" hangingPunct="1">
              <a:lnSpc>
                <a:spcPct val="90000"/>
              </a:lnSpc>
            </a:pPr>
            <a:r>
              <a:rPr lang="en-US" altLang="en-US" dirty="0">
                <a:ea typeface="ＭＳ Ｐゴシック" panose="020B0600070205080204" pitchFamily="34" charset="-128"/>
              </a:rPr>
              <a:t> Urinary</a:t>
            </a:r>
          </a:p>
          <a:p>
            <a:pPr eaLnBrk="1" hangingPunct="1">
              <a:lnSpc>
                <a:spcPct val="90000"/>
              </a:lnSpc>
            </a:pPr>
            <a:r>
              <a:rPr lang="en-US" altLang="en-US" dirty="0">
                <a:ea typeface="ＭＳ Ｐゴシック" panose="020B0600070205080204" pitchFamily="34" charset="-128"/>
              </a:rPr>
              <a:t> Reproductive</a:t>
            </a:r>
          </a:p>
          <a:p>
            <a:endParaRPr lang="en-US" dirty="0"/>
          </a:p>
        </p:txBody>
      </p:sp>
      <p:sp>
        <p:nvSpPr>
          <p:cNvPr id="2" name="Title 1"/>
          <p:cNvSpPr>
            <a:spLocks noGrp="1"/>
          </p:cNvSpPr>
          <p:nvPr>
            <p:ph type="title"/>
          </p:nvPr>
        </p:nvSpPr>
        <p:spPr/>
        <p:txBody>
          <a:bodyPr/>
          <a:lstStyle/>
          <a:p>
            <a:r>
              <a:rPr lang="en-US" altLang="en-US" dirty="0">
                <a:ea typeface="ＭＳ Ｐゴシック" panose="020B0600070205080204" pitchFamily="34" charset="-128"/>
              </a:rPr>
              <a:t>Body Systems of Poultry</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98" y="1808163"/>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0052782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Integumentary System	</a:t>
            </a:r>
            <a:endParaRPr lang="en-US" dirty="0"/>
          </a:p>
        </p:txBody>
      </p:sp>
      <p:sp>
        <p:nvSpPr>
          <p:cNvPr id="3" name="Content Placeholder 2"/>
          <p:cNvSpPr>
            <a:spLocks noGrp="1"/>
          </p:cNvSpPr>
          <p:nvPr>
            <p:ph idx="1"/>
          </p:nvPr>
        </p:nvSpPr>
        <p:spPr/>
        <p:txBody>
          <a:bodyPr/>
          <a:lstStyle/>
          <a:p>
            <a:pPr eaLnBrk="1" hangingPunct="1">
              <a:lnSpc>
                <a:spcPct val="90000"/>
              </a:lnSpc>
            </a:pPr>
            <a:r>
              <a:rPr lang="en-US" altLang="en-US" sz="1600" dirty="0">
                <a:ea typeface="ＭＳ Ｐゴシック" panose="020B0600070205080204" pitchFamily="34" charset="-128"/>
              </a:rPr>
              <a:t>The skin, feathers and beak. </a:t>
            </a:r>
          </a:p>
          <a:p>
            <a:pPr lvl="1" eaLnBrk="1" hangingPunct="1">
              <a:lnSpc>
                <a:spcPct val="90000"/>
              </a:lnSpc>
            </a:pPr>
            <a:r>
              <a:rPr lang="en-US" altLang="en-US" sz="1600" dirty="0">
                <a:ea typeface="ＭＳ Ｐゴシック" panose="020B0600070205080204" pitchFamily="34" charset="-128"/>
              </a:rPr>
              <a:t>Function: to protect the bird from external harm. </a:t>
            </a:r>
          </a:p>
          <a:p>
            <a:pPr eaLnBrk="1" hangingPunct="1">
              <a:lnSpc>
                <a:spcPct val="90000"/>
              </a:lnSpc>
            </a:pPr>
            <a:r>
              <a:rPr lang="en-US" altLang="en-US" sz="1600" dirty="0">
                <a:ea typeface="ＭＳ Ｐゴシック" panose="020B0600070205080204" pitchFamily="34" charset="-128"/>
              </a:rPr>
              <a:t>Skin</a:t>
            </a:r>
          </a:p>
          <a:p>
            <a:pPr lvl="1" eaLnBrk="1" hangingPunct="1">
              <a:lnSpc>
                <a:spcPct val="90000"/>
              </a:lnSpc>
            </a:pPr>
            <a:r>
              <a:rPr lang="en-US" altLang="en-US" sz="1600" dirty="0">
                <a:ea typeface="ＭＳ Ｐゴシック" panose="020B0600070205080204" pitchFamily="34" charset="-128"/>
              </a:rPr>
              <a:t>Much like humans, with the exception of plumage production. </a:t>
            </a:r>
          </a:p>
          <a:p>
            <a:pPr lvl="1" eaLnBrk="1" hangingPunct="1">
              <a:lnSpc>
                <a:spcPct val="90000"/>
              </a:lnSpc>
            </a:pPr>
            <a:r>
              <a:rPr lang="en-US" altLang="en-US" sz="1600" b="1" dirty="0">
                <a:ea typeface="ＭＳ Ｐゴシック" panose="020B0600070205080204" pitchFamily="34" charset="-128"/>
              </a:rPr>
              <a:t>Plumage</a:t>
            </a:r>
            <a:r>
              <a:rPr lang="en-US" altLang="en-US" sz="1600" dirty="0">
                <a:ea typeface="ＭＳ Ｐゴシック" panose="020B0600070205080204" pitchFamily="34" charset="-128"/>
              </a:rPr>
              <a:t>: the outer covering of a bird’s body.</a:t>
            </a:r>
          </a:p>
          <a:p>
            <a:pPr lvl="2" eaLnBrk="1" hangingPunct="1">
              <a:lnSpc>
                <a:spcPct val="90000"/>
              </a:lnSpc>
            </a:pPr>
            <a:r>
              <a:rPr lang="en-US" altLang="en-US" sz="1600" dirty="0">
                <a:ea typeface="ＭＳ Ｐゴシック" panose="020B0600070205080204" pitchFamily="34" charset="-128"/>
              </a:rPr>
              <a:t>Feathers, scales, </a:t>
            </a:r>
            <a:r>
              <a:rPr lang="en-US" altLang="en-US" sz="1600" dirty="0" err="1">
                <a:ea typeface="ＭＳ Ｐゴシック" panose="020B0600070205080204" pitchFamily="34" charset="-128"/>
              </a:rPr>
              <a:t>filoplumes</a:t>
            </a:r>
            <a:r>
              <a:rPr lang="en-US" altLang="en-US" sz="1600" dirty="0">
                <a:ea typeface="ＭＳ Ｐゴシック" panose="020B0600070205080204" pitchFamily="34" charset="-128"/>
              </a:rPr>
              <a:t>.</a:t>
            </a:r>
          </a:p>
          <a:p>
            <a:pPr lvl="3" eaLnBrk="1" hangingPunct="1">
              <a:lnSpc>
                <a:spcPct val="90000"/>
              </a:lnSpc>
            </a:pPr>
            <a:r>
              <a:rPr lang="en-US" altLang="en-US" sz="1600" b="1" dirty="0" err="1">
                <a:ea typeface="ＭＳ Ｐゴシック" panose="020B0600070205080204" pitchFamily="34" charset="-128"/>
              </a:rPr>
              <a:t>Filoplumes</a:t>
            </a:r>
            <a:r>
              <a:rPr lang="en-US" altLang="en-US" sz="1600" b="1" dirty="0">
                <a:ea typeface="ＭＳ Ｐゴシック" panose="020B0600070205080204" pitchFamily="34" charset="-128"/>
              </a:rPr>
              <a:t>: </a:t>
            </a:r>
            <a:r>
              <a:rPr lang="en-US" altLang="en-US" sz="1600" dirty="0">
                <a:ea typeface="ＭＳ Ｐゴシック" panose="020B0600070205080204" pitchFamily="34" charset="-128"/>
              </a:rPr>
              <a:t>hair-like structures located at the base of feathers.</a:t>
            </a:r>
          </a:p>
          <a:p>
            <a:pPr lvl="1" eaLnBrk="1" hangingPunct="1">
              <a:lnSpc>
                <a:spcPct val="90000"/>
              </a:lnSpc>
            </a:pPr>
            <a:r>
              <a:rPr lang="en-US" altLang="en-US" sz="1600" b="1" i="1" dirty="0">
                <a:ea typeface="ＭＳ Ｐゴシック" panose="020B0600070205080204" pitchFamily="34" charset="-128"/>
              </a:rPr>
              <a:t>Wattle:</a:t>
            </a:r>
            <a:r>
              <a:rPr lang="en-US" altLang="en-US" sz="1600" dirty="0">
                <a:ea typeface="ＭＳ Ｐゴシック" panose="020B0600070205080204" pitchFamily="34" charset="-128"/>
              </a:rPr>
              <a:t> a red growth underneath the beak, that works in conjunction with the </a:t>
            </a:r>
            <a:r>
              <a:rPr lang="en-US" altLang="en-US" sz="1600" b="1" i="1" dirty="0">
                <a:ea typeface="ＭＳ Ｐゴシック" panose="020B0600070205080204" pitchFamily="34" charset="-128"/>
              </a:rPr>
              <a:t>comb</a:t>
            </a:r>
            <a:r>
              <a:rPr lang="en-US" altLang="en-US" sz="1600" dirty="0">
                <a:ea typeface="ＭＳ Ｐゴシック" panose="020B0600070205080204" pitchFamily="34" charset="-128"/>
              </a:rPr>
              <a:t>, an excess of skin on top of the head.</a:t>
            </a:r>
          </a:p>
          <a:p>
            <a:pPr lvl="2" eaLnBrk="1" hangingPunct="1">
              <a:lnSpc>
                <a:spcPct val="90000"/>
              </a:lnSpc>
            </a:pPr>
            <a:r>
              <a:rPr lang="en-US" altLang="en-US" sz="1600" dirty="0">
                <a:ea typeface="ＭＳ Ｐゴシック" panose="020B0600070205080204" pitchFamily="34" charset="-128"/>
              </a:rPr>
              <a:t>Function: circulation of blood between the two regulates the temperature of the bird. </a:t>
            </a:r>
          </a:p>
          <a:p>
            <a:pPr lvl="2" eaLnBrk="1" hangingPunct="1">
              <a:lnSpc>
                <a:spcPct val="90000"/>
              </a:lnSpc>
            </a:pPr>
            <a:r>
              <a:rPr lang="en-US" altLang="en-US" sz="1600" dirty="0">
                <a:ea typeface="ＭＳ Ｐゴシック" panose="020B0600070205080204" pitchFamily="34" charset="-128"/>
              </a:rPr>
              <a:t>The size of the comb is an indication of the levels of testosterone in the body. If the comb is large, this means more testosterone is present, often indicating the sex of the bird is male. </a:t>
            </a:r>
          </a:p>
          <a:p>
            <a:endParaRPr lang="en-US" dirty="0"/>
          </a:p>
        </p:txBody>
      </p:sp>
    </p:spTree>
    <p:custDataLst>
      <p:tags r:id="rId1"/>
    </p:custDataLst>
    <p:extLst>
      <p:ext uri="{BB962C8B-B14F-4D97-AF65-F5344CB8AC3E}">
        <p14:creationId xmlns:p14="http://schemas.microsoft.com/office/powerpoint/2010/main" val="262307143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grpSp>
        <p:nvGrpSpPr>
          <p:cNvPr id="4" name="Group 3"/>
          <p:cNvGrpSpPr/>
          <p:nvPr/>
        </p:nvGrpSpPr>
        <p:grpSpPr>
          <a:xfrm>
            <a:off x="475534" y="1051904"/>
            <a:ext cx="8372833" cy="5539945"/>
            <a:chOff x="152400" y="762000"/>
            <a:chExt cx="8991600" cy="5864225"/>
          </a:xfrm>
        </p:grpSpPr>
        <p:sp>
          <p:nvSpPr>
            <p:cNvPr id="5" name="TextBox 4"/>
            <p:cNvSpPr txBox="1">
              <a:spLocks noChangeArrowheads="1"/>
            </p:cNvSpPr>
            <p:nvPr/>
          </p:nvSpPr>
          <p:spPr bwMode="auto">
            <a:xfrm>
              <a:off x="380051" y="1371600"/>
              <a:ext cx="1372548" cy="390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err="1">
                  <a:latin typeface="Constantia" panose="02030602050306030303" pitchFamily="18" charset="0"/>
                </a:rPr>
                <a:t>Filoplume</a:t>
              </a:r>
              <a:endParaRPr lang="en-US" altLang="en-US" dirty="0">
                <a:latin typeface="Constantia" panose="02030602050306030303" pitchFamily="18" charset="0"/>
              </a:endParaRPr>
            </a:p>
          </p:txBody>
        </p:sp>
        <p:cxnSp>
          <p:nvCxnSpPr>
            <p:cNvPr id="6" name="Shape 6"/>
            <p:cNvCxnSpPr>
              <a:stCxn id="5" idx="2"/>
            </p:cNvCxnSpPr>
            <p:nvPr/>
          </p:nvCxnSpPr>
          <p:spPr>
            <a:xfrm rot="16200000" flipH="1">
              <a:off x="1262039" y="1566837"/>
              <a:ext cx="294849" cy="686275"/>
            </a:xfrm>
            <a:prstGeom prst="curvedConnector2">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7" name="Picture 3" descr="C:\Users\U10-134\AppData\Local\Microsoft\Windows\Temporary Internet Files\Content.IE5\JPMRHXR0\MPj044105000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613" y="914400"/>
              <a:ext cx="4624387"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8"/>
            <p:cNvSpPr txBox="1">
              <a:spLocks noChangeArrowheads="1"/>
            </p:cNvSpPr>
            <p:nvPr/>
          </p:nvSpPr>
          <p:spPr bwMode="auto">
            <a:xfrm>
              <a:off x="6248400" y="14478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Comb</a:t>
              </a:r>
            </a:p>
          </p:txBody>
        </p:sp>
        <p:sp>
          <p:nvSpPr>
            <p:cNvPr id="9" name="TextBox 9"/>
            <p:cNvSpPr txBox="1">
              <a:spLocks noChangeArrowheads="1"/>
            </p:cNvSpPr>
            <p:nvPr/>
          </p:nvSpPr>
          <p:spPr bwMode="auto">
            <a:xfrm>
              <a:off x="7772400" y="33528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Wattle</a:t>
              </a:r>
            </a:p>
          </p:txBody>
        </p:sp>
        <p:cxnSp>
          <p:nvCxnSpPr>
            <p:cNvPr id="10" name="Curved Connector 9"/>
            <p:cNvCxnSpPr>
              <a:stCxn id="9" idx="2"/>
            </p:cNvCxnSpPr>
            <p:nvPr/>
          </p:nvCxnSpPr>
          <p:spPr>
            <a:xfrm rot="5400000">
              <a:off x="7785894" y="3404394"/>
              <a:ext cx="163512" cy="800100"/>
            </a:xfrm>
            <a:prstGeom prst="curved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1" name="TextBox 19"/>
            <p:cNvSpPr txBox="1">
              <a:spLocks noChangeArrowheads="1"/>
            </p:cNvSpPr>
            <p:nvPr/>
          </p:nvSpPr>
          <p:spPr bwMode="auto">
            <a:xfrm>
              <a:off x="4876800" y="487680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400">
                  <a:latin typeface="Constantia" panose="02030602050306030303" pitchFamily="18" charset="0"/>
                </a:rPr>
                <a:t>Plumage</a:t>
              </a: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762000"/>
              <a:ext cx="25336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22"/>
            <p:cNvSpPr txBox="1">
              <a:spLocks noChangeArrowheads="1"/>
            </p:cNvSpPr>
            <p:nvPr/>
          </p:nvSpPr>
          <p:spPr bwMode="auto">
            <a:xfrm>
              <a:off x="7696200" y="2895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Beak</a:t>
              </a:r>
            </a:p>
          </p:txBody>
        </p:sp>
        <p:pic>
          <p:nvPicPr>
            <p:cNvPr id="1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276600"/>
              <a:ext cx="3201988"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24"/>
            <p:cNvSpPr txBox="1">
              <a:spLocks noChangeArrowheads="1"/>
            </p:cNvSpPr>
            <p:nvPr/>
          </p:nvSpPr>
          <p:spPr bwMode="auto">
            <a:xfrm>
              <a:off x="152400" y="3581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Scales</a:t>
              </a:r>
            </a:p>
          </p:txBody>
        </p:sp>
        <p:sp>
          <p:nvSpPr>
            <p:cNvPr id="16" name="TextBox 25"/>
            <p:cNvSpPr txBox="1">
              <a:spLocks noChangeArrowheads="1"/>
            </p:cNvSpPr>
            <p:nvPr/>
          </p:nvSpPr>
          <p:spPr bwMode="auto">
            <a:xfrm>
              <a:off x="152400" y="4953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Constantia" panose="02030602050306030303" pitchFamily="18" charset="0"/>
                </a:rPr>
                <a:t>Nails</a:t>
              </a:r>
            </a:p>
          </p:txBody>
        </p:sp>
        <p:sp>
          <p:nvSpPr>
            <p:cNvPr id="17" name="Right Arrow 16"/>
            <p:cNvSpPr/>
            <p:nvPr/>
          </p:nvSpPr>
          <p:spPr>
            <a:xfrm>
              <a:off x="457200" y="4038600"/>
              <a:ext cx="1371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8" name="Shape 28"/>
            <p:cNvCxnSpPr>
              <a:stCxn id="16" idx="2"/>
            </p:cNvCxnSpPr>
            <p:nvPr/>
          </p:nvCxnSpPr>
          <p:spPr>
            <a:xfrm rot="16200000" flipH="1">
              <a:off x="946944" y="4985544"/>
              <a:ext cx="163512" cy="838200"/>
            </a:xfrm>
            <a:prstGeom prst="bentConnector2">
              <a:avLst/>
            </a:prstGeom>
            <a:ln w="57150">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22870185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D077A53E-A8F8-4613-A362-6AAE3EF4D9B9}">
  <ds:schemaRefs>
    <ds:schemaRef ds:uri="http://purl.org/dc/elements/1.1/"/>
    <ds:schemaRef ds:uri="http://www.w3.org/XML/1998/namespace"/>
    <ds:schemaRef ds:uri="http://schemas.microsoft.com/office/2006/documentManagement/types"/>
    <ds:schemaRef ds:uri="http://purl.org/dc/dcmitype/"/>
    <ds:schemaRef ds:uri="http://purl.org/dc/terms/"/>
    <ds:schemaRef ds:uri="http://schemas.microsoft.com/office/infopath/2007/PartnerControls"/>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ffapp</Template>
  <TotalTime>12510</TotalTime>
  <Words>1139</Words>
  <Application>Microsoft Office PowerPoint</Application>
  <PresentationFormat>On-screen Show (4:3)</PresentationFormat>
  <Paragraphs>199</Paragraphs>
  <Slides>42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Georgia</vt:lpstr>
      <vt:lpstr>Arial</vt:lpstr>
      <vt:lpstr>Wingdings</vt:lpstr>
      <vt:lpstr>ＭＳ Ｐゴシック</vt:lpstr>
      <vt:lpstr>Arial Black</vt:lpstr>
      <vt:lpstr>Wingdings 2</vt:lpstr>
      <vt:lpstr>Verdana</vt:lpstr>
      <vt:lpstr>Constantia</vt:lpstr>
      <vt:lpstr>ffapp</vt:lpstr>
      <vt:lpstr>Poultry Anatomy and Physiology</vt:lpstr>
      <vt:lpstr>What are differences between birds and mammals?</vt:lpstr>
      <vt:lpstr>What is anatomy?</vt:lpstr>
      <vt:lpstr>What is physiology?</vt:lpstr>
      <vt:lpstr>Anatomical Terms</vt:lpstr>
      <vt:lpstr>Anatomical Directional Terms</vt:lpstr>
      <vt:lpstr>Body Systems of Poultry</vt:lpstr>
      <vt:lpstr>Integumentary System </vt:lpstr>
      <vt:lpstr>PowerPoint Presentation</vt:lpstr>
      <vt:lpstr>Scales and Plumage</vt:lpstr>
      <vt:lpstr>Beaks vs. Lips and Teeth</vt:lpstr>
      <vt:lpstr>Respiratory System</vt:lpstr>
      <vt:lpstr>PowerPoint Presentation</vt:lpstr>
      <vt:lpstr>Breathing Process</vt:lpstr>
      <vt:lpstr>PowerPoint Presentation</vt:lpstr>
      <vt:lpstr>Skeletal System</vt:lpstr>
      <vt:lpstr>Digestive System</vt:lpstr>
      <vt:lpstr>PowerPoint Presentation</vt:lpstr>
      <vt:lpstr>Parts of the Mouth</vt:lpstr>
      <vt:lpstr>Esophagus</vt:lpstr>
      <vt:lpstr>Crop</vt:lpstr>
      <vt:lpstr>PowerPoint Presentation</vt:lpstr>
      <vt:lpstr>Proventriculus</vt:lpstr>
      <vt:lpstr>Gizzard</vt:lpstr>
      <vt:lpstr>PowerPoint Presentation</vt:lpstr>
      <vt:lpstr>Small Intestine</vt:lpstr>
      <vt:lpstr>Ceca</vt:lpstr>
      <vt:lpstr>Colon</vt:lpstr>
      <vt:lpstr>Cloaca</vt:lpstr>
      <vt:lpstr>Liver </vt:lpstr>
      <vt:lpstr>PowerPoint Presentation</vt:lpstr>
      <vt:lpstr>Pancreas</vt:lpstr>
      <vt:lpstr>Circulatory System</vt:lpstr>
      <vt:lpstr>Heart</vt:lpstr>
      <vt:lpstr>Blood Vessels</vt:lpstr>
      <vt:lpstr>Blood</vt:lpstr>
      <vt:lpstr>Urinary System</vt:lpstr>
      <vt:lpstr>Male Reproductive System</vt:lpstr>
      <vt:lpstr>PowerPoint Presentation</vt:lpstr>
      <vt:lpstr>Female Reproductive System</vt:lpstr>
      <vt:lpstr>Female Reproductive System</vt:lpstr>
      <vt:lpstr>Female Reproductive System</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404</cp:revision>
  <cp:lastPrinted>2019-01-23T20:44:15Z</cp:lastPrinted>
  <dcterms:created xsi:type="dcterms:W3CDTF">2007-01-30T15:01:20Z</dcterms:created>
  <dcterms:modified xsi:type="dcterms:W3CDTF">2019-07-10T12:21:13Z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70D651B1-32F8-469C-9756-44058A389E6C</vt:lpwstr>
  </property>
  <property fmtid="{D5CDD505-2E9C-101B-9397-08002B2CF9AE}" pid="5" name="ArticulatePath">
    <vt:lpwstr>03. Poultry Anatomy and Physiology</vt:lpwstr>
  </property>
</Properties>
</file>