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5"/>
  </p:sldMasterIdLst>
  <p:notesMasterIdLst>
    <p:notesMasterId r:id="rId41"/>
  </p:notesMasterIdLst>
  <p:handoutMasterIdLst>
    <p:handoutMasterId r:id="rId42"/>
  </p:handoutMasterIdLst>
  <p:sldIdLst>
    <p:sldId id="520" r:id="rId6"/>
    <p:sldId id="530" r:id="rId7"/>
    <p:sldId id="532" r:id="rId8"/>
    <p:sldId id="533" r:id="rId9"/>
    <p:sldId id="534" r:id="rId10"/>
    <p:sldId id="529" r:id="rId11"/>
    <p:sldId id="525" r:id="rId12"/>
    <p:sldId id="535" r:id="rId13"/>
    <p:sldId id="536" r:id="rId14"/>
    <p:sldId id="537" r:id="rId15"/>
    <p:sldId id="538" r:id="rId16"/>
    <p:sldId id="539" r:id="rId17"/>
    <p:sldId id="540" r:id="rId18"/>
    <p:sldId id="541" r:id="rId19"/>
    <p:sldId id="542" r:id="rId20"/>
    <p:sldId id="543" r:id="rId21"/>
    <p:sldId id="544" r:id="rId22"/>
    <p:sldId id="545" r:id="rId23"/>
    <p:sldId id="546" r:id="rId24"/>
    <p:sldId id="547" r:id="rId25"/>
    <p:sldId id="548" r:id="rId26"/>
    <p:sldId id="549" r:id="rId27"/>
    <p:sldId id="550" r:id="rId28"/>
    <p:sldId id="551" r:id="rId29"/>
    <p:sldId id="552" r:id="rId30"/>
    <p:sldId id="553" r:id="rId31"/>
    <p:sldId id="554" r:id="rId32"/>
    <p:sldId id="555" r:id="rId33"/>
    <p:sldId id="556" r:id="rId34"/>
    <p:sldId id="557" r:id="rId35"/>
    <p:sldId id="558" r:id="rId36"/>
    <p:sldId id="565" r:id="rId37"/>
    <p:sldId id="562" r:id="rId38"/>
    <p:sldId id="563" r:id="rId39"/>
    <p:sldId id="561" r:id="rId40"/>
  </p:sldIdLst>
  <p:sldSz cx="9144000" cy="6858000" type="screen4x3"/>
  <p:notesSz cx="7004050" cy="9290050"/>
  <p:embeddedFontLst>
    <p:embeddedFont>
      <p:font typeface="Georgia" panose="02040502050405020303" pitchFamily="18" charset="0"/>
      <p:regular r:id="rId43"/>
      <p:bold r:id="rId44"/>
      <p:italic r:id="rId45"/>
      <p:boldItalic r:id="rId46"/>
    </p:embeddedFont>
    <p:embeddedFont>
      <p:font typeface="Verdana" panose="020B0604030504040204" pitchFamily="34" charset="0"/>
      <p:regular r:id="rId47"/>
      <p:bold r:id="rId48"/>
      <p:italic r:id="rId49"/>
      <p:boldItalic r:id="rId50"/>
    </p:embeddedFont>
  </p:embeddedFontLst>
  <p:custDataLst>
    <p:tags r:id="rId5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6" userDrawn="1">
          <p15:clr>
            <a:srgbClr val="A4A3A4"/>
          </p15:clr>
        </p15:guide>
        <p15:guide id="2" pos="220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1"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44" autoAdjust="0"/>
    <p:restoredTop sz="99748" autoAdjust="0"/>
  </p:normalViewPr>
  <p:slideViewPr>
    <p:cSldViewPr snapToGrid="0">
      <p:cViewPr varScale="1">
        <p:scale>
          <a:sx n="88" d="100"/>
          <a:sy n="88" d="100"/>
        </p:scale>
        <p:origin x="915"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2.fntdata"/><Relationship Id="rId52"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4.fntdata"/><Relationship Id="rId20" Type="http://schemas.openxmlformats.org/officeDocument/2006/relationships/slide" Target="slides/slide15.xml"/><Relationship Id="rId41" Type="http://schemas.openxmlformats.org/officeDocument/2006/relationships/notesMaster" Target="notesMasters/notesMaster1.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defTabSz="902565">
              <a:defRPr sz="1200"/>
            </a:lvl1pPr>
          </a:lstStyle>
          <a:p>
            <a:pPr>
              <a:defRPr/>
            </a:pPr>
            <a:r>
              <a:rPr lang="en-US"/>
              <a:t>Tab 3-4C (3)</a:t>
            </a:r>
          </a:p>
        </p:txBody>
      </p:sp>
      <p:sp>
        <p:nvSpPr>
          <p:cNvPr id="97283" name="Rectangle 3"/>
          <p:cNvSpPr>
            <a:spLocks noGrp="1" noChangeArrowheads="1"/>
          </p:cNvSpPr>
          <p:nvPr>
            <p:ph type="dt" sz="quarter" idx="1"/>
          </p:nvPr>
        </p:nvSpPr>
        <p:spPr bwMode="auto">
          <a:xfrm>
            <a:off x="3968327"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algn="r" defTabSz="902565">
              <a:defRPr sz="1200"/>
            </a:lvl1pPr>
          </a:lstStyle>
          <a:p>
            <a:pPr>
              <a:defRPr/>
            </a:pPr>
            <a:endParaRPr lang="en-US"/>
          </a:p>
        </p:txBody>
      </p:sp>
      <p:sp>
        <p:nvSpPr>
          <p:cNvPr id="97284" name="Rectangle 4"/>
          <p:cNvSpPr>
            <a:spLocks noGrp="1" noChangeArrowheads="1"/>
          </p:cNvSpPr>
          <p:nvPr>
            <p:ph type="ftr" sz="quarter" idx="2"/>
          </p:nvPr>
        </p:nvSpPr>
        <p:spPr bwMode="auto">
          <a:xfrm>
            <a:off x="0"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defTabSz="902565">
              <a:defRPr sz="1200"/>
            </a:lvl1pPr>
          </a:lstStyle>
          <a:p>
            <a:pPr>
              <a:defRPr/>
            </a:pPr>
            <a:endParaRPr lang="en-US"/>
          </a:p>
        </p:txBody>
      </p:sp>
      <p:sp>
        <p:nvSpPr>
          <p:cNvPr id="97285" name="Rectangle 5"/>
          <p:cNvSpPr>
            <a:spLocks noGrp="1" noChangeArrowheads="1"/>
          </p:cNvSpPr>
          <p:nvPr>
            <p:ph type="sldNum" sz="quarter" idx="3"/>
          </p:nvPr>
        </p:nvSpPr>
        <p:spPr bwMode="auto">
          <a:xfrm>
            <a:off x="3968327"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algn="r" defTabSz="902565">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defTabSz="926358">
              <a:defRPr sz="1200"/>
            </a:lvl1pPr>
          </a:lstStyle>
          <a:p>
            <a:pPr>
              <a:defRPr/>
            </a:pPr>
            <a:r>
              <a:rPr lang="en-US"/>
              <a:t>Tab 3-4C (3)</a:t>
            </a:r>
          </a:p>
        </p:txBody>
      </p:sp>
      <p:sp>
        <p:nvSpPr>
          <p:cNvPr id="36867" name="Rectangle 3"/>
          <p:cNvSpPr>
            <a:spLocks noGrp="1" noChangeArrowheads="1"/>
          </p:cNvSpPr>
          <p:nvPr>
            <p:ph type="dt" idx="1"/>
          </p:nvPr>
        </p:nvSpPr>
        <p:spPr bwMode="auto">
          <a:xfrm>
            <a:off x="3968327"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algn="r" defTabSz="926358">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040" y="4411822"/>
            <a:ext cx="5601971" cy="4181792"/>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defTabSz="926358">
              <a:defRPr sz="1200"/>
            </a:lvl1pPr>
          </a:lstStyle>
          <a:p>
            <a:pPr>
              <a:defRPr/>
            </a:pPr>
            <a:endParaRPr lang="en-US"/>
          </a:p>
        </p:txBody>
      </p:sp>
      <p:sp>
        <p:nvSpPr>
          <p:cNvPr id="36871" name="Rectangle 7"/>
          <p:cNvSpPr>
            <a:spLocks noGrp="1" noChangeArrowheads="1"/>
          </p:cNvSpPr>
          <p:nvPr>
            <p:ph type="sldNum" sz="quarter" idx="5"/>
          </p:nvPr>
        </p:nvSpPr>
        <p:spPr bwMode="auto">
          <a:xfrm>
            <a:off x="3968327"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algn="r" defTabSz="926358">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861131"/>
          </a:xfrm>
          <a:prstGeom prst="rect">
            <a:avLst/>
          </a:prstGeom>
        </p:spPr>
        <p:txBody>
          <a:bodyPr/>
          <a:lstStyle>
            <a:lvl1pPr>
              <a:defRPr sz="4000" b="1" i="0">
                <a:solidFill>
                  <a:srgbClr val="004C97"/>
                </a:solidFill>
                <a:latin typeface="Georgia"/>
                <a:cs typeface="Georgia"/>
              </a:defRPr>
            </a:lvl1pPr>
          </a:lstStyle>
          <a:p>
            <a:r>
              <a:rPr lang="en-US" dirty="0"/>
              <a:t>Click to edit Master title style</a:t>
            </a:r>
          </a:p>
        </p:txBody>
      </p:sp>
      <p:sp>
        <p:nvSpPr>
          <p:cNvPr id="3" name="Subtitle 2"/>
          <p:cNvSpPr>
            <a:spLocks noGrp="1"/>
          </p:cNvSpPr>
          <p:nvPr>
            <p:ph type="subTitle" idx="1"/>
          </p:nvPr>
        </p:nvSpPr>
        <p:spPr>
          <a:xfrm>
            <a:off x="1371600" y="2907827"/>
            <a:ext cx="6400800" cy="610543"/>
          </a:xfrm>
          <a:prstGeom prst="rect">
            <a:avLst/>
          </a:prstGeom>
        </p:spPr>
        <p:txBody>
          <a:bodyPr/>
          <a:lstStyle>
            <a:lvl1pPr marL="0" indent="0" algn="ctr">
              <a:buNone/>
              <a:defRPr sz="2800" b="0" i="0" baseline="0">
                <a:solidFill>
                  <a:srgbClr val="DA291C"/>
                </a:solidFill>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Content Placeholder 2"/>
          <p:cNvSpPr>
            <a:spLocks noGrp="1"/>
          </p:cNvSpPr>
          <p:nvPr>
            <p:ph idx="13" hasCustomPrompt="1"/>
          </p:nvPr>
        </p:nvSpPr>
        <p:spPr>
          <a:xfrm>
            <a:off x="457200" y="3753556"/>
            <a:ext cx="8229600" cy="2372607"/>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3907" y="513896"/>
            <a:ext cx="2497455" cy="489585"/>
          </a:xfrm>
          <a:prstGeom prst="rect">
            <a:avLst/>
          </a:prstGeom>
          <a:noFill/>
          <a:ln>
            <a:noFill/>
          </a:ln>
        </p:spPr>
      </p:pic>
    </p:spTree>
    <p:extLst>
      <p:ext uri="{BB962C8B-B14F-4D97-AF65-F5344CB8AC3E}">
        <p14:creationId xmlns:p14="http://schemas.microsoft.com/office/powerpoint/2010/main" val="36079426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457200" y="2032000"/>
            <a:ext cx="8229600" cy="4094163"/>
          </a:xfrm>
          <a:prstGeom prst="rect">
            <a:avLst/>
          </a:prstGeom>
        </p:spPr>
        <p:txBody>
          <a:bodyPr/>
          <a:lstStyle>
            <a:lvl1pPr>
              <a:defRPr b="0" i="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74959" y="532135"/>
            <a:ext cx="2497455" cy="489585"/>
          </a:xfrm>
          <a:prstGeom prst="rect">
            <a:avLst/>
          </a:prstGeom>
          <a:noFill/>
          <a:ln>
            <a:noFill/>
          </a:ln>
        </p:spPr>
      </p:pic>
    </p:spTree>
    <p:extLst>
      <p:ext uri="{BB962C8B-B14F-4D97-AF65-F5344CB8AC3E}">
        <p14:creationId xmlns:p14="http://schemas.microsoft.com/office/powerpoint/2010/main" val="6725559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3185"/>
            <a:ext cx="4038600" cy="4112978"/>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03778"/>
            <a:ext cx="4038600" cy="4122385"/>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Title 1"/>
          <p:cNvSpPr>
            <a:spLocks noGrp="1"/>
          </p:cNvSpPr>
          <p:nvPr>
            <p:ph type="title"/>
          </p:nvPr>
        </p:nvSpPr>
        <p:spPr>
          <a:xfrm>
            <a:off x="1524000" y="1059150"/>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3" name="Picture 12"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32135"/>
            <a:ext cx="2497455" cy="489585"/>
          </a:xfrm>
          <a:prstGeom prst="rect">
            <a:avLst/>
          </a:prstGeom>
          <a:noFill/>
          <a:ln>
            <a:noFill/>
          </a:ln>
        </p:spPr>
      </p:pic>
    </p:spTree>
    <p:extLst>
      <p:ext uri="{BB962C8B-B14F-4D97-AF65-F5344CB8AC3E}">
        <p14:creationId xmlns:p14="http://schemas.microsoft.com/office/powerpoint/2010/main" val="34165707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42067"/>
            <a:ext cx="4040188"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577629"/>
            <a:ext cx="4040188"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42067"/>
            <a:ext cx="4041775"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577629"/>
            <a:ext cx="4041775"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11"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2"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3" name="Title 1"/>
          <p:cNvSpPr>
            <a:spLocks noGrp="1"/>
          </p:cNvSpPr>
          <p:nvPr>
            <p:ph type="title"/>
          </p:nvPr>
        </p:nvSpPr>
        <p:spPr>
          <a:xfrm>
            <a:off x="1524000" y="1010653"/>
            <a:ext cx="7467600" cy="740790"/>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5" name="Picture 1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4" name="Picture 13"/>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00557"/>
            <a:ext cx="2497455" cy="489585"/>
          </a:xfrm>
          <a:prstGeom prst="rect">
            <a:avLst/>
          </a:prstGeom>
          <a:noFill/>
          <a:ln>
            <a:noFill/>
          </a:ln>
        </p:spPr>
      </p:pic>
    </p:spTree>
    <p:extLst>
      <p:ext uri="{BB962C8B-B14F-4D97-AF65-F5344CB8AC3E}">
        <p14:creationId xmlns:p14="http://schemas.microsoft.com/office/powerpoint/2010/main" val="8918358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9" name="Title 1"/>
          <p:cNvSpPr>
            <a:spLocks noGrp="1"/>
          </p:cNvSpPr>
          <p:nvPr>
            <p:ph type="title"/>
          </p:nvPr>
        </p:nvSpPr>
        <p:spPr>
          <a:xfrm>
            <a:off x="1580147" y="124924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8083" y="532135"/>
            <a:ext cx="2497455" cy="489585"/>
          </a:xfrm>
          <a:prstGeom prst="rect">
            <a:avLst/>
          </a:prstGeom>
          <a:noFill/>
          <a:ln>
            <a:noFill/>
          </a:ln>
        </p:spPr>
      </p:pic>
    </p:spTree>
    <p:extLst>
      <p:ext uri="{BB962C8B-B14F-4D97-AF65-F5344CB8AC3E}">
        <p14:creationId xmlns:p14="http://schemas.microsoft.com/office/powerpoint/2010/main" val="17576158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6" name="Footer Placeholder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7" name="Slide Number Placeholder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Tree>
    <p:extLst>
      <p:ext uri="{BB962C8B-B14F-4D97-AF65-F5344CB8AC3E}">
        <p14:creationId xmlns:p14="http://schemas.microsoft.com/office/powerpoint/2010/main" val="733640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926"/>
            <a:ext cx="3008313" cy="644877"/>
          </a:xfrm>
          <a:prstGeom prst="rect">
            <a:avLst/>
          </a:prstGeom>
        </p:spPr>
        <p:txBody>
          <a:bodyPr anchor="b"/>
          <a:lstStyle>
            <a:lvl1pPr algn="l">
              <a:defRPr sz="20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3575050" y="790222"/>
            <a:ext cx="5111750" cy="5335941"/>
          </a:xfrm>
          <a:prstGeom prst="rect">
            <a:avLst/>
          </a:prstGeom>
        </p:spPr>
        <p:txBody>
          <a:bodyPr/>
          <a:lstStyle>
            <a:lvl1pPr>
              <a:defRPr sz="3200" b="0" i="0">
                <a:solidFill>
                  <a:srgbClr val="000000"/>
                </a:solidFill>
                <a:latin typeface="Verdana"/>
                <a:cs typeface="Verdana"/>
              </a:defRPr>
            </a:lvl1pPr>
            <a:lvl2pPr>
              <a:defRPr sz="2800" b="0" i="0">
                <a:solidFill>
                  <a:srgbClr val="000000"/>
                </a:solidFill>
                <a:latin typeface="Verdana"/>
                <a:cs typeface="Verdana"/>
              </a:defRPr>
            </a:lvl2pPr>
            <a:lvl3pPr>
              <a:defRPr sz="2400" b="0" i="0">
                <a:solidFill>
                  <a:srgbClr val="000000"/>
                </a:solidFill>
                <a:latin typeface="Verdana"/>
                <a:cs typeface="Verdana"/>
              </a:defRPr>
            </a:lvl3pPr>
            <a:lvl4pPr>
              <a:defRPr sz="2000" b="0" i="0">
                <a:solidFill>
                  <a:srgbClr val="000000"/>
                </a:solidFill>
                <a:latin typeface="Verdana"/>
                <a:cs typeface="Verdana"/>
              </a:defRPr>
            </a:lvl4pPr>
            <a:lvl5pPr>
              <a:defRPr sz="2000" b="0" i="0">
                <a:solidFill>
                  <a:srgbClr val="000000"/>
                </a:solidFill>
                <a:latin typeface="Verdana"/>
                <a:cs typeface="Verdan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587037"/>
            <a:ext cx="3008313" cy="3539126"/>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273557413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5410"/>
            <a:ext cx="5486400" cy="437857"/>
          </a:xfrm>
          <a:prstGeom prst="rect">
            <a:avLst/>
          </a:prstGeom>
        </p:spPr>
        <p:txBody>
          <a:bodyPr anchor="b"/>
          <a:lstStyle>
            <a:lvl1pPr algn="ctr">
              <a:defRPr sz="2000" b="0" i="0">
                <a:solidFill>
                  <a:srgbClr val="DA291C"/>
                </a:solidFill>
                <a:latin typeface="Verdana"/>
                <a:cs typeface="Verdana"/>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4970125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092" y="6583540"/>
            <a:ext cx="9149773" cy="274460"/>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33CC"/>
              </a:solidFill>
            </a:endParaRPr>
          </a:p>
        </p:txBody>
      </p:sp>
      <p:sp>
        <p:nvSpPr>
          <p:cNvPr id="8" name="Rectangle 7"/>
          <p:cNvSpPr/>
          <p:nvPr userDrawn="1"/>
        </p:nvSpPr>
        <p:spPr>
          <a:xfrm>
            <a:off x="0" y="6346749"/>
            <a:ext cx="9150866" cy="248227"/>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0"/>
            <a:ext cx="9150865" cy="460296"/>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1" r:id="rId7"/>
    <p:sldLayoutId id="2147483672" r:id="rId8"/>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altLang="en-US" dirty="0"/>
              <a:t>Chicken Genetics and Reproduction</a:t>
            </a:r>
            <a:r>
              <a:rPr lang="en-US" dirty="0"/>
              <a:t/>
            </a:r>
            <a:br>
              <a:rPr lang="en-US" dirty="0"/>
            </a:br>
            <a:endParaRPr lang="en-US" dirty="0"/>
          </a:p>
        </p:txBody>
      </p:sp>
    </p:spTree>
    <p:custDataLst>
      <p:tags r:id="rId1"/>
    </p:custDataLst>
    <p:extLst>
      <p:ext uri="{BB962C8B-B14F-4D97-AF65-F5344CB8AC3E}">
        <p14:creationId xmlns:p14="http://schemas.microsoft.com/office/powerpoint/2010/main" val="38476234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New Hampshire </a:t>
            </a:r>
            <a:r>
              <a:rPr lang="en-US" dirty="0"/>
              <a:t/>
            </a:r>
            <a:br>
              <a:rPr lang="en-US" dirty="0"/>
            </a:br>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494" y="2143693"/>
            <a:ext cx="5217261" cy="3652973"/>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1911265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2000"/>
            <a:ext cx="4453915" cy="4094163"/>
          </a:xfrm>
        </p:spPr>
        <p:txBody>
          <a:bodyPr/>
          <a:lstStyle/>
          <a:p>
            <a:r>
              <a:rPr lang="en-US" altLang="en-US" sz="2400" dirty="0"/>
              <a:t>Other Qualities</a:t>
            </a:r>
          </a:p>
          <a:p>
            <a:pPr marL="1206500"/>
            <a:r>
              <a:rPr lang="en-US" altLang="en-US" sz="2400" dirty="0"/>
              <a:t>Other birds were selected for different qualities.</a:t>
            </a:r>
          </a:p>
          <a:p>
            <a:pPr marL="1206500"/>
            <a:r>
              <a:rPr lang="en-US" altLang="en-US" sz="2400" dirty="0"/>
              <a:t>Examples include different colored eggs, feathers on their feet, unique color, unique comb shape, etc.</a:t>
            </a:r>
          </a:p>
          <a:p>
            <a:endParaRPr lang="en-US" sz="2800"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949" y="1271681"/>
            <a:ext cx="3453138" cy="4763215"/>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4170453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Transition to Single Purpose</a:t>
            </a:r>
            <a:r>
              <a:rPr lang="en-US" dirty="0"/>
              <a:t/>
            </a:r>
            <a:br>
              <a:rPr lang="en-US" dirty="0"/>
            </a:br>
            <a:endParaRPr lang="en-US" dirty="0"/>
          </a:p>
        </p:txBody>
      </p:sp>
      <p:sp>
        <p:nvSpPr>
          <p:cNvPr id="3" name="Content Placeholder 2"/>
          <p:cNvSpPr>
            <a:spLocks noGrp="1"/>
          </p:cNvSpPr>
          <p:nvPr>
            <p:ph idx="1"/>
          </p:nvPr>
        </p:nvSpPr>
        <p:spPr>
          <a:xfrm>
            <a:off x="457200" y="2032000"/>
            <a:ext cx="4078466" cy="4094163"/>
          </a:xfrm>
        </p:spPr>
        <p:txBody>
          <a:bodyPr/>
          <a:lstStyle/>
          <a:p>
            <a:r>
              <a:rPr lang="en-US" altLang="en-US" sz="2800" dirty="0"/>
              <a:t>More recently, birds began to be selected for either meat production or egg production instead of both. </a:t>
            </a:r>
          </a:p>
          <a:p>
            <a:r>
              <a:rPr lang="en-US" altLang="en-US" sz="2800" dirty="0"/>
              <a:t>These are called single purpose birds.</a:t>
            </a:r>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284" y="1963408"/>
            <a:ext cx="2522171" cy="4030567"/>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1260815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Specialization</a:t>
            </a:r>
            <a:r>
              <a:rPr lang="en-US" dirty="0"/>
              <a:t/>
            </a:r>
            <a:br>
              <a:rPr lang="en-US" dirty="0"/>
            </a:br>
            <a:endParaRPr lang="en-US" dirty="0"/>
          </a:p>
        </p:txBody>
      </p:sp>
      <p:grpSp>
        <p:nvGrpSpPr>
          <p:cNvPr id="4" name="Group 3"/>
          <p:cNvGrpSpPr>
            <a:grpSpLocks/>
          </p:cNvGrpSpPr>
          <p:nvPr/>
        </p:nvGrpSpPr>
        <p:grpSpPr bwMode="auto">
          <a:xfrm>
            <a:off x="578565" y="2341004"/>
            <a:ext cx="4205382" cy="3537707"/>
            <a:chOff x="0" y="0"/>
            <a:chExt cx="3544" cy="3416"/>
          </a:xfrm>
        </p:grpSpPr>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2"/>
              <a:ext cx="3539"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544" cy="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pic>
        <p:nvPicPr>
          <p:cNvPr id="7" name="Picture 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6729" y="1881855"/>
            <a:ext cx="3198802" cy="4266653"/>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8316171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Specialization</a:t>
            </a:r>
            <a:r>
              <a:rPr lang="en-US" dirty="0"/>
              <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altLang="en-US" sz="2400" dirty="0"/>
              <a:t>Specialization has allowed for much greater advances in egg and meat production characteristics.</a:t>
            </a:r>
          </a:p>
          <a:p>
            <a:pPr>
              <a:buFont typeface="Arial" panose="020B0604020202020204" pitchFamily="34" charset="0"/>
              <a:buChar char="•"/>
            </a:pPr>
            <a:r>
              <a:rPr lang="en-US" altLang="en-US" sz="2400" dirty="0"/>
              <a:t>Allows chicken to be an affordable source of protein because of the ability of broiler chickens to gain so much weight with so little feed</a:t>
            </a:r>
          </a:p>
          <a:p>
            <a:pPr>
              <a:buFont typeface="Arial" panose="020B0604020202020204" pitchFamily="34" charset="0"/>
              <a:buChar char="•"/>
            </a:pPr>
            <a:r>
              <a:rPr lang="en-US" altLang="en-US" sz="2400" dirty="0"/>
              <a:t>Also allows eggs to be relatively inexpensive because of the ability of laying hens to lay many eggs in a row</a:t>
            </a:r>
          </a:p>
          <a:p>
            <a:endParaRPr lang="en-US" dirty="0"/>
          </a:p>
        </p:txBody>
      </p:sp>
    </p:spTree>
    <p:custDataLst>
      <p:tags r:id="rId1"/>
    </p:custDataLst>
    <p:extLst>
      <p:ext uri="{BB962C8B-B14F-4D97-AF65-F5344CB8AC3E}">
        <p14:creationId xmlns:p14="http://schemas.microsoft.com/office/powerpoint/2010/main" val="33842313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112" y="2613390"/>
            <a:ext cx="7467600" cy="944628"/>
          </a:xfrm>
        </p:spPr>
        <p:txBody>
          <a:bodyPr/>
          <a:lstStyle/>
          <a:p>
            <a:r>
              <a:rPr lang="en-US" altLang="en-US" dirty="0">
                <a:solidFill>
                  <a:schemeClr val="tx1"/>
                </a:solidFill>
              </a:rPr>
              <a:t>Genetic Selection</a:t>
            </a:r>
            <a:endParaRPr lang="en-US" dirty="0"/>
          </a:p>
        </p:txBody>
      </p:sp>
    </p:spTree>
    <p:custDataLst>
      <p:tags r:id="rId1"/>
    </p:custDataLst>
    <p:extLst>
      <p:ext uri="{BB962C8B-B14F-4D97-AF65-F5344CB8AC3E}">
        <p14:creationId xmlns:p14="http://schemas.microsoft.com/office/powerpoint/2010/main" val="1586755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Genetic Selection</a:t>
            </a:r>
            <a:r>
              <a:rPr lang="en-US" dirty="0"/>
              <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altLang="en-US" sz="2800" dirty="0"/>
              <a:t>Selecting a desirable trait is the first step in genetic selection.</a:t>
            </a:r>
          </a:p>
          <a:p>
            <a:pPr>
              <a:buFont typeface="Arial" panose="020B0604020202020204" pitchFamily="34" charset="0"/>
              <a:buChar char="•"/>
            </a:pPr>
            <a:r>
              <a:rPr lang="en-US" altLang="en-US" sz="2800" dirty="0"/>
              <a:t>Desirable traits are different for broilers and laying hens.</a:t>
            </a:r>
          </a:p>
          <a:p>
            <a:endParaRPr lang="en-US" dirty="0"/>
          </a:p>
          <a:p>
            <a:endParaRPr lang="en-US" sz="2800" dirty="0"/>
          </a:p>
        </p:txBody>
      </p:sp>
    </p:spTree>
    <p:custDataLst>
      <p:tags r:id="rId1"/>
    </p:custDataLst>
    <p:extLst>
      <p:ext uri="{BB962C8B-B14F-4D97-AF65-F5344CB8AC3E}">
        <p14:creationId xmlns:p14="http://schemas.microsoft.com/office/powerpoint/2010/main" val="92503568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Laying Hens</a:t>
            </a:r>
            <a:r>
              <a:rPr lang="en-US" dirty="0"/>
              <a:t/>
            </a:r>
            <a:br>
              <a:rPr lang="en-US" dirty="0"/>
            </a:br>
            <a:endParaRPr lang="en-US" dirty="0"/>
          </a:p>
        </p:txBody>
      </p:sp>
      <p:sp>
        <p:nvSpPr>
          <p:cNvPr id="3" name="Content Placeholder 2"/>
          <p:cNvSpPr>
            <a:spLocks noGrp="1"/>
          </p:cNvSpPr>
          <p:nvPr>
            <p:ph idx="1"/>
          </p:nvPr>
        </p:nvSpPr>
        <p:spPr>
          <a:xfrm>
            <a:off x="457200" y="2032000"/>
            <a:ext cx="4320691" cy="4094163"/>
          </a:xfrm>
        </p:spPr>
        <p:txBody>
          <a:bodyPr/>
          <a:lstStyle/>
          <a:p>
            <a:pPr marL="457200">
              <a:buFont typeface="Arial" panose="020B0604020202020204" pitchFamily="34" charset="0"/>
              <a:buChar char="•"/>
            </a:pPr>
            <a:r>
              <a:rPr lang="en-US" altLang="en-US" dirty="0"/>
              <a:t>Clutch length</a:t>
            </a:r>
          </a:p>
          <a:p>
            <a:pPr marL="457200">
              <a:buFont typeface="Arial" panose="020B0604020202020204" pitchFamily="34" charset="0"/>
              <a:buChar char="•"/>
            </a:pPr>
            <a:r>
              <a:rPr lang="en-US" altLang="en-US" dirty="0"/>
              <a:t>Shell quality </a:t>
            </a:r>
          </a:p>
          <a:p>
            <a:pPr marL="457200">
              <a:buFont typeface="Arial" panose="020B0604020202020204" pitchFamily="34" charset="0"/>
              <a:buChar char="•"/>
            </a:pPr>
            <a:r>
              <a:rPr lang="en-US" altLang="en-US" dirty="0"/>
              <a:t>Sexual maturity</a:t>
            </a:r>
          </a:p>
          <a:p>
            <a:pPr marL="457200">
              <a:buFont typeface="Arial" panose="020B0604020202020204" pitchFamily="34" charset="0"/>
              <a:buChar char="•"/>
            </a:pPr>
            <a:r>
              <a:rPr lang="en-US" altLang="en-US" dirty="0"/>
              <a:t>Size</a:t>
            </a:r>
          </a:p>
          <a:p>
            <a:pPr marL="457200">
              <a:buFont typeface="Arial" panose="020B0604020202020204" pitchFamily="34" charset="0"/>
              <a:buChar char="•"/>
            </a:pPr>
            <a:r>
              <a:rPr lang="en-US" altLang="en-US" dirty="0"/>
              <a:t>Temperament</a:t>
            </a:r>
          </a:p>
          <a:p>
            <a:endParaRPr lang="en-US" dirty="0"/>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823" y="1871188"/>
            <a:ext cx="2865742" cy="3788259"/>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931635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Clutch length</a:t>
            </a:r>
            <a:r>
              <a:rPr lang="en-US" dirty="0"/>
              <a:t/>
            </a:r>
            <a:br>
              <a:rPr lang="en-US" dirty="0"/>
            </a:br>
            <a:endParaRPr lang="en-US" dirty="0"/>
          </a:p>
        </p:txBody>
      </p:sp>
      <p:sp>
        <p:nvSpPr>
          <p:cNvPr id="3" name="Content Placeholder 2"/>
          <p:cNvSpPr>
            <a:spLocks noGrp="1"/>
          </p:cNvSpPr>
          <p:nvPr>
            <p:ph idx="1"/>
          </p:nvPr>
        </p:nvSpPr>
        <p:spPr>
          <a:xfrm>
            <a:off x="457200" y="2032000"/>
            <a:ext cx="4369136" cy="4094163"/>
          </a:xfrm>
        </p:spPr>
        <p:txBody>
          <a:bodyPr/>
          <a:lstStyle/>
          <a:p>
            <a:pPr>
              <a:buFont typeface="Arial" panose="020B0604020202020204" pitchFamily="34" charset="0"/>
              <a:buChar char="•"/>
            </a:pPr>
            <a:r>
              <a:rPr lang="en-US" altLang="en-US" sz="2000" dirty="0"/>
              <a:t>The number of consecutive days a hen lays an egg before taking a break. </a:t>
            </a:r>
          </a:p>
          <a:p>
            <a:pPr>
              <a:buFont typeface="Arial" panose="020B0604020202020204" pitchFamily="34" charset="0"/>
              <a:buChar char="•"/>
            </a:pPr>
            <a:r>
              <a:rPr lang="en-US" altLang="en-US" sz="2000" dirty="0"/>
              <a:t>Hens have a natural break that takes place in between egg laying periods. </a:t>
            </a:r>
          </a:p>
          <a:p>
            <a:pPr>
              <a:buFont typeface="Arial" panose="020B0604020202020204" pitchFamily="34" charset="0"/>
              <a:buChar char="•"/>
            </a:pPr>
            <a:r>
              <a:rPr lang="en-US" altLang="en-US" sz="2000" dirty="0"/>
              <a:t>The ability to lay a large number of eggs is a highly desirable trait. </a:t>
            </a:r>
          </a:p>
          <a:p>
            <a:endParaRPr lang="en-US" sz="2400"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95" y="2264804"/>
            <a:ext cx="2593239" cy="3358309"/>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444523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Shell Quality</a:t>
            </a:r>
            <a:r>
              <a:rPr lang="en-US" dirty="0"/>
              <a:t/>
            </a:r>
            <a:br>
              <a:rPr lang="en-US" dirty="0"/>
            </a:br>
            <a:endParaRPr lang="en-US" dirty="0"/>
          </a:p>
        </p:txBody>
      </p:sp>
      <p:sp>
        <p:nvSpPr>
          <p:cNvPr id="3" name="Content Placeholder 2"/>
          <p:cNvSpPr>
            <a:spLocks noGrp="1"/>
          </p:cNvSpPr>
          <p:nvPr>
            <p:ph idx="1"/>
          </p:nvPr>
        </p:nvSpPr>
        <p:spPr>
          <a:xfrm>
            <a:off x="469311" y="1801886"/>
            <a:ext cx="4187468" cy="4094163"/>
          </a:xfrm>
        </p:spPr>
        <p:txBody>
          <a:bodyPr/>
          <a:lstStyle/>
          <a:p>
            <a:pPr>
              <a:buFont typeface="Arial" panose="020B0604020202020204" pitchFamily="34" charset="0"/>
              <a:buChar char="•"/>
            </a:pPr>
            <a:r>
              <a:rPr lang="en-US" altLang="en-US" sz="2200" dirty="0"/>
              <a:t>A strong shell is necessary for the egg to be transported from the farm to the store.</a:t>
            </a:r>
          </a:p>
          <a:p>
            <a:pPr>
              <a:buFont typeface="Arial" panose="020B0604020202020204" pitchFamily="34" charset="0"/>
              <a:buChar char="•"/>
            </a:pPr>
            <a:r>
              <a:rPr lang="en-US" altLang="en-US" sz="2200" dirty="0"/>
              <a:t>Shells are made from calcium, so a bird’s ability to absorb calcium and convert it into egg shell is a highly desirable trait.</a:t>
            </a:r>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7698" y="2109257"/>
            <a:ext cx="2708532" cy="3709535"/>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704960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108" y="1240312"/>
            <a:ext cx="1939315" cy="258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Rectangle 4"/>
          <p:cNvSpPr>
            <a:spLocks/>
          </p:cNvSpPr>
          <p:nvPr/>
        </p:nvSpPr>
        <p:spPr bwMode="auto">
          <a:xfrm>
            <a:off x="3921094" y="1719553"/>
            <a:ext cx="112930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spAutoFit/>
          </a:bodyPr>
          <a:lstStyle>
            <a:lvl1pPr eaLnBrk="0" hangingPunct="0">
              <a:defRPr sz="4200">
                <a:solidFill>
                  <a:srgbClr val="FFFFFF"/>
                </a:solidFill>
                <a:latin typeface="Chalkboard" charset="0"/>
                <a:cs typeface="ヒラギノ角ゴ ProN W3" charset="0"/>
                <a:sym typeface="Chalkboard" charset="0"/>
              </a:defRPr>
            </a:lvl1pPr>
            <a:lvl2pPr marL="742950" indent="-285750" eaLnBrk="0" hangingPunct="0">
              <a:defRPr sz="4200">
                <a:solidFill>
                  <a:srgbClr val="FFFFFF"/>
                </a:solidFill>
                <a:latin typeface="Chalkboard" charset="0"/>
                <a:cs typeface="ヒラギノ角ゴ ProN W3" charset="0"/>
                <a:sym typeface="Chalkboard" charset="0"/>
              </a:defRPr>
            </a:lvl2pPr>
            <a:lvl3pPr marL="1143000" indent="-228600" eaLnBrk="0" hangingPunct="0">
              <a:defRPr sz="4200">
                <a:solidFill>
                  <a:srgbClr val="FFFFFF"/>
                </a:solidFill>
                <a:latin typeface="Chalkboard" charset="0"/>
                <a:cs typeface="ヒラギノ角ゴ ProN W3" charset="0"/>
                <a:sym typeface="Chalkboard" charset="0"/>
              </a:defRPr>
            </a:lvl3pPr>
            <a:lvl4pPr marL="1600200" indent="-228600" eaLnBrk="0" hangingPunct="0">
              <a:defRPr sz="4200">
                <a:solidFill>
                  <a:srgbClr val="FFFFFF"/>
                </a:solidFill>
                <a:latin typeface="Chalkboard" charset="0"/>
                <a:cs typeface="ヒラギノ角ゴ ProN W3" charset="0"/>
                <a:sym typeface="Chalkboard" charset="0"/>
              </a:defRPr>
            </a:lvl4pPr>
            <a:lvl5pPr marL="2057400" indent="-228600" eaLnBrk="0" hangingPunct="0">
              <a:defRPr sz="4200">
                <a:solidFill>
                  <a:srgbClr val="FFFFFF"/>
                </a:solidFill>
                <a:latin typeface="Chalkboard" charset="0"/>
                <a:cs typeface="ヒラギノ角ゴ ProN W3" charset="0"/>
                <a:sym typeface="Chalkboard" charset="0"/>
              </a:defRPr>
            </a:lvl5pPr>
            <a:lvl6pPr marL="25146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6pPr>
            <a:lvl7pPr marL="29718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7pPr>
            <a:lvl8pPr marL="34290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8pPr>
            <a:lvl9pPr marL="38862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9pPr>
          </a:lstStyle>
          <a:p>
            <a:pPr eaLnBrk="1" hangingPunct="1"/>
            <a:r>
              <a:rPr lang="en-US" altLang="en-US" sz="9600" dirty="0">
                <a:solidFill>
                  <a:schemeClr val="tx1"/>
                </a:solidFill>
              </a:rPr>
              <a:t>+</a:t>
            </a: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8096" y="1240312"/>
            <a:ext cx="1854089" cy="258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 name="Rectangle 5"/>
          <p:cNvSpPr>
            <a:spLocks/>
          </p:cNvSpPr>
          <p:nvPr/>
        </p:nvSpPr>
        <p:spPr bwMode="auto">
          <a:xfrm>
            <a:off x="7720234" y="1694228"/>
            <a:ext cx="635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spAutoFit/>
          </a:bodyPr>
          <a:lstStyle>
            <a:lvl1pPr eaLnBrk="0" hangingPunct="0">
              <a:defRPr sz="4200">
                <a:solidFill>
                  <a:srgbClr val="FFFFFF"/>
                </a:solidFill>
                <a:latin typeface="Chalkboard" charset="0"/>
                <a:cs typeface="ヒラギノ角ゴ ProN W3" charset="0"/>
                <a:sym typeface="Chalkboard" charset="0"/>
              </a:defRPr>
            </a:lvl1pPr>
            <a:lvl2pPr marL="742950" indent="-285750" eaLnBrk="0" hangingPunct="0">
              <a:defRPr sz="4200">
                <a:solidFill>
                  <a:srgbClr val="FFFFFF"/>
                </a:solidFill>
                <a:latin typeface="Chalkboard" charset="0"/>
                <a:cs typeface="ヒラギノ角ゴ ProN W3" charset="0"/>
                <a:sym typeface="Chalkboard" charset="0"/>
              </a:defRPr>
            </a:lvl2pPr>
            <a:lvl3pPr marL="1143000" indent="-228600" eaLnBrk="0" hangingPunct="0">
              <a:defRPr sz="4200">
                <a:solidFill>
                  <a:srgbClr val="FFFFFF"/>
                </a:solidFill>
                <a:latin typeface="Chalkboard" charset="0"/>
                <a:cs typeface="ヒラギノ角ゴ ProN W3" charset="0"/>
                <a:sym typeface="Chalkboard" charset="0"/>
              </a:defRPr>
            </a:lvl3pPr>
            <a:lvl4pPr marL="1600200" indent="-228600" eaLnBrk="0" hangingPunct="0">
              <a:defRPr sz="4200">
                <a:solidFill>
                  <a:srgbClr val="FFFFFF"/>
                </a:solidFill>
                <a:latin typeface="Chalkboard" charset="0"/>
                <a:cs typeface="ヒラギノ角ゴ ProN W3" charset="0"/>
                <a:sym typeface="Chalkboard" charset="0"/>
              </a:defRPr>
            </a:lvl4pPr>
            <a:lvl5pPr marL="2057400" indent="-228600" eaLnBrk="0" hangingPunct="0">
              <a:defRPr sz="4200">
                <a:solidFill>
                  <a:srgbClr val="FFFFFF"/>
                </a:solidFill>
                <a:latin typeface="Chalkboard" charset="0"/>
                <a:cs typeface="ヒラギノ角ゴ ProN W3" charset="0"/>
                <a:sym typeface="Chalkboard" charset="0"/>
              </a:defRPr>
            </a:lvl5pPr>
            <a:lvl6pPr marL="25146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6pPr>
            <a:lvl7pPr marL="29718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7pPr>
            <a:lvl8pPr marL="34290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8pPr>
            <a:lvl9pPr marL="3886200" indent="-228600" algn="ctr" eaLnBrk="0" fontAlgn="base" hangingPunct="0">
              <a:spcBef>
                <a:spcPct val="0"/>
              </a:spcBef>
              <a:spcAft>
                <a:spcPct val="0"/>
              </a:spcAft>
              <a:defRPr sz="4200">
                <a:solidFill>
                  <a:srgbClr val="FFFFFF"/>
                </a:solidFill>
                <a:latin typeface="Chalkboard" charset="0"/>
                <a:cs typeface="ヒラギノ角ゴ ProN W3" charset="0"/>
                <a:sym typeface="Chalkboard" charset="0"/>
              </a:defRPr>
            </a:lvl9pPr>
          </a:lstStyle>
          <a:p>
            <a:pPr eaLnBrk="1" hangingPunct="1"/>
            <a:r>
              <a:rPr lang="en-US" altLang="en-US" sz="9600" dirty="0">
                <a:solidFill>
                  <a:schemeClr val="tx1"/>
                </a:solidFill>
              </a:rPr>
              <a:t>=</a:t>
            </a:r>
          </a:p>
        </p:txBody>
      </p:sp>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0228" y="3566108"/>
            <a:ext cx="1967911" cy="2630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2521825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Sexual Maturity</a:t>
            </a:r>
            <a:r>
              <a:rPr lang="en-US" dirty="0"/>
              <a:t/>
            </a:r>
            <a:br>
              <a:rPr lang="en-US" dirty="0"/>
            </a:br>
            <a:endParaRPr lang="en-US" dirty="0"/>
          </a:p>
        </p:txBody>
      </p:sp>
      <p:sp>
        <p:nvSpPr>
          <p:cNvPr id="3" name="Content Placeholder 2"/>
          <p:cNvSpPr>
            <a:spLocks noGrp="1"/>
          </p:cNvSpPr>
          <p:nvPr>
            <p:ph idx="1"/>
          </p:nvPr>
        </p:nvSpPr>
        <p:spPr>
          <a:xfrm>
            <a:off x="457200" y="2032000"/>
            <a:ext cx="4126911" cy="4094163"/>
          </a:xfrm>
        </p:spPr>
        <p:txBody>
          <a:bodyPr/>
          <a:lstStyle/>
          <a:p>
            <a:pPr>
              <a:buFont typeface="Arial" panose="020B0604020202020204" pitchFamily="34" charset="0"/>
              <a:buChar char="•"/>
            </a:pPr>
            <a:r>
              <a:rPr lang="en-US" altLang="en-US" sz="2400" dirty="0"/>
              <a:t>The ability of a female chicken to reproduce, or produce eggs. </a:t>
            </a:r>
          </a:p>
          <a:p>
            <a:pPr>
              <a:buFont typeface="Arial" panose="020B0604020202020204" pitchFamily="34" charset="0"/>
              <a:buChar char="•"/>
            </a:pPr>
            <a:r>
              <a:rPr lang="en-US" altLang="en-US" sz="2400" dirty="0"/>
              <a:t>With very early maturity, birds will produce eggs sooner in life, increasing a farmer’s profitability. </a:t>
            </a:r>
          </a:p>
          <a:p>
            <a:endParaRPr lang="en-US" dirty="0"/>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4946" y="2341004"/>
            <a:ext cx="3174579" cy="3648979"/>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133102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Size</a:t>
            </a:r>
            <a:r>
              <a:rPr lang="en-US" dirty="0"/>
              <a:t/>
            </a:r>
            <a:br>
              <a:rPr lang="en-US" dirty="0"/>
            </a:br>
            <a:endParaRPr lang="en-US" dirty="0"/>
          </a:p>
        </p:txBody>
      </p:sp>
      <p:sp>
        <p:nvSpPr>
          <p:cNvPr id="3" name="Content Placeholder 2"/>
          <p:cNvSpPr>
            <a:spLocks noGrp="1"/>
          </p:cNvSpPr>
          <p:nvPr>
            <p:ph idx="1"/>
          </p:nvPr>
        </p:nvSpPr>
        <p:spPr>
          <a:xfrm>
            <a:off x="457200" y="2032000"/>
            <a:ext cx="4829364" cy="4094163"/>
          </a:xfrm>
        </p:spPr>
        <p:txBody>
          <a:bodyPr/>
          <a:lstStyle/>
          <a:p>
            <a:pPr>
              <a:buFont typeface="Arial" panose="020B0604020202020204" pitchFamily="34" charset="0"/>
              <a:buChar char="•"/>
            </a:pPr>
            <a:r>
              <a:rPr lang="en-US" altLang="en-US" sz="2200" dirty="0"/>
              <a:t>Size of eggs: Consumers want mostly large eggs. If hens are producing medium or jumbo eggs, the return for producers will not be as high.</a:t>
            </a:r>
          </a:p>
          <a:p>
            <a:pPr>
              <a:buFont typeface="Arial" panose="020B0604020202020204" pitchFamily="34" charset="0"/>
              <a:buChar char="•"/>
            </a:pPr>
            <a:r>
              <a:rPr lang="en-US" altLang="en-US" sz="2200" dirty="0"/>
              <a:t>Size of the hen: </a:t>
            </a:r>
            <a:br>
              <a:rPr lang="en-US" altLang="en-US" sz="2200" dirty="0"/>
            </a:br>
            <a:r>
              <a:rPr lang="en-US" altLang="en-US" sz="2200" dirty="0"/>
              <a:t>A large hen eats too much, and a hen that is too small cannot produce large enough eggs.</a:t>
            </a:r>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067" y="2032000"/>
            <a:ext cx="3053467" cy="3853104"/>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5389153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Temperament</a:t>
            </a:r>
            <a:r>
              <a:rPr lang="en-US" dirty="0"/>
              <a:t/>
            </a:r>
            <a:br>
              <a:rPr lang="en-US" dirty="0"/>
            </a:br>
            <a:endParaRPr lang="en-US" dirty="0"/>
          </a:p>
        </p:txBody>
      </p:sp>
      <p:sp>
        <p:nvSpPr>
          <p:cNvPr id="3" name="Content Placeholder 2"/>
          <p:cNvSpPr>
            <a:spLocks noGrp="1"/>
          </p:cNvSpPr>
          <p:nvPr>
            <p:ph idx="1"/>
          </p:nvPr>
        </p:nvSpPr>
        <p:spPr>
          <a:xfrm>
            <a:off x="457200" y="2032000"/>
            <a:ext cx="4466026" cy="4094163"/>
          </a:xfrm>
        </p:spPr>
        <p:txBody>
          <a:bodyPr/>
          <a:lstStyle/>
          <a:p>
            <a:pPr>
              <a:buFont typeface="Arial" panose="020B0604020202020204" pitchFamily="34" charset="0"/>
              <a:buChar char="•"/>
            </a:pPr>
            <a:r>
              <a:rPr lang="en-US" altLang="en-US" sz="2800" dirty="0"/>
              <a:t>Need birds with a good temperament, (birds that are not aggressive) because otherwise they will injure other birds around them by pecking them</a:t>
            </a:r>
          </a:p>
          <a:p>
            <a:endParaRPr lang="en-US" dirty="0"/>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4453" y="2032000"/>
            <a:ext cx="2799130" cy="3879093"/>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99679517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Broilers</a:t>
            </a:r>
            <a:r>
              <a:rPr lang="en-US" dirty="0"/>
              <a:t/>
            </a:r>
            <a:br>
              <a:rPr lang="en-US" dirty="0"/>
            </a:br>
            <a:endParaRPr lang="en-US" dirty="0"/>
          </a:p>
        </p:txBody>
      </p:sp>
      <p:sp>
        <p:nvSpPr>
          <p:cNvPr id="3" name="Content Placeholder 2"/>
          <p:cNvSpPr>
            <a:spLocks noGrp="1"/>
          </p:cNvSpPr>
          <p:nvPr>
            <p:ph idx="1"/>
          </p:nvPr>
        </p:nvSpPr>
        <p:spPr>
          <a:xfrm>
            <a:off x="457200" y="2032000"/>
            <a:ext cx="4114800" cy="4094163"/>
          </a:xfrm>
        </p:spPr>
        <p:txBody>
          <a:bodyPr/>
          <a:lstStyle/>
          <a:p>
            <a:pPr>
              <a:buFont typeface="Arial" panose="020B0604020202020204" pitchFamily="34" charset="0"/>
              <a:buChar char="•"/>
            </a:pPr>
            <a:r>
              <a:rPr lang="en-US" altLang="en-US" dirty="0"/>
              <a:t>Growth rate</a:t>
            </a:r>
          </a:p>
          <a:p>
            <a:pPr>
              <a:buFont typeface="Arial" panose="020B0604020202020204" pitchFamily="34" charset="0"/>
              <a:buChar char="•"/>
            </a:pPr>
            <a:r>
              <a:rPr lang="en-US" altLang="en-US" dirty="0"/>
              <a:t>Skeletal development</a:t>
            </a:r>
          </a:p>
          <a:p>
            <a:pPr>
              <a:buFont typeface="Arial" panose="020B0604020202020204" pitchFamily="34" charset="0"/>
              <a:buChar char="•"/>
            </a:pPr>
            <a:r>
              <a:rPr lang="en-US" altLang="en-US" dirty="0"/>
              <a:t>Resilience</a:t>
            </a:r>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9838" y="1943520"/>
            <a:ext cx="3017133" cy="3692882"/>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4074127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Growth Rate</a:t>
            </a:r>
            <a:r>
              <a:rPr lang="en-US" dirty="0"/>
              <a:t/>
            </a:r>
            <a:br>
              <a:rPr lang="en-US" dirty="0"/>
            </a:br>
            <a:endParaRPr lang="en-US" dirty="0"/>
          </a:p>
        </p:txBody>
      </p:sp>
      <p:sp>
        <p:nvSpPr>
          <p:cNvPr id="3" name="Content Placeholder 2"/>
          <p:cNvSpPr>
            <a:spLocks noGrp="1"/>
          </p:cNvSpPr>
          <p:nvPr>
            <p:ph idx="1"/>
          </p:nvPr>
        </p:nvSpPr>
        <p:spPr>
          <a:xfrm>
            <a:off x="457200" y="2032000"/>
            <a:ext cx="4902032" cy="4094163"/>
          </a:xfrm>
        </p:spPr>
        <p:txBody>
          <a:bodyPr/>
          <a:lstStyle/>
          <a:p>
            <a:pPr>
              <a:buFont typeface="Arial" panose="020B0604020202020204" pitchFamily="34" charset="0"/>
              <a:buChar char="•"/>
            </a:pPr>
            <a:r>
              <a:rPr lang="en-US" altLang="en-US" sz="2800" dirty="0"/>
              <a:t>The rate at which a meat bird grows</a:t>
            </a:r>
          </a:p>
          <a:p>
            <a:pPr>
              <a:buFont typeface="Arial" panose="020B0604020202020204" pitchFamily="34" charset="0"/>
              <a:buChar char="•"/>
            </a:pPr>
            <a:r>
              <a:rPr lang="en-US" altLang="en-US" sz="2800" dirty="0"/>
              <a:t>Feed conversion (the process of taking feed and converting it into body weight) is an important aspect of growth rate.</a:t>
            </a:r>
          </a:p>
          <a:p>
            <a:endParaRPr lang="en-US" dirty="0"/>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1179" y="2032000"/>
            <a:ext cx="2883910" cy="3666545"/>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235276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Skeletal Development</a:t>
            </a:r>
            <a:r>
              <a:rPr lang="en-US" dirty="0"/>
              <a:t/>
            </a:r>
            <a:br>
              <a:rPr lang="en-US" dirty="0"/>
            </a:br>
            <a:endParaRPr lang="en-US" dirty="0"/>
          </a:p>
        </p:txBody>
      </p:sp>
      <p:sp>
        <p:nvSpPr>
          <p:cNvPr id="3" name="Content Placeholder 2"/>
          <p:cNvSpPr>
            <a:spLocks noGrp="1"/>
          </p:cNvSpPr>
          <p:nvPr>
            <p:ph idx="1"/>
          </p:nvPr>
        </p:nvSpPr>
        <p:spPr>
          <a:xfrm>
            <a:off x="457200" y="1777664"/>
            <a:ext cx="4623473" cy="4094163"/>
          </a:xfrm>
        </p:spPr>
        <p:txBody>
          <a:bodyPr/>
          <a:lstStyle/>
          <a:p>
            <a:pPr>
              <a:buFont typeface="Arial" panose="020B0604020202020204" pitchFamily="34" charset="0"/>
              <a:buChar char="•"/>
            </a:pPr>
            <a:r>
              <a:rPr lang="en-US" altLang="en-US" sz="2400" dirty="0"/>
              <a:t>A strong skeleton is very important to support body weight.</a:t>
            </a:r>
          </a:p>
          <a:p>
            <a:pPr>
              <a:buFont typeface="Arial" panose="020B0604020202020204" pitchFamily="34" charset="0"/>
              <a:buChar char="•"/>
            </a:pPr>
            <a:r>
              <a:rPr lang="en-US" altLang="en-US" sz="2400" dirty="0"/>
              <a:t>Bones are synthesized from calcium, so a bird’s ability to absorb calcium and convert it into bone is very important. </a:t>
            </a:r>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7698" y="2032000"/>
            <a:ext cx="2799130" cy="4063652"/>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8049894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Resilience</a:t>
            </a:r>
            <a:r>
              <a:rPr lang="en-US" dirty="0"/>
              <a:t/>
            </a:r>
            <a:br>
              <a:rPr lang="en-US" dirty="0"/>
            </a:br>
            <a:endParaRPr lang="en-US" dirty="0"/>
          </a:p>
        </p:txBody>
      </p:sp>
      <p:sp>
        <p:nvSpPr>
          <p:cNvPr id="3" name="Content Placeholder 2"/>
          <p:cNvSpPr>
            <a:spLocks noGrp="1"/>
          </p:cNvSpPr>
          <p:nvPr>
            <p:ph idx="1"/>
          </p:nvPr>
        </p:nvSpPr>
        <p:spPr>
          <a:xfrm>
            <a:off x="457200" y="2032000"/>
            <a:ext cx="4042132" cy="4094163"/>
          </a:xfrm>
        </p:spPr>
        <p:txBody>
          <a:bodyPr/>
          <a:lstStyle/>
          <a:p>
            <a:r>
              <a:rPr lang="en-US" altLang="en-US" sz="2400" dirty="0"/>
              <a:t>The ability of the bird to withstand disease and other environmental factors</a:t>
            </a:r>
          </a:p>
          <a:p>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9003" y="2032000"/>
            <a:ext cx="3120079" cy="3751925"/>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853052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Quantifying the Trait</a:t>
            </a:r>
            <a:r>
              <a:rPr lang="en-US" dirty="0"/>
              <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altLang="en-US" sz="2800" dirty="0"/>
              <a:t>Quantify: the ability to measure the quantity of something.</a:t>
            </a:r>
          </a:p>
          <a:p>
            <a:pPr>
              <a:buFont typeface="Arial" panose="020B0604020202020204" pitchFamily="34" charset="0"/>
              <a:buChar char="•"/>
            </a:pPr>
            <a:r>
              <a:rPr lang="en-US" altLang="en-US" sz="2800" dirty="0"/>
              <a:t>Traits that are more easily quantified are easier to pass on.</a:t>
            </a:r>
          </a:p>
          <a:p>
            <a:endParaRPr lang="en-US" dirty="0"/>
          </a:p>
        </p:txBody>
      </p:sp>
    </p:spTree>
    <p:custDataLst>
      <p:tags r:id="rId1"/>
    </p:custDataLst>
    <p:extLst>
      <p:ext uri="{BB962C8B-B14F-4D97-AF65-F5344CB8AC3E}">
        <p14:creationId xmlns:p14="http://schemas.microsoft.com/office/powerpoint/2010/main" val="57613714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Examples</a:t>
            </a:r>
            <a:r>
              <a:rPr lang="en-US" dirty="0"/>
              <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altLang="en-US" sz="2800" dirty="0"/>
              <a:t>Selecting for white feathered birds is relatively easy. White feathered birds are easy to see and breed together.</a:t>
            </a:r>
          </a:p>
          <a:p>
            <a:pPr>
              <a:buFont typeface="Arial" panose="020B0604020202020204" pitchFamily="34" charset="0"/>
              <a:buChar char="•"/>
            </a:pPr>
            <a:r>
              <a:rPr lang="en-US" altLang="en-US" sz="2800" dirty="0"/>
              <a:t>Selecting for birds with better bone development is much more difficult because bone development cannot simply be observed.</a:t>
            </a:r>
          </a:p>
          <a:p>
            <a:endParaRPr lang="en-US" dirty="0"/>
          </a:p>
        </p:txBody>
      </p:sp>
    </p:spTree>
    <p:custDataLst>
      <p:tags r:id="rId1"/>
    </p:custDataLst>
    <p:extLst>
      <p:ext uri="{BB962C8B-B14F-4D97-AF65-F5344CB8AC3E}">
        <p14:creationId xmlns:p14="http://schemas.microsoft.com/office/powerpoint/2010/main" val="144614014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Heritability</a:t>
            </a:r>
            <a:r>
              <a:rPr lang="en-US" dirty="0"/>
              <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altLang="en-US" sz="2800" dirty="0"/>
              <a:t>Some traits are also easier to pass on than others. The ability of a trait to be passed on is known as </a:t>
            </a:r>
            <a:r>
              <a:rPr lang="en-US" altLang="en-US" sz="2800" dirty="0">
                <a:latin typeface="Verdana" panose="020B0604030504040204" pitchFamily="34" charset="0"/>
                <a:ea typeface="Verdana" panose="020B0604030504040204" pitchFamily="34" charset="0"/>
                <a:sym typeface="Chalkboard Bold" charset="0"/>
              </a:rPr>
              <a:t>heritability</a:t>
            </a:r>
            <a:r>
              <a:rPr lang="en-US" altLang="en-US" sz="2800" dirty="0"/>
              <a:t>.</a:t>
            </a:r>
          </a:p>
          <a:p>
            <a:pPr>
              <a:buFont typeface="Arial" panose="020B0604020202020204" pitchFamily="34" charset="0"/>
              <a:buChar char="•"/>
            </a:pPr>
            <a:r>
              <a:rPr lang="en-US" altLang="en-US" sz="2800" dirty="0"/>
              <a:t>Traits with high heritability are passed on easily and improve quickly in the population.</a:t>
            </a:r>
          </a:p>
          <a:p>
            <a:pPr>
              <a:buFont typeface="Arial" panose="020B0604020202020204" pitchFamily="34" charset="0"/>
              <a:buChar char="•"/>
            </a:pPr>
            <a:r>
              <a:rPr lang="en-US" altLang="en-US" sz="2800" dirty="0"/>
              <a:t>Low rates of heritability take a much longer time to improve within the population. </a:t>
            </a:r>
          </a:p>
          <a:p>
            <a:endParaRPr lang="en-US" dirty="0"/>
          </a:p>
        </p:txBody>
      </p:sp>
    </p:spTree>
    <p:custDataLst>
      <p:tags r:id="rId1"/>
    </p:custDataLst>
    <p:extLst>
      <p:ext uri="{BB962C8B-B14F-4D97-AF65-F5344CB8AC3E}">
        <p14:creationId xmlns:p14="http://schemas.microsoft.com/office/powerpoint/2010/main" val="173302657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672771"/>
            <a:ext cx="8425542" cy="4298043"/>
          </a:xfrm>
        </p:spPr>
        <p:txBody>
          <a:bodyPr/>
          <a:lstStyle/>
          <a:p>
            <a:pPr marL="685800">
              <a:buFont typeface="Arial" panose="020B0604020202020204" pitchFamily="34" charset="0"/>
              <a:buChar char="•"/>
            </a:pPr>
            <a:r>
              <a:rPr lang="en-US" altLang="en-US" sz="2400" dirty="0"/>
              <a:t>The goal of genetic selection in poultry is to produce desirable characteristics.</a:t>
            </a:r>
          </a:p>
          <a:p>
            <a:pPr marL="685800">
              <a:buFont typeface="Arial" panose="020B0604020202020204" pitchFamily="34" charset="0"/>
              <a:buChar char="•"/>
            </a:pPr>
            <a:r>
              <a:rPr lang="en-US" altLang="en-US" sz="2400" dirty="0"/>
              <a:t>Geneticists want to mate the supermodels and body builders of the chicken world to get the highest quality offspring possible.</a:t>
            </a:r>
          </a:p>
          <a:p>
            <a:pPr marL="685800">
              <a:buFont typeface="Arial" panose="020B0604020202020204" pitchFamily="34" charset="0"/>
              <a:buChar char="•"/>
            </a:pPr>
            <a:r>
              <a:rPr lang="en-US" altLang="en-US" sz="2400" dirty="0"/>
              <a:t>Ideally, the offspring will be better than either parent.</a:t>
            </a:r>
          </a:p>
          <a:p>
            <a:pPr marL="685800">
              <a:buFont typeface="Arial" panose="020B0604020202020204" pitchFamily="34" charset="0"/>
              <a:buChar char="•"/>
            </a:pPr>
            <a:r>
              <a:rPr lang="en-US" altLang="en-US" sz="2400" dirty="0"/>
              <a:t>Similar to when two very attractive movie stars have a child who is even more attractive than either parent.</a:t>
            </a:r>
          </a:p>
          <a:p>
            <a:endParaRPr lang="en-US" dirty="0"/>
          </a:p>
        </p:txBody>
      </p:sp>
    </p:spTree>
    <p:custDataLst>
      <p:tags r:id="rId1"/>
    </p:custDataLst>
    <p:extLst>
      <p:ext uri="{BB962C8B-B14F-4D97-AF65-F5344CB8AC3E}">
        <p14:creationId xmlns:p14="http://schemas.microsoft.com/office/powerpoint/2010/main" val="388109959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658" y="1576123"/>
            <a:ext cx="7467600" cy="944628"/>
          </a:xfrm>
        </p:spPr>
        <p:txBody>
          <a:bodyPr/>
          <a:lstStyle/>
          <a:p>
            <a:r>
              <a:rPr lang="en-US" altLang="en-US" dirty="0">
                <a:solidFill>
                  <a:schemeClr val="tx1"/>
                </a:solidFill>
              </a:rPr>
              <a:t>Genetic Selection and DNA</a:t>
            </a:r>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8093" y="2520751"/>
            <a:ext cx="5558731" cy="3274119"/>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3843846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Breeding Stock</a:t>
            </a:r>
            <a:r>
              <a:rPr lang="en-US" dirty="0"/>
              <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altLang="en-US" sz="2400" dirty="0"/>
              <a:t>Sexually mature poultry of both sexes raised specifically to produce offspring </a:t>
            </a:r>
          </a:p>
          <a:p>
            <a:pPr>
              <a:buFont typeface="Arial" panose="020B0604020202020204" pitchFamily="34" charset="0"/>
              <a:buChar char="•"/>
            </a:pPr>
            <a:r>
              <a:rPr lang="en-US" altLang="en-US" sz="2400" dirty="0"/>
              <a:t>Each bird has genes made up of DNA that give the bird certain characteristics. </a:t>
            </a:r>
          </a:p>
          <a:p>
            <a:pPr>
              <a:buFont typeface="Arial" panose="020B0604020202020204" pitchFamily="34" charset="0"/>
              <a:buChar char="•"/>
            </a:pPr>
            <a:r>
              <a:rPr lang="en-US" altLang="en-US" sz="2400" dirty="0"/>
              <a:t>The color of the bird’s feathers, growth rate and sex of the bird are all genetically controlled characteristics.</a:t>
            </a:r>
          </a:p>
          <a:p>
            <a:pPr>
              <a:buFont typeface="Arial" panose="020B0604020202020204" pitchFamily="34" charset="0"/>
              <a:buChar char="•"/>
            </a:pPr>
            <a:r>
              <a:rPr lang="en-US" altLang="en-US" sz="2400" dirty="0"/>
              <a:t>Breeding stock have genes that give them desirable characteristics.</a:t>
            </a:r>
          </a:p>
          <a:p>
            <a:endParaRPr lang="en-US" dirty="0"/>
          </a:p>
        </p:txBody>
      </p:sp>
    </p:spTree>
    <p:custDataLst>
      <p:tags r:id="rId1"/>
    </p:custDataLst>
    <p:extLst>
      <p:ext uri="{BB962C8B-B14F-4D97-AF65-F5344CB8AC3E}">
        <p14:creationId xmlns:p14="http://schemas.microsoft.com/office/powerpoint/2010/main" val="62655975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Genetic Selection and DNA, Breeding Stock</a:t>
            </a:r>
          </a:p>
        </p:txBody>
      </p:sp>
      <p:sp>
        <p:nvSpPr>
          <p:cNvPr id="3" name="Content Placeholder 2"/>
          <p:cNvSpPr>
            <a:spLocks noGrp="1"/>
          </p:cNvSpPr>
          <p:nvPr>
            <p:ph idx="1"/>
          </p:nvPr>
        </p:nvSpPr>
        <p:spPr/>
        <p:txBody>
          <a:bodyPr/>
          <a:lstStyle/>
          <a:p>
            <a:r>
              <a:rPr lang="en-US" sz="1950" dirty="0"/>
              <a:t>In the same way that animals can be selected for phenotypic traits, animals can also be selected for genotypic traits.</a:t>
            </a:r>
          </a:p>
          <a:p>
            <a:pPr lvl="1"/>
            <a:r>
              <a:rPr lang="en-US" sz="1950" dirty="0"/>
              <a:t>Genotype is determined by sequencing DNA.</a:t>
            </a:r>
          </a:p>
          <a:p>
            <a:pPr lvl="1"/>
            <a:r>
              <a:rPr lang="en-US" sz="1950" dirty="0"/>
              <a:t>DNA is composed of nucleotides that are arranged in unique sequences.</a:t>
            </a:r>
          </a:p>
          <a:p>
            <a:pPr lvl="1"/>
            <a:r>
              <a:rPr lang="en-US" sz="1950" dirty="0"/>
              <a:t>DNA is packaged within chromosomes, and chromosomes are located within the nucleus of every cell.</a:t>
            </a:r>
          </a:p>
          <a:p>
            <a:pPr lvl="1"/>
            <a:r>
              <a:rPr lang="en-US" sz="1950" dirty="0"/>
              <a:t>DNA provides the blueprint for the manufacturing of every protein within the cell.</a:t>
            </a:r>
          </a:p>
          <a:p>
            <a:pPr lvl="1"/>
            <a:r>
              <a:rPr lang="en-US" sz="1950" dirty="0"/>
              <a:t>By measuring genetic markers, or sequences of DNA, within an individual, identification of genes associated with desired production characteristics can be determined.</a:t>
            </a:r>
          </a:p>
          <a:p>
            <a:endParaRPr lang="en-US" dirty="0"/>
          </a:p>
        </p:txBody>
      </p:sp>
    </p:spTree>
    <p:custDataLst>
      <p:tags r:id="rId1"/>
    </p:custDataLst>
    <p:extLst>
      <p:ext uri="{BB962C8B-B14F-4D97-AF65-F5344CB8AC3E}">
        <p14:creationId xmlns:p14="http://schemas.microsoft.com/office/powerpoint/2010/main" val="81022503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Breeding Stock</a:t>
            </a:r>
            <a:endParaRPr lang="en-US" dirty="0"/>
          </a:p>
        </p:txBody>
      </p:sp>
      <p:sp>
        <p:nvSpPr>
          <p:cNvPr id="3" name="Content Placeholder 2"/>
          <p:cNvSpPr>
            <a:spLocks noGrp="1"/>
          </p:cNvSpPr>
          <p:nvPr>
            <p:ph idx="1"/>
          </p:nvPr>
        </p:nvSpPr>
        <p:spPr/>
        <p:txBody>
          <a:bodyPr/>
          <a:lstStyle/>
          <a:p>
            <a:r>
              <a:rPr lang="en-US" sz="2800" b="1" dirty="0"/>
              <a:t>Broiler breeders</a:t>
            </a:r>
            <a:r>
              <a:rPr lang="en-US" sz="2800" dirty="0"/>
              <a:t> are selected for desired phenotypic and genotypic traits.</a:t>
            </a:r>
          </a:p>
          <a:p>
            <a:r>
              <a:rPr lang="en-US" sz="2800" dirty="0"/>
              <a:t>A relatively small number of broiler breeders are responsible for the production of millions of meat-type birds.</a:t>
            </a:r>
          </a:p>
          <a:p>
            <a:r>
              <a:rPr lang="en-US" sz="2800" dirty="0"/>
              <a:t>Broiler breeders are organized into a pyramid scheme that originates with an elite stock of birds.</a:t>
            </a:r>
          </a:p>
        </p:txBody>
      </p:sp>
    </p:spTree>
    <p:custDataLst>
      <p:tags r:id="rId1"/>
    </p:custDataLst>
    <p:extLst>
      <p:ext uri="{BB962C8B-B14F-4D97-AF65-F5344CB8AC3E}">
        <p14:creationId xmlns:p14="http://schemas.microsoft.com/office/powerpoint/2010/main" val="26238787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Broiler Breeders</a:t>
            </a:r>
          </a:p>
        </p:txBody>
      </p:sp>
      <p:sp>
        <p:nvSpPr>
          <p:cNvPr id="3" name="Content Placeholder 2"/>
          <p:cNvSpPr>
            <a:spLocks noGrp="1"/>
          </p:cNvSpPr>
          <p:nvPr>
            <p:ph idx="1"/>
          </p:nvPr>
        </p:nvSpPr>
        <p:spPr/>
        <p:txBody>
          <a:bodyPr/>
          <a:lstStyle/>
          <a:p>
            <a:r>
              <a:rPr lang="en-US" sz="2000" dirty="0"/>
              <a:t>The </a:t>
            </a:r>
            <a:r>
              <a:rPr lang="en-US" sz="2000" b="1" dirty="0"/>
              <a:t>elite stock </a:t>
            </a:r>
            <a:r>
              <a:rPr lang="en-US" sz="2000" dirty="0"/>
              <a:t>is the most highly valued group of breeders since they contain the ideal genetics and are responsible for maintaining the genetic line.</a:t>
            </a:r>
          </a:p>
          <a:p>
            <a:r>
              <a:rPr lang="en-US" sz="2000" dirty="0"/>
              <a:t>The </a:t>
            </a:r>
            <a:r>
              <a:rPr lang="en-US" sz="2000" b="1" dirty="0"/>
              <a:t>parent stock </a:t>
            </a:r>
            <a:r>
              <a:rPr lang="en-US" sz="2000" dirty="0"/>
              <a:t>consists of the breeders that produce either the meat or egg-type bird that is used in commercial production.</a:t>
            </a:r>
          </a:p>
          <a:p>
            <a:r>
              <a:rPr lang="en-US" sz="2000" dirty="0"/>
              <a:t>Any desired phenotypic or genetic changes are made with the elite stock.</a:t>
            </a:r>
          </a:p>
          <a:p>
            <a:r>
              <a:rPr lang="en-US" sz="2000" dirty="0"/>
              <a:t>It typically takes 5 generations or more for a trait to be passed down from the elite stock to the commercial bird.</a:t>
            </a:r>
          </a:p>
          <a:p>
            <a:r>
              <a:rPr lang="en-US" sz="2000" dirty="0"/>
              <a:t>Consequently, poultry breeders have to anticipate the needs and desires of commercial birds well in advance.</a:t>
            </a:r>
          </a:p>
        </p:txBody>
      </p:sp>
    </p:spTree>
    <p:custDataLst>
      <p:tags r:id="rId1"/>
    </p:custDataLst>
    <p:extLst>
      <p:ext uri="{BB962C8B-B14F-4D97-AF65-F5344CB8AC3E}">
        <p14:creationId xmlns:p14="http://schemas.microsoft.com/office/powerpoint/2010/main" val="25381429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Breeding Timeline</a:t>
            </a:r>
            <a:r>
              <a:rPr lang="en-US" dirty="0"/>
              <a:t/>
            </a:r>
            <a:br>
              <a:rPr lang="en-US" dirty="0"/>
            </a:br>
            <a:endParaRPr lang="en-US" dirty="0"/>
          </a:p>
        </p:txBody>
      </p:sp>
      <p:sp>
        <p:nvSpPr>
          <p:cNvPr id="3" name="Content Placeholder 2"/>
          <p:cNvSpPr>
            <a:spLocks noGrp="1"/>
          </p:cNvSpPr>
          <p:nvPr>
            <p:ph idx="1"/>
          </p:nvPr>
        </p:nvSpPr>
        <p:spPr>
          <a:xfrm>
            <a:off x="457200" y="2032000"/>
            <a:ext cx="3242789" cy="4094163"/>
          </a:xfrm>
        </p:spPr>
        <p:txBody>
          <a:bodyPr/>
          <a:lstStyle/>
          <a:p>
            <a:r>
              <a:rPr lang="en-US" altLang="en-US" sz="2800" dirty="0"/>
              <a:t>It takes 5 generations or more to pass a trait down to the eggs and meat that we eat. </a:t>
            </a:r>
          </a:p>
          <a:p>
            <a:endParaRPr lang="en-US" dirty="0"/>
          </a:p>
        </p:txBody>
      </p:sp>
      <p:pic>
        <p:nvPicPr>
          <p:cNvPr id="4" name="Picture 1"/>
          <p:cNvPicPr>
            <a:picLocks noChangeArrowheads="1"/>
          </p:cNvPicPr>
          <p:nvPr/>
        </p:nvPicPr>
        <p:blipFill rotWithShape="1">
          <a:blip r:embed="rId3">
            <a:extLst>
              <a:ext uri="{28A0092B-C50C-407E-A947-70E740481C1C}">
                <a14:useLocalDpi xmlns:a14="http://schemas.microsoft.com/office/drawing/2010/main" val="0"/>
              </a:ext>
            </a:extLst>
          </a:blip>
          <a:srcRect t="7337" b="23108"/>
          <a:stretch/>
        </p:blipFill>
        <p:spPr bwMode="auto">
          <a:xfrm>
            <a:off x="3806005" y="1701454"/>
            <a:ext cx="4986811" cy="3953565"/>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51641389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556" y="2286386"/>
            <a:ext cx="7467600" cy="944628"/>
          </a:xfrm>
        </p:spPr>
        <p:txBody>
          <a:bodyPr/>
          <a:lstStyle/>
          <a:p>
            <a:r>
              <a:rPr lang="en-US" altLang="en-US" dirty="0">
                <a:solidFill>
                  <a:schemeClr val="tx1"/>
                </a:solidFill>
              </a:rPr>
              <a:t>The Beginning of Genetic Selection</a:t>
            </a:r>
            <a:endParaRPr lang="en-US" dirty="0"/>
          </a:p>
        </p:txBody>
      </p:sp>
    </p:spTree>
    <p:custDataLst>
      <p:tags r:id="rId1"/>
    </p:custDataLst>
    <p:extLst>
      <p:ext uri="{BB962C8B-B14F-4D97-AF65-F5344CB8AC3E}">
        <p14:creationId xmlns:p14="http://schemas.microsoft.com/office/powerpoint/2010/main" val="23132000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Domestication</a:t>
            </a:r>
            <a:r>
              <a:rPr lang="en-US" dirty="0"/>
              <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altLang="en-US" sz="2800" dirty="0"/>
              <a:t>The process of taking a group of animals from the wild and, through a process of selection, causing them to become accustomed to human interaction. </a:t>
            </a:r>
          </a:p>
          <a:p>
            <a:pPr>
              <a:buFont typeface="Arial" panose="020B0604020202020204" pitchFamily="34" charset="0"/>
              <a:buChar char="•"/>
            </a:pPr>
            <a:r>
              <a:rPr lang="en-US" altLang="en-US" sz="2800" dirty="0"/>
              <a:t>Domestication usually involves selecting for certain desirable characteristics by breeding two animals with the desirable characteristic.</a:t>
            </a:r>
          </a:p>
          <a:p>
            <a:endParaRPr lang="en-US" sz="2400" dirty="0"/>
          </a:p>
        </p:txBody>
      </p:sp>
    </p:spTree>
    <p:custDataLst>
      <p:tags r:id="rId1"/>
    </p:custDataLst>
    <p:extLst>
      <p:ext uri="{BB962C8B-B14F-4D97-AF65-F5344CB8AC3E}">
        <p14:creationId xmlns:p14="http://schemas.microsoft.com/office/powerpoint/2010/main" val="15418361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Domestication of Poultry</a:t>
            </a:r>
            <a:r>
              <a:rPr lang="en-US" dirty="0"/>
              <a:t/>
            </a:r>
            <a:br>
              <a:rPr lang="en-US" dirty="0"/>
            </a:br>
            <a:endParaRPr lang="en-US" dirty="0"/>
          </a:p>
        </p:txBody>
      </p:sp>
      <p:sp>
        <p:nvSpPr>
          <p:cNvPr id="5" name="Content Placeholder 4"/>
          <p:cNvSpPr>
            <a:spLocks noGrp="1"/>
          </p:cNvSpPr>
          <p:nvPr>
            <p:ph idx="1"/>
          </p:nvPr>
        </p:nvSpPr>
        <p:spPr/>
        <p:txBody>
          <a:bodyPr/>
          <a:lstStyle/>
          <a:p>
            <a:r>
              <a:rPr lang="en-US" altLang="en-US" sz="2200" dirty="0"/>
              <a:t>Before modern production, a number of domesticated varieties of birds existed, each with their own unique qualities.</a:t>
            </a:r>
          </a:p>
          <a:p>
            <a:r>
              <a:rPr lang="en-US" altLang="en-US" sz="2200" dirty="0"/>
              <a:t>The two most common traits that were selected for were egg production and meat production. In some cases birds produced more meat to eat, while others were better for producing eggs, but most birds were good for both egg and meat production.</a:t>
            </a:r>
          </a:p>
          <a:p>
            <a:r>
              <a:rPr lang="en-US" altLang="en-US" sz="2200" dirty="0"/>
              <a:t>Birds that were used for both egg and meat production were known as dual purpose breeds.</a:t>
            </a:r>
          </a:p>
          <a:p>
            <a:endParaRPr lang="en-US" dirty="0"/>
          </a:p>
          <a:p>
            <a:endParaRPr lang="en-US" dirty="0"/>
          </a:p>
        </p:txBody>
      </p:sp>
    </p:spTree>
    <p:custDataLst>
      <p:tags r:id="rId1"/>
    </p:custDataLst>
    <p:extLst>
      <p:ext uri="{BB962C8B-B14F-4D97-AF65-F5344CB8AC3E}">
        <p14:creationId xmlns:p14="http://schemas.microsoft.com/office/powerpoint/2010/main" val="95423256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470509" y="2484409"/>
            <a:ext cx="6373318" cy="944628"/>
          </a:xfrm>
        </p:spPr>
        <p:txBody>
          <a:bodyPr/>
          <a:lstStyle/>
          <a:p>
            <a:r>
              <a:rPr lang="en-US" altLang="en-US" dirty="0">
                <a:solidFill>
                  <a:schemeClr val="tx1"/>
                </a:solidFill>
              </a:rPr>
              <a:t>Dual Purpose Breeds</a:t>
            </a:r>
            <a:endParaRPr lang="en-US" dirty="0"/>
          </a:p>
        </p:txBody>
      </p:sp>
    </p:spTree>
    <p:custDataLst>
      <p:tags r:id="rId1"/>
    </p:custDataLst>
    <p:extLst>
      <p:ext uri="{BB962C8B-B14F-4D97-AF65-F5344CB8AC3E}">
        <p14:creationId xmlns:p14="http://schemas.microsoft.com/office/powerpoint/2010/main" val="220052782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Rhode Island Red</a:t>
            </a:r>
            <a:endParaRPr lang="en-US" dirty="0"/>
          </a:p>
        </p:txBody>
      </p:sp>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3445" y="2095246"/>
            <a:ext cx="5203804" cy="3997893"/>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9748668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4300" y="2192137"/>
            <a:ext cx="5247203" cy="3601375"/>
          </a:xfrm>
          <a:prstGeom prst="rect">
            <a:avLst/>
          </a:prstGeom>
          <a:noFill/>
          <a:ln>
            <a:noFill/>
          </a:ln>
          <a:effectLst>
            <a:outerShdw dist="38099" dir="54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Content Placeholder 2"/>
          <p:cNvSpPr>
            <a:spLocks noGrp="1"/>
          </p:cNvSpPr>
          <p:nvPr>
            <p:ph type="title"/>
          </p:nvPr>
        </p:nvSpPr>
        <p:spPr/>
        <p:txBody>
          <a:bodyPr/>
          <a:lstStyle/>
          <a:p>
            <a:r>
              <a:rPr lang="en-US" altLang="en-US" dirty="0"/>
              <a:t>Plymouth Rock</a:t>
            </a:r>
            <a:endParaRPr lang="en-US" dirty="0"/>
          </a:p>
        </p:txBody>
      </p:sp>
    </p:spTree>
    <p:custDataLst>
      <p:tags r:id="rId1"/>
    </p:custDataLst>
    <p:extLst>
      <p:ext uri="{BB962C8B-B14F-4D97-AF65-F5344CB8AC3E}">
        <p14:creationId xmlns:p14="http://schemas.microsoft.com/office/powerpoint/2010/main" val="358841394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fapp">
  <a:themeElements>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fa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a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a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a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a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a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a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a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a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a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a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a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D077A53E-A8F8-4613-A362-6AAE3EF4D9B9}">
  <ds:schemaRefs>
    <ds:schemaRef ds:uri="http://schemas.openxmlformats.org/package/2006/metadata/core-properties"/>
    <ds:schemaRef ds:uri="http://schemas.microsoft.com/office/infopath/2007/PartnerControls"/>
    <ds:schemaRef ds:uri="http://schemas.microsoft.com/office/2006/documentManagement/types"/>
    <ds:schemaRef ds:uri="http://purl.org/dc/dcmitype/"/>
    <ds:schemaRef ds:uri="http://schemas.microsoft.com/office/2006/metadata/properties"/>
    <ds:schemaRef ds:uri="http://purl.org/dc/terms/"/>
    <ds:schemaRef ds:uri="http://purl.org/dc/elements/1.1/"/>
    <ds:schemaRef ds:uri="http://www.w3.org/XML/1998/namespace"/>
  </ds:schemaRefs>
</ds:datastoreItem>
</file>

<file path=customXml/itemProps3.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ffapp</Template>
  <TotalTime>13922</TotalTime>
  <Words>1112</Words>
  <Application>Microsoft Office PowerPoint</Application>
  <PresentationFormat>On-screen Show (4:3)</PresentationFormat>
  <Paragraphs>102</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Georgia</vt:lpstr>
      <vt:lpstr>ヒラギノ角ゴ ProN W3</vt:lpstr>
      <vt:lpstr>Chalkboard</vt:lpstr>
      <vt:lpstr>Arial</vt:lpstr>
      <vt:lpstr>Chalkboard Bold</vt:lpstr>
      <vt:lpstr>Verdana</vt:lpstr>
      <vt:lpstr>ffapp</vt:lpstr>
      <vt:lpstr>Chicken Genetics and Reproduction </vt:lpstr>
      <vt:lpstr>PowerPoint Presentation</vt:lpstr>
      <vt:lpstr>PowerPoint Presentation</vt:lpstr>
      <vt:lpstr>The Beginning of Genetic Selection</vt:lpstr>
      <vt:lpstr>Domestication </vt:lpstr>
      <vt:lpstr>Domestication of Poultry </vt:lpstr>
      <vt:lpstr>Dual Purpose Breeds</vt:lpstr>
      <vt:lpstr>Rhode Island Red</vt:lpstr>
      <vt:lpstr>Plymouth Rock</vt:lpstr>
      <vt:lpstr>New Hampshire  </vt:lpstr>
      <vt:lpstr>PowerPoint Presentation</vt:lpstr>
      <vt:lpstr>Transition to Single Purpose </vt:lpstr>
      <vt:lpstr>Specialization </vt:lpstr>
      <vt:lpstr>Specialization </vt:lpstr>
      <vt:lpstr>Genetic Selection</vt:lpstr>
      <vt:lpstr>Genetic Selection </vt:lpstr>
      <vt:lpstr>Laying Hens </vt:lpstr>
      <vt:lpstr>Clutch length </vt:lpstr>
      <vt:lpstr>Shell Quality </vt:lpstr>
      <vt:lpstr>Sexual Maturity </vt:lpstr>
      <vt:lpstr>Size </vt:lpstr>
      <vt:lpstr>Temperament </vt:lpstr>
      <vt:lpstr>Broilers </vt:lpstr>
      <vt:lpstr>Growth Rate </vt:lpstr>
      <vt:lpstr>Skeletal Development </vt:lpstr>
      <vt:lpstr>Resilience </vt:lpstr>
      <vt:lpstr>Quantifying the Trait </vt:lpstr>
      <vt:lpstr>Examples </vt:lpstr>
      <vt:lpstr>Heritability </vt:lpstr>
      <vt:lpstr>Genetic Selection and DNA</vt:lpstr>
      <vt:lpstr>Breeding Stock </vt:lpstr>
      <vt:lpstr>Genetic Selection and DNA, Breeding Stock</vt:lpstr>
      <vt:lpstr>Breeding Stock</vt:lpstr>
      <vt:lpstr>Broiler Breeders</vt:lpstr>
      <vt:lpstr>Breeding Timeline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402</cp:revision>
  <cp:lastPrinted>2019-01-23T20:44:15Z</cp:lastPrinted>
  <dcterms:created xsi:type="dcterms:W3CDTF">2007-01-30T15:01:20Z</dcterms:created>
  <dcterms:modified xsi:type="dcterms:W3CDTF">2019-07-10T12:19:31Z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F117B34A-E56C-48A1-BA1E-B6DA174C277C</vt:lpwstr>
  </property>
  <property fmtid="{D5CDD505-2E9C-101B-9397-08002B2CF9AE}" pid="5" name="ArticulatePath">
    <vt:lpwstr>04. Chicken Genetics and Reproduction</vt:lpwstr>
  </property>
</Properties>
</file>