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3" r:id="rId5"/>
  </p:sldMasterIdLst>
  <p:notesMasterIdLst>
    <p:notesMasterId r:id="rId30"/>
  </p:notesMasterIdLst>
  <p:handoutMasterIdLst>
    <p:handoutMasterId r:id="rId31"/>
  </p:handoutMasterIdLst>
  <p:sldIdLst>
    <p:sldId id="532" r:id="rId6"/>
    <p:sldId id="533" r:id="rId7"/>
    <p:sldId id="534" r:id="rId8"/>
    <p:sldId id="529" r:id="rId9"/>
    <p:sldId id="525" r:id="rId10"/>
    <p:sldId id="551" r:id="rId11"/>
    <p:sldId id="535" r:id="rId12"/>
    <p:sldId id="536" r:id="rId13"/>
    <p:sldId id="537" r:id="rId14"/>
    <p:sldId id="538" r:id="rId15"/>
    <p:sldId id="552" r:id="rId16"/>
    <p:sldId id="553" r:id="rId17"/>
    <p:sldId id="539" r:id="rId18"/>
    <p:sldId id="540" r:id="rId19"/>
    <p:sldId id="541" r:id="rId20"/>
    <p:sldId id="542" r:id="rId21"/>
    <p:sldId id="543" r:id="rId22"/>
    <p:sldId id="544" r:id="rId23"/>
    <p:sldId id="545" r:id="rId24"/>
    <p:sldId id="548" r:id="rId25"/>
    <p:sldId id="546" r:id="rId26"/>
    <p:sldId id="549" r:id="rId27"/>
    <p:sldId id="547" r:id="rId28"/>
    <p:sldId id="550" r:id="rId29"/>
  </p:sldIdLst>
  <p:sldSz cx="9144000" cy="6858000" type="screen4x3"/>
  <p:notesSz cx="7004050" cy="9290050"/>
  <p:embeddedFontLst>
    <p:embeddedFont>
      <p:font typeface="Georgia" panose="02040502050405020303" pitchFamily="18" charset="0"/>
      <p:regular r:id="rId32"/>
      <p:bold r:id="rId33"/>
      <p:italic r:id="rId34"/>
      <p:boldItalic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</p:embeddedFontLst>
  <p:custDataLst>
    <p:tags r:id="rId4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6" userDrawn="1">
          <p15:clr>
            <a:srgbClr val="A4A3A4"/>
          </p15:clr>
        </p15:guide>
        <p15:guide id="2" pos="220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1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9748" autoAdjust="0"/>
  </p:normalViewPr>
  <p:slideViewPr>
    <p:cSldViewPr snapToGrid="0">
      <p:cViewPr varScale="1">
        <p:scale>
          <a:sx n="88" d="100"/>
          <a:sy n="88" d="100"/>
        </p:scale>
        <p:origin x="915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6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8.fntdata"/><Relationship Id="rId21" Type="http://schemas.openxmlformats.org/officeDocument/2006/relationships/slide" Target="slides/slide16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4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1822"/>
            <a:ext cx="5601971" cy="418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4049"/>
            <a:ext cx="7772400" cy="86113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07827"/>
            <a:ext cx="6400800" cy="6105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3753556"/>
            <a:ext cx="8229600" cy="23726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3907" y="513896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426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98" y="108737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4959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559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3185"/>
            <a:ext cx="4038600" cy="4112978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3778"/>
            <a:ext cx="4038600" cy="4122385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0" y="1059150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5707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42067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7629"/>
            <a:ext cx="4040188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42067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7629"/>
            <a:ext cx="4041775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0" y="1010653"/>
            <a:ext cx="7467600" cy="74079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4" name="Picture 1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00557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8358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80147" y="124924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8083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6158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6404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3926"/>
            <a:ext cx="3008313" cy="644877"/>
          </a:xfrm>
          <a:prstGeom prst="rect">
            <a:avLst/>
          </a:prstGeom>
        </p:spPr>
        <p:txBody>
          <a:bodyPr anchor="b"/>
          <a:lstStyle>
            <a:lvl1pPr algn="l">
              <a:defRPr sz="2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90222"/>
            <a:ext cx="5111750" cy="5335941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87037"/>
            <a:ext cx="3008313" cy="35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741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12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92" y="6583540"/>
            <a:ext cx="9149773" cy="274460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346749"/>
            <a:ext cx="9150866" cy="248227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50865" cy="46029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iOMrg4PdKY" TargetMode="External"/><Relationship Id="rId2" Type="http://schemas.openxmlformats.org/officeDocument/2006/relationships/hyperlink" Target="https://youtu.be/3Hpl0oGcx3o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92" y="2673946"/>
            <a:ext cx="7467600" cy="944628"/>
          </a:xfrm>
        </p:spPr>
        <p:txBody>
          <a:bodyPr/>
          <a:lstStyle/>
          <a:p>
            <a:r>
              <a:rPr lang="en-US" dirty="0"/>
              <a:t>Turkey Reproduction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109959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2. Vas Deferens</a:t>
            </a:r>
          </a:p>
          <a:p>
            <a:pPr lvl="1"/>
            <a:r>
              <a:rPr lang="en-US" sz="2400" u="sng" dirty="0"/>
              <a:t>Transports</a:t>
            </a:r>
            <a:r>
              <a:rPr lang="en-US" sz="2400" dirty="0"/>
              <a:t> semen</a:t>
            </a:r>
          </a:p>
          <a:p>
            <a:pPr lvl="1"/>
            <a:r>
              <a:rPr lang="en-US" sz="2400" dirty="0"/>
              <a:t>Semen matures here</a:t>
            </a:r>
          </a:p>
          <a:p>
            <a:pPr lvl="1"/>
            <a:r>
              <a:rPr lang="en-US" sz="2400" dirty="0"/>
              <a:t>Storage of semen </a:t>
            </a:r>
            <a:r>
              <a:rPr lang="en-US" sz="2400" u="sng" dirty="0"/>
              <a:t>before </a:t>
            </a:r>
            <a:r>
              <a:rPr lang="en-US" sz="2400" dirty="0"/>
              <a:t>ejaculation</a:t>
            </a:r>
          </a:p>
          <a:p>
            <a:pPr lvl="1"/>
            <a:r>
              <a:rPr lang="en-US" sz="2400" dirty="0"/>
              <a:t>Unejaculated semen is broken down and reabsorbed here.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10962" y="1087372"/>
            <a:ext cx="7799650" cy="944628"/>
          </a:xfrm>
        </p:spPr>
        <p:txBody>
          <a:bodyPr/>
          <a:lstStyle/>
          <a:p>
            <a:r>
              <a:rPr lang="en-US" dirty="0"/>
              <a:t>Male Turkey Reproductive Parts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269780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3</a:t>
            </a:r>
            <a:r>
              <a:rPr lang="en-US" sz="2400" dirty="0" smtClean="0"/>
              <a:t>. Cloaca</a:t>
            </a:r>
          </a:p>
          <a:p>
            <a:pPr lvl="1"/>
            <a:r>
              <a:rPr lang="en-US" sz="2400" dirty="0" smtClean="0"/>
              <a:t>End of the reproductive tract where the </a:t>
            </a:r>
            <a:r>
              <a:rPr lang="en-US" sz="2400" u="sng" dirty="0" smtClean="0"/>
              <a:t>sperm</a:t>
            </a:r>
            <a:r>
              <a:rPr lang="en-US" sz="2400" dirty="0" smtClean="0"/>
              <a:t> exits the body of the tom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10962" y="1087372"/>
            <a:ext cx="7799650" cy="944628"/>
          </a:xfrm>
        </p:spPr>
        <p:txBody>
          <a:bodyPr/>
          <a:lstStyle/>
          <a:p>
            <a:r>
              <a:rPr lang="en-US" dirty="0"/>
              <a:t>Male Turkey Reproductive Parts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53658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4. </a:t>
            </a:r>
            <a:r>
              <a:rPr lang="en-US" sz="2400" dirty="0" smtClean="0"/>
              <a:t>Papilla</a:t>
            </a:r>
          </a:p>
          <a:p>
            <a:pPr lvl="1"/>
            <a:r>
              <a:rPr lang="en-US" sz="2400" dirty="0" smtClean="0"/>
              <a:t>Organ in the </a:t>
            </a:r>
            <a:r>
              <a:rPr lang="en-US" sz="2400" u="sng" dirty="0" smtClean="0"/>
              <a:t>wall</a:t>
            </a:r>
            <a:r>
              <a:rPr lang="en-US" sz="2400" dirty="0" smtClean="0"/>
              <a:t> of the cloaca that puts the sperm into the hen’s reproductive tract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10962" y="1087372"/>
            <a:ext cx="7799650" cy="944628"/>
          </a:xfrm>
        </p:spPr>
        <p:txBody>
          <a:bodyPr/>
          <a:lstStyle/>
          <a:p>
            <a:r>
              <a:rPr lang="en-US" dirty="0"/>
              <a:t>Male Turkey Reproductive Parts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81659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Breeding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There are </a:t>
            </a:r>
            <a:r>
              <a:rPr lang="en-US" altLang="en-US" u="sng" dirty="0"/>
              <a:t>two</a:t>
            </a:r>
            <a:r>
              <a:rPr lang="en-US" altLang="en-US" dirty="0"/>
              <a:t> methods of breeding turkeys. </a:t>
            </a:r>
          </a:p>
          <a:p>
            <a:pPr lvl="1" eaLnBrk="1" hangingPunct="1"/>
            <a:r>
              <a:rPr lang="en-US" altLang="en-US" u="sng" dirty="0"/>
              <a:t>Natural</a:t>
            </a:r>
            <a:r>
              <a:rPr lang="en-US" altLang="en-US" dirty="0"/>
              <a:t> Mating</a:t>
            </a:r>
          </a:p>
          <a:p>
            <a:pPr lvl="1" eaLnBrk="1" hangingPunct="1"/>
            <a:r>
              <a:rPr lang="en-US" altLang="en-US" dirty="0"/>
              <a:t>Artificial </a:t>
            </a:r>
            <a:r>
              <a:rPr lang="en-US" altLang="en-US" u="sng" dirty="0"/>
              <a:t>Insemination</a:t>
            </a:r>
            <a:endParaRPr lang="en-US" dirty="0"/>
          </a:p>
        </p:txBody>
      </p:sp>
      <p:pic>
        <p:nvPicPr>
          <p:cNvPr id="4" name="Picture 2" descr="http://www.gnurf.net/v3/wp-content/uploads/2008/03/028-sherlock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950" y="3736324"/>
            <a:ext cx="2541850" cy="25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04718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Mating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 eaLnBrk="1" hangingPunct="1">
              <a:lnSpc>
                <a:spcPct val="90000"/>
              </a:lnSpc>
            </a:pPr>
            <a:r>
              <a:rPr lang="en-US" altLang="en-US" sz="2200" dirty="0"/>
              <a:t>Peacocks aren’t the only birds who use their fancy tails to </a:t>
            </a:r>
            <a:r>
              <a:rPr lang="en-US" altLang="en-US" sz="2200" u="sng" dirty="0"/>
              <a:t>attract</a:t>
            </a:r>
            <a:r>
              <a:rPr lang="en-US" altLang="en-US" sz="2200" dirty="0"/>
              <a:t> a mate.  </a:t>
            </a:r>
          </a:p>
          <a:p>
            <a:pPr marL="800100" lvl="3" indent="-342900" eaLnBrk="1" hangingPunct="1">
              <a:lnSpc>
                <a:spcPct val="90000"/>
              </a:lnSpc>
            </a:pPr>
            <a:r>
              <a:rPr lang="en-US" altLang="en-US" sz="2200" dirty="0"/>
              <a:t>Male turkeys puff up their bodies and spread their </a:t>
            </a:r>
            <a:r>
              <a:rPr lang="en-US" altLang="en-US" sz="2200" u="sng" dirty="0"/>
              <a:t>tail</a:t>
            </a:r>
            <a:r>
              <a:rPr lang="en-US" altLang="en-US" sz="2200" dirty="0"/>
              <a:t> feathers (just like a peacock).  </a:t>
            </a:r>
          </a:p>
          <a:p>
            <a:pPr marL="800100" lvl="3" indent="-342900" eaLnBrk="1" hangingPunct="1">
              <a:lnSpc>
                <a:spcPct val="90000"/>
              </a:lnSpc>
            </a:pPr>
            <a:r>
              <a:rPr lang="en-US" altLang="en-US" sz="2200" dirty="0"/>
              <a:t>They grunt (make a “gobble, gobble” sound) and </a:t>
            </a:r>
            <a:r>
              <a:rPr lang="en-US" altLang="en-US" sz="2200" u="sng" dirty="0"/>
              <a:t>strut</a:t>
            </a:r>
            <a:r>
              <a:rPr lang="en-US" altLang="en-US" sz="2200" dirty="0"/>
              <a:t> about shaking their feathers.  </a:t>
            </a:r>
          </a:p>
          <a:p>
            <a:pPr marL="800100" lvl="3" indent="-342900" eaLnBrk="1" hangingPunct="1">
              <a:lnSpc>
                <a:spcPct val="90000"/>
              </a:lnSpc>
            </a:pPr>
            <a:r>
              <a:rPr lang="en-US" altLang="en-US" sz="2200" dirty="0"/>
              <a:t>This fancy turkey trot helps the male attract </a:t>
            </a:r>
            <a:r>
              <a:rPr lang="en-US" altLang="en-US" sz="2200" u="sng" dirty="0"/>
              <a:t>females</a:t>
            </a:r>
            <a:r>
              <a:rPr lang="en-US" altLang="en-US" sz="2200" dirty="0"/>
              <a:t> for mating.</a:t>
            </a:r>
          </a:p>
          <a:p>
            <a:pPr marL="342900" lvl="2" indent="-342900" eaLnBrk="1" hangingPunct="1">
              <a:lnSpc>
                <a:spcPct val="90000"/>
              </a:lnSpc>
            </a:pPr>
            <a:r>
              <a:rPr lang="en-US" altLang="en-US" sz="2200" dirty="0"/>
              <a:t>Male mates </a:t>
            </a:r>
            <a:r>
              <a:rPr lang="en-US" altLang="en-US" sz="2200" u="sng" dirty="0"/>
              <a:t>directly</a:t>
            </a:r>
            <a:r>
              <a:rPr lang="en-US" altLang="en-US" sz="2200" dirty="0"/>
              <a:t> with female.</a:t>
            </a:r>
          </a:p>
          <a:p>
            <a:endParaRPr lang="en-US" dirty="0"/>
          </a:p>
        </p:txBody>
      </p:sp>
      <p:pic>
        <p:nvPicPr>
          <p:cNvPr id="4" name="Picture 2" descr="http://www.netstate.com/states/symb/gamebirds/images/wild_turke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248" y="4470062"/>
            <a:ext cx="1991797" cy="199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575675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Watch the following videos to view the male turkey strut and call:</a:t>
            </a:r>
          </a:p>
          <a:p>
            <a:pPr lvl="1"/>
            <a:r>
              <a:rPr lang="en-US" dirty="0">
                <a:hlinkClick r:id="rId2"/>
              </a:rPr>
              <a:t>https://youtu.be/3Hpl0oGcx3o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3"/>
              </a:rPr>
              <a:t>https://youtu.be/tiOMrg4PdKY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1680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Insemination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Placing sperm cells in contact with female reproductive cells by a method other than natural mating</a:t>
            </a:r>
          </a:p>
          <a:p>
            <a:pPr eaLnBrk="1" hangingPunct="1"/>
            <a:r>
              <a:rPr lang="en-US" altLang="en-US" dirty="0"/>
              <a:t>This is the current standard and is used almost exclusively in commercial turkey production.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48148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Egg Laying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u="sng" dirty="0"/>
              <a:t>Fertilization</a:t>
            </a:r>
            <a:r>
              <a:rPr lang="en-US" altLang="en-US" dirty="0"/>
              <a:t> occurs</a:t>
            </a:r>
          </a:p>
          <a:p>
            <a:pPr eaLnBrk="1" hangingPunct="1"/>
            <a:r>
              <a:rPr lang="en-US" altLang="en-US" dirty="0"/>
              <a:t>Division and growth of living cells</a:t>
            </a:r>
          </a:p>
          <a:p>
            <a:pPr eaLnBrk="1" hangingPunct="1"/>
            <a:r>
              <a:rPr lang="en-US" altLang="en-US" dirty="0"/>
              <a:t>Segregation of cells into groups of special functions (</a:t>
            </a:r>
            <a:r>
              <a:rPr lang="en-US" altLang="en-US" u="sng" dirty="0"/>
              <a:t>tissues</a:t>
            </a:r>
            <a:r>
              <a:rPr lang="en-US" alt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61371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Between Laying and Incubation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No growth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Stage of inactive embryonic life</a:t>
            </a:r>
          </a:p>
          <a:p>
            <a:endParaRPr lang="en-US" dirty="0"/>
          </a:p>
        </p:txBody>
      </p:sp>
      <p:pic>
        <p:nvPicPr>
          <p:cNvPr id="4" name="Picture 2" descr="http://www.clipartheaven.com/clipart/time/clock_waitin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98" y="3463820"/>
            <a:ext cx="3074987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8080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Incubation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419462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u="sng" dirty="0"/>
              <a:t>Day one:</a:t>
            </a:r>
            <a:r>
              <a:rPr lang="en-US" altLang="en-US" sz="2800" dirty="0"/>
              <a:t>  blastoderm resumes activity, which means cells will continue to grow and </a:t>
            </a:r>
            <a:r>
              <a:rPr lang="en-US" altLang="en-US" sz="2800" dirty="0" smtClean="0"/>
              <a:t>divide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u="sng" dirty="0"/>
              <a:t>Day two:</a:t>
            </a:r>
            <a:r>
              <a:rPr lang="en-US" altLang="en-US" sz="2800" dirty="0"/>
              <a:t> start of backbone; nervous system; head; blood islands: there is no heart yet, but a system of blood vessels is forming that lies on the </a:t>
            </a:r>
            <a:r>
              <a:rPr lang="en-US" altLang="en-US" sz="2800" dirty="0" smtClean="0"/>
              <a:t>yolk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u="sng" dirty="0"/>
              <a:t>Day three:</a:t>
            </a:r>
            <a:r>
              <a:rPr lang="en-US" altLang="en-US" sz="2800" dirty="0"/>
              <a:t> heart beats; blood vessels very visible</a:t>
            </a:r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313715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Female Reproductive </a:t>
            </a:r>
            <a:r>
              <a:rPr lang="en-US" dirty="0" smtClean="0"/>
              <a:t>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Female turkeys, called </a:t>
            </a:r>
            <a:r>
              <a:rPr lang="en-US" altLang="en-US" u="sng" dirty="0"/>
              <a:t>hens</a:t>
            </a:r>
            <a:r>
              <a:rPr lang="en-US" altLang="en-US" dirty="0"/>
              <a:t>, have a complex system of organs that make up the reproductive system. </a:t>
            </a:r>
          </a:p>
          <a:p>
            <a:r>
              <a:rPr lang="en-US" altLang="en-US" dirty="0"/>
              <a:t>It is important that those interested in turkey production be familiar with these various organs and their </a:t>
            </a:r>
            <a:r>
              <a:rPr lang="en-US" altLang="en-US" dirty="0" smtClean="0"/>
              <a:t>functions to ensure productivity.</a:t>
            </a:r>
            <a:endParaRPr lang="en-US" alt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320007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Incubation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u="sng" dirty="0" smtClean="0"/>
              <a:t>Day </a:t>
            </a:r>
            <a:r>
              <a:rPr lang="en-US" altLang="en-US" sz="2800" u="sng" dirty="0"/>
              <a:t>four:</a:t>
            </a:r>
            <a:r>
              <a:rPr lang="en-US" altLang="en-US" sz="2800" dirty="0"/>
              <a:t> start of tongue; continued development of spine and beak; eyes </a:t>
            </a:r>
            <a:r>
              <a:rPr lang="en-US" altLang="en-US" sz="2800" dirty="0" smtClean="0"/>
              <a:t>pigmented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u="sng" dirty="0"/>
              <a:t>Day five:</a:t>
            </a:r>
            <a:r>
              <a:rPr lang="en-US" altLang="en-US" sz="2800" dirty="0"/>
              <a:t> development of legs, </a:t>
            </a:r>
            <a:r>
              <a:rPr lang="en-US" altLang="en-US" sz="2800" dirty="0" smtClean="0"/>
              <a:t>wings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u="sng" dirty="0"/>
              <a:t>Day six:</a:t>
            </a:r>
            <a:r>
              <a:rPr lang="en-US" altLang="en-US" sz="2800" dirty="0"/>
              <a:t> formation of reproductive organs and differentiation of sex; beak is barely visible; has all organs needed to sustain life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500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15886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Incubation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9968"/>
            <a:ext cx="8229600" cy="4094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u="sng" dirty="0" smtClean="0"/>
              <a:t>Day </a:t>
            </a:r>
            <a:r>
              <a:rPr lang="en-US" altLang="en-US" sz="2800" u="sng" dirty="0"/>
              <a:t>seven:</a:t>
            </a:r>
            <a:r>
              <a:rPr lang="en-US" altLang="en-US" sz="2800" dirty="0"/>
              <a:t> comb growth begins; egg tooth begins to </a:t>
            </a:r>
            <a:r>
              <a:rPr lang="en-US" altLang="en-US" sz="2800" dirty="0" smtClean="0"/>
              <a:t>appear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u="sng" dirty="0"/>
              <a:t>Days eight and nine:</a:t>
            </a:r>
            <a:r>
              <a:rPr lang="en-US" altLang="en-US" sz="2800" dirty="0"/>
              <a:t> wing bent at elbow; ear passages </a:t>
            </a:r>
            <a:r>
              <a:rPr lang="en-US" altLang="en-US" sz="2800" dirty="0" smtClean="0"/>
              <a:t>visible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u="sng" dirty="0"/>
              <a:t>Days 10 and 11:</a:t>
            </a:r>
            <a:r>
              <a:rPr lang="en-US" altLang="en-US" sz="2800" dirty="0"/>
              <a:t> egg tooth prominent; toe nails visible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288832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Incubation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9968"/>
            <a:ext cx="8229600" cy="4094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u="sng" dirty="0" smtClean="0"/>
              <a:t>Days </a:t>
            </a:r>
            <a:r>
              <a:rPr lang="en-US" altLang="en-US" sz="2800" u="sng" dirty="0"/>
              <a:t>12–15:</a:t>
            </a:r>
            <a:r>
              <a:rPr lang="en-US" altLang="en-US" sz="2800" dirty="0"/>
              <a:t> lengthening of beak; feather germs more visible; eyelids start to grow over eyeball; ends of wings and legs getting </a:t>
            </a:r>
            <a:r>
              <a:rPr lang="en-US" altLang="en-US" sz="2800" dirty="0" smtClean="0"/>
              <a:t>longer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u="sng" dirty="0"/>
              <a:t>Days 16–19:</a:t>
            </a:r>
            <a:r>
              <a:rPr lang="en-US" altLang="en-US" sz="2800" dirty="0"/>
              <a:t> mostly feathered; scales on legs; external ear almost surrounded by feather germ; beak </a:t>
            </a:r>
            <a:r>
              <a:rPr lang="en-US" altLang="en-US" sz="2800" dirty="0" smtClean="0"/>
              <a:t>hardening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 smtClean="0"/>
          </a:p>
          <a:p>
            <a:pPr eaLnBrk="1" hangingPunct="1"/>
            <a:r>
              <a:rPr lang="en-US" altLang="en-US" sz="2800" u="sng" dirty="0"/>
              <a:t>Days 20 and 21: </a:t>
            </a:r>
            <a:r>
              <a:rPr lang="en-US" altLang="en-US" sz="2800" dirty="0"/>
              <a:t>beak, claws and scales becoming firm</a:t>
            </a:r>
          </a:p>
          <a:p>
            <a:pPr eaLnBrk="1" hangingPunct="1">
              <a:lnSpc>
                <a:spcPct val="80000"/>
              </a:lnSpc>
            </a:pPr>
            <a:endParaRPr lang="en-US" altLang="en-US" sz="2300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792213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Incubation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788" y="1672536"/>
            <a:ext cx="8229600" cy="4094163"/>
          </a:xfrm>
        </p:spPr>
        <p:txBody>
          <a:bodyPr/>
          <a:lstStyle/>
          <a:p>
            <a:pPr eaLnBrk="1" hangingPunct="1"/>
            <a:r>
              <a:rPr lang="en-US" altLang="en-US" sz="2800" u="sng" dirty="0"/>
              <a:t>Days 22 and 23: </a:t>
            </a:r>
            <a:r>
              <a:rPr lang="en-US" altLang="en-US" sz="2800" dirty="0"/>
              <a:t>beak turns towards air </a:t>
            </a:r>
            <a:r>
              <a:rPr lang="en-US" altLang="en-US" sz="2800" dirty="0" smtClean="0"/>
              <a:t>cell</a:t>
            </a:r>
          </a:p>
          <a:p>
            <a:pPr marL="0" indent="0" eaLnBrk="1" hangingPunct="1">
              <a:buNone/>
            </a:pPr>
            <a:endParaRPr lang="en-US" altLang="en-US" sz="2800" dirty="0"/>
          </a:p>
          <a:p>
            <a:pPr eaLnBrk="1" hangingPunct="1"/>
            <a:r>
              <a:rPr lang="en-US" altLang="en-US" sz="2800" u="sng" dirty="0" smtClean="0"/>
              <a:t>Days </a:t>
            </a:r>
            <a:r>
              <a:rPr lang="en-US" altLang="en-US" sz="2800" u="sng" dirty="0"/>
              <a:t>24 and 25: </a:t>
            </a:r>
            <a:r>
              <a:rPr lang="en-US" altLang="en-US" sz="2800" dirty="0"/>
              <a:t>eyes open and close; beak claps; starts to tuck; can sleep; vocal apparatus functional; yolk begins to be pulled into the body </a:t>
            </a:r>
            <a:r>
              <a:rPr lang="en-US" altLang="en-US" sz="2800" dirty="0" smtClean="0"/>
              <a:t>cavity</a:t>
            </a:r>
          </a:p>
          <a:p>
            <a:pPr marL="0" indent="0" eaLnBrk="1" hangingPunct="1">
              <a:buNone/>
            </a:pPr>
            <a:endParaRPr lang="en-US" altLang="en-US" sz="2800" dirty="0"/>
          </a:p>
          <a:p>
            <a:endParaRPr lang="en-US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124968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Incubation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788" y="1672536"/>
            <a:ext cx="8229600" cy="4094163"/>
          </a:xfrm>
        </p:spPr>
        <p:txBody>
          <a:bodyPr/>
          <a:lstStyle/>
          <a:p>
            <a:pPr eaLnBrk="1" hangingPunct="1"/>
            <a:r>
              <a:rPr lang="en-US" altLang="en-US" sz="2800" u="sng" dirty="0"/>
              <a:t>Days 26 and 27: </a:t>
            </a:r>
            <a:r>
              <a:rPr lang="en-US" altLang="en-US" sz="2800" dirty="0"/>
              <a:t>breaks into air cell; begins to breathe; makes noise; pips egg; nostrils open; yolk sac should be completely drawn into body cavity; embryo occupies almost the entire egg except the air cell; still not ready to hatch</a:t>
            </a:r>
          </a:p>
          <a:p>
            <a:pPr marL="0" indent="0" eaLnBrk="1" hangingPunct="1">
              <a:buNone/>
            </a:pPr>
            <a:endParaRPr lang="en-US" altLang="en-US" sz="2800" dirty="0"/>
          </a:p>
          <a:p>
            <a:pPr eaLnBrk="1" hangingPunct="1"/>
            <a:r>
              <a:rPr lang="en-US" altLang="en-US" sz="2800" u="sng" dirty="0"/>
              <a:t>Day 28: </a:t>
            </a:r>
            <a:r>
              <a:rPr lang="en-US" altLang="en-US" sz="2800" dirty="0"/>
              <a:t>hatching should occur</a:t>
            </a:r>
          </a:p>
          <a:p>
            <a:pPr marL="0" indent="0" eaLnBrk="1" hangingPunct="1">
              <a:buNone/>
            </a:pPr>
            <a:endParaRPr lang="en-US" altLang="en-US" sz="2800" dirty="0"/>
          </a:p>
          <a:p>
            <a:endParaRPr lang="en-US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869455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84" y="1642542"/>
            <a:ext cx="3435302" cy="2450485"/>
          </a:xfrm>
        </p:spPr>
        <p:txBody>
          <a:bodyPr/>
          <a:lstStyle/>
          <a:p>
            <a:r>
              <a:rPr lang="en-US" dirty="0"/>
              <a:t>Female Turkey Reproductive Tract</a:t>
            </a:r>
          </a:p>
        </p:txBody>
      </p:sp>
      <p:pic>
        <p:nvPicPr>
          <p:cNvPr id="4" name="Picture 4" descr="http://ag.ansc.purdue.edu/nielsen/www245/lecnotes/oviduct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43" y="549872"/>
            <a:ext cx="4152900" cy="574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183612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Female Turkey Reproductive Tract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300" dirty="0"/>
              <a:t>Made up of two main parts: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300" dirty="0"/>
              <a:t>Ovary</a:t>
            </a:r>
          </a:p>
          <a:p>
            <a:pPr lvl="2" indent="-342900"/>
            <a:r>
              <a:rPr lang="en-US" sz="2300" dirty="0"/>
              <a:t>Only the </a:t>
            </a:r>
            <a:r>
              <a:rPr lang="en-US" sz="2300" u="sng" dirty="0"/>
              <a:t>left</a:t>
            </a:r>
            <a:r>
              <a:rPr lang="en-US" sz="2300" dirty="0"/>
              <a:t> ovary and oviduct matures in these birds.</a:t>
            </a:r>
          </a:p>
          <a:p>
            <a:pPr lvl="2" indent="-342900"/>
            <a:r>
              <a:rPr lang="en-US" sz="2300" dirty="0"/>
              <a:t>The ovary begins to convert </a:t>
            </a:r>
            <a:r>
              <a:rPr lang="en-US" sz="2300" u="sng" dirty="0"/>
              <a:t>ova</a:t>
            </a:r>
            <a:r>
              <a:rPr lang="en-US" sz="2300" dirty="0"/>
              <a:t> to egg </a:t>
            </a:r>
            <a:r>
              <a:rPr lang="en-US" sz="2300" u="sng" dirty="0"/>
              <a:t>yolks.</a:t>
            </a:r>
            <a:endParaRPr lang="en-US" sz="2300" dirty="0"/>
          </a:p>
          <a:p>
            <a:pPr lvl="2" indent="-342900"/>
            <a:r>
              <a:rPr lang="en-US" sz="2300" dirty="0"/>
              <a:t>Yolks are released from the </a:t>
            </a:r>
            <a:r>
              <a:rPr lang="en-US" sz="2300" u="sng" dirty="0"/>
              <a:t>ovary</a:t>
            </a:r>
            <a:r>
              <a:rPr lang="en-US" sz="2300" dirty="0"/>
              <a:t> into the body cavity when they reach the correct size.</a:t>
            </a:r>
          </a:p>
          <a:p>
            <a:pPr lvl="2" indent="-342900"/>
            <a:r>
              <a:rPr lang="en-US" sz="2300" dirty="0"/>
              <a:t>The ovulated yolk is </a:t>
            </a:r>
            <a:r>
              <a:rPr lang="en-US" sz="2300" u="sng" dirty="0"/>
              <a:t>retrieved</a:t>
            </a:r>
            <a:r>
              <a:rPr lang="en-US" sz="2300" i="1" u="sng" dirty="0"/>
              <a:t> </a:t>
            </a:r>
            <a:r>
              <a:rPr lang="en-US" sz="2300" dirty="0"/>
              <a:t>by the infundibulum, which is the first part of the oviduct.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423256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91294" y="837278"/>
            <a:ext cx="6373318" cy="944628"/>
          </a:xfrm>
        </p:spPr>
        <p:txBody>
          <a:bodyPr/>
          <a:lstStyle/>
          <a:p>
            <a:r>
              <a:rPr lang="en-US" dirty="0"/>
              <a:t>Female Turkey Reproductive Tract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2. Oviduct</a:t>
            </a:r>
          </a:p>
          <a:p>
            <a:pPr lvl="1"/>
            <a:r>
              <a:rPr lang="en-US" sz="2000" dirty="0"/>
              <a:t>Made up of </a:t>
            </a:r>
            <a:r>
              <a:rPr lang="en-US" sz="2000" u="sng" dirty="0"/>
              <a:t>six</a:t>
            </a:r>
            <a:r>
              <a:rPr lang="en-US" sz="2000" i="1" u="sng" dirty="0"/>
              <a:t> </a:t>
            </a:r>
            <a:r>
              <a:rPr lang="en-US" sz="2000" dirty="0"/>
              <a:t>main parts and is in charge of egg formation</a:t>
            </a:r>
          </a:p>
          <a:p>
            <a:pPr lvl="1"/>
            <a:r>
              <a:rPr lang="en-US" sz="2000" dirty="0"/>
              <a:t>Main parts of the oviduct and their functions:</a:t>
            </a:r>
          </a:p>
          <a:p>
            <a:pPr lvl="2" indent="-285750"/>
            <a:r>
              <a:rPr lang="en-US" sz="1800" dirty="0"/>
              <a:t>Infundibulum: </a:t>
            </a:r>
            <a:r>
              <a:rPr lang="en-US" sz="1800" u="sng" dirty="0"/>
              <a:t>funnel</a:t>
            </a:r>
            <a:r>
              <a:rPr lang="en-US" sz="1800" dirty="0"/>
              <a:t> shaped; catches the released yolk or ovum after the ovary releases it; fertilization occurs here</a:t>
            </a:r>
          </a:p>
          <a:p>
            <a:pPr lvl="2" indent="-285750"/>
            <a:r>
              <a:rPr lang="en-US" sz="1800" dirty="0"/>
              <a:t>Magnum: </a:t>
            </a:r>
            <a:r>
              <a:rPr lang="en-US" sz="1800" u="sng" dirty="0"/>
              <a:t>longest</a:t>
            </a:r>
            <a:r>
              <a:rPr lang="en-US" sz="1800" dirty="0"/>
              <a:t> portion of the oviduct; produces bulk albumen also known as the egg </a:t>
            </a:r>
            <a:r>
              <a:rPr lang="en-US" sz="1800" u="sng" dirty="0"/>
              <a:t>white</a:t>
            </a:r>
            <a:endParaRPr lang="en-US" sz="1800" dirty="0"/>
          </a:p>
          <a:p>
            <a:pPr lvl="2" indent="-285750"/>
            <a:r>
              <a:rPr lang="en-US" sz="1800" dirty="0"/>
              <a:t>Isthmus: inner and outer shell </a:t>
            </a:r>
            <a:r>
              <a:rPr lang="en-US" sz="1800" u="sng" dirty="0"/>
              <a:t>membranes</a:t>
            </a:r>
            <a:r>
              <a:rPr lang="en-US" sz="1800" i="1" dirty="0"/>
              <a:t> </a:t>
            </a:r>
            <a:r>
              <a:rPr lang="en-US" sz="1800" dirty="0"/>
              <a:t>are secreted here.</a:t>
            </a:r>
          </a:p>
          <a:p>
            <a:pPr lvl="2" indent="-285750"/>
            <a:r>
              <a:rPr lang="en-US" sz="1800" dirty="0"/>
              <a:t>Uterus (Shell Gland): adds watery fluid to the </a:t>
            </a:r>
            <a:r>
              <a:rPr lang="en-US" sz="1800" u="sng" dirty="0"/>
              <a:t>albumen;</a:t>
            </a:r>
            <a:r>
              <a:rPr lang="en-US" sz="1800" dirty="0"/>
              <a:t> 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052782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91294" y="837278"/>
            <a:ext cx="6373318" cy="944628"/>
          </a:xfrm>
        </p:spPr>
        <p:txBody>
          <a:bodyPr/>
          <a:lstStyle/>
          <a:p>
            <a:r>
              <a:rPr lang="en-US" dirty="0"/>
              <a:t>Female Turkey Reproductive Tract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indent="-285750"/>
            <a:r>
              <a:rPr lang="en-US" sz="1800" dirty="0" smtClean="0"/>
              <a:t>Uterus </a:t>
            </a:r>
            <a:r>
              <a:rPr lang="en-US" sz="1800" dirty="0"/>
              <a:t>(Shell Gland): adds watery fluid to the </a:t>
            </a:r>
            <a:r>
              <a:rPr lang="en-US" sz="1800" u="sng" dirty="0"/>
              <a:t>albumen;</a:t>
            </a:r>
            <a:r>
              <a:rPr lang="en-US" sz="1800" dirty="0"/>
              <a:t> chalazae is formed; egg shell is </a:t>
            </a:r>
            <a:r>
              <a:rPr lang="en-US" sz="1800" dirty="0" smtClean="0"/>
              <a:t>formed</a:t>
            </a:r>
          </a:p>
          <a:p>
            <a:pPr lvl="2" indent="-285750"/>
            <a:r>
              <a:rPr lang="en-US" sz="1800" dirty="0" smtClean="0"/>
              <a:t>Vagina</a:t>
            </a:r>
            <a:r>
              <a:rPr lang="en-US" sz="1800" dirty="0"/>
              <a:t>: muscular tube through which the egg is expelled; semen is stored here in deep tubule glands (semen can be stored from ten days to two weeks); as egg is laid the sperm is squeezed into the tract and migrates up to fertilize another </a:t>
            </a:r>
            <a:r>
              <a:rPr lang="en-US" sz="1800" dirty="0" smtClean="0"/>
              <a:t>egg</a:t>
            </a:r>
          </a:p>
          <a:p>
            <a:pPr lvl="2" indent="-285750"/>
            <a:r>
              <a:rPr lang="en-US" sz="1800" dirty="0" smtClean="0"/>
              <a:t>Cloaca </a:t>
            </a:r>
            <a:r>
              <a:rPr lang="en-US" sz="1800" dirty="0"/>
              <a:t>(</a:t>
            </a:r>
            <a:r>
              <a:rPr lang="en-US" sz="1800" u="sng" dirty="0"/>
              <a:t>vestibule)</a:t>
            </a:r>
            <a:r>
              <a:rPr lang="en-US" sz="1800" dirty="0"/>
              <a:t> and Vent: the egg is expelled.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37106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962" y="1087372"/>
            <a:ext cx="7799650" cy="944628"/>
          </a:xfrm>
        </p:spPr>
        <p:txBody>
          <a:bodyPr/>
          <a:lstStyle/>
          <a:p>
            <a:r>
              <a:rPr lang="en-US" dirty="0"/>
              <a:t>Male Turkey Reproductive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</a:t>
            </a:r>
            <a:r>
              <a:rPr lang="en-US" altLang="en-US" u="sng" dirty="0"/>
              <a:t>reproductive</a:t>
            </a:r>
            <a:r>
              <a:rPr lang="en-US" altLang="en-US" dirty="0"/>
              <a:t> system in a male turkey, also called a </a:t>
            </a:r>
            <a:r>
              <a:rPr lang="en-US" altLang="en-US" u="sng" dirty="0"/>
              <a:t>tom</a:t>
            </a:r>
            <a:r>
              <a:rPr lang="en-US" altLang="en-US" dirty="0"/>
              <a:t>, contains several interconnected parts that must all work </a:t>
            </a:r>
            <a:r>
              <a:rPr lang="en-US" altLang="en-US" u="sng" dirty="0"/>
              <a:t>together</a:t>
            </a:r>
            <a:r>
              <a:rPr lang="en-US" altLang="en-US" dirty="0"/>
              <a:t> in order to have successful mating.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78880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10962" y="1087372"/>
            <a:ext cx="7799650" cy="944628"/>
          </a:xfrm>
        </p:spPr>
        <p:txBody>
          <a:bodyPr/>
          <a:lstStyle/>
          <a:p>
            <a:r>
              <a:rPr lang="en-US" dirty="0"/>
              <a:t>Male Turkey Reproductive Parts</a:t>
            </a:r>
          </a:p>
        </p:txBody>
      </p:sp>
      <p:pic>
        <p:nvPicPr>
          <p:cNvPr id="5" name="Picture 4" descr="male reproductive tract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 t="15177" b="5847"/>
          <a:stretch/>
        </p:blipFill>
        <p:spPr bwMode="auto">
          <a:xfrm>
            <a:off x="1338943" y="1739090"/>
            <a:ext cx="7092044" cy="459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404346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788" y="1906815"/>
            <a:ext cx="8229600" cy="4094163"/>
          </a:xfrm>
        </p:spPr>
        <p:txBody>
          <a:bodyPr/>
          <a:lstStyle/>
          <a:p>
            <a:r>
              <a:rPr lang="en-US" sz="2800" dirty="0"/>
              <a:t>Some of the major organs found in the reproductive system of a tom: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Testes: </a:t>
            </a:r>
            <a:r>
              <a:rPr lang="en-US" sz="2400" u="sng" dirty="0"/>
              <a:t>inside</a:t>
            </a:r>
            <a:r>
              <a:rPr lang="en-US" sz="2400" dirty="0"/>
              <a:t> the body and attached in the middle of the back; shaped like </a:t>
            </a:r>
            <a:r>
              <a:rPr lang="en-US" sz="2400" u="sng" dirty="0"/>
              <a:t>beans</a:t>
            </a:r>
            <a:r>
              <a:rPr lang="en-US" sz="2400" dirty="0"/>
              <a:t> with a cream color in immature birds and white in mature birds; produces sperm</a:t>
            </a:r>
          </a:p>
          <a:p>
            <a:pPr marL="1657350" lvl="3" indent="-342900"/>
            <a:r>
              <a:rPr lang="en-US" sz="1800" dirty="0"/>
              <a:t>Sperm production increases when light </a:t>
            </a:r>
            <a:r>
              <a:rPr lang="en-US" sz="1800" u="sng" dirty="0"/>
              <a:t>increases</a:t>
            </a:r>
            <a:r>
              <a:rPr lang="en-US" sz="1800" dirty="0"/>
              <a:t> (spring).</a:t>
            </a:r>
          </a:p>
          <a:p>
            <a:pPr marL="1657350" lvl="3" indent="-342900"/>
            <a:r>
              <a:rPr lang="en-US" sz="1800" dirty="0"/>
              <a:t>Sperm production decreases when </a:t>
            </a:r>
            <a:r>
              <a:rPr lang="en-US" sz="1800" u="sng" dirty="0"/>
              <a:t>light</a:t>
            </a:r>
            <a:r>
              <a:rPr lang="en-US" sz="1800" dirty="0"/>
              <a:t> decreases (autumn).</a:t>
            </a:r>
          </a:p>
          <a:p>
            <a:pPr marL="1657350" lvl="3" indent="-342900"/>
            <a:r>
              <a:rPr lang="en-US" sz="1800" dirty="0"/>
              <a:t>Sperm is long and torpedo shaped.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10962" y="1087372"/>
            <a:ext cx="7799650" cy="944628"/>
          </a:xfrm>
        </p:spPr>
        <p:txBody>
          <a:bodyPr/>
          <a:lstStyle/>
          <a:p>
            <a:r>
              <a:rPr lang="en-US" dirty="0"/>
              <a:t>Male Turkey Reproductive Parts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691816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fapp">
  <a:themeElements>
    <a:clrScheme name="ffa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fa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a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D077A53E-A8F8-4613-A362-6AAE3EF4D9B9}">
  <ds:schemaRefs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ffapp</Template>
  <TotalTime>13394</TotalTime>
  <Words>901</Words>
  <Application>Microsoft Office PowerPoint</Application>
  <PresentationFormat>On-screen Show (4:3)</PresentationFormat>
  <Paragraphs>104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Georgia</vt:lpstr>
      <vt:lpstr>Arial</vt:lpstr>
      <vt:lpstr>Verdana</vt:lpstr>
      <vt:lpstr>ffapp</vt:lpstr>
      <vt:lpstr>Turkey Reproduction</vt:lpstr>
      <vt:lpstr>Female Reproductive Tract</vt:lpstr>
      <vt:lpstr>Female Turkey Reproductive Tract</vt:lpstr>
      <vt:lpstr>Female Turkey Reproductive Tract</vt:lpstr>
      <vt:lpstr>Female Turkey Reproductive Tract</vt:lpstr>
      <vt:lpstr>Female Turkey Reproductive Tract</vt:lpstr>
      <vt:lpstr>Male Turkey Reproductive Parts</vt:lpstr>
      <vt:lpstr>Male Turkey Reproductive Parts</vt:lpstr>
      <vt:lpstr>Male Turkey Reproductive Parts</vt:lpstr>
      <vt:lpstr>Male Turkey Reproductive Parts</vt:lpstr>
      <vt:lpstr>Male Turkey Reproductive Parts</vt:lpstr>
      <vt:lpstr>Male Turkey Reproductive Parts</vt:lpstr>
      <vt:lpstr>Breeding Methods</vt:lpstr>
      <vt:lpstr>Natural Mating</vt:lpstr>
      <vt:lpstr>Video</vt:lpstr>
      <vt:lpstr>Artificial Insemination</vt:lpstr>
      <vt:lpstr>Before Egg Laying …</vt:lpstr>
      <vt:lpstr>Between Laying and Incubation …</vt:lpstr>
      <vt:lpstr>Incubation</vt:lpstr>
      <vt:lpstr>Incubation</vt:lpstr>
      <vt:lpstr>Incubation</vt:lpstr>
      <vt:lpstr>Incubation</vt:lpstr>
      <vt:lpstr>Incubation</vt:lpstr>
      <vt:lpstr>Incubation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403</cp:revision>
  <cp:lastPrinted>2019-01-23T20:44:15Z</cp:lastPrinted>
  <dcterms:created xsi:type="dcterms:W3CDTF">2007-01-30T15:01:20Z</dcterms:created>
  <dcterms:modified xsi:type="dcterms:W3CDTF">2019-07-10T12:17:58Z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263AD3E2-CEB0-4100-BB3B-4F42AF47FABE</vt:lpwstr>
  </property>
  <property fmtid="{D5CDD505-2E9C-101B-9397-08002B2CF9AE}" pid="5" name="ArticulatePath">
    <vt:lpwstr>05. Turkey Reproduction </vt:lpwstr>
  </property>
</Properties>
</file>