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3" r:id="rId5"/>
  </p:sldMasterIdLst>
  <p:notesMasterIdLst>
    <p:notesMasterId r:id="rId42"/>
  </p:notesMasterIdLst>
  <p:handoutMasterIdLst>
    <p:handoutMasterId r:id="rId43"/>
  </p:handoutMasterIdLst>
  <p:sldIdLst>
    <p:sldId id="535" r:id="rId6"/>
    <p:sldId id="520" r:id="rId7"/>
    <p:sldId id="536" r:id="rId8"/>
    <p:sldId id="538" r:id="rId9"/>
    <p:sldId id="539" r:id="rId10"/>
    <p:sldId id="540" r:id="rId11"/>
    <p:sldId id="541" r:id="rId12"/>
    <p:sldId id="542" r:id="rId13"/>
    <p:sldId id="543" r:id="rId14"/>
    <p:sldId id="545" r:id="rId15"/>
    <p:sldId id="575" r:id="rId16"/>
    <p:sldId id="546" r:id="rId17"/>
    <p:sldId id="547" r:id="rId18"/>
    <p:sldId id="548" r:id="rId19"/>
    <p:sldId id="550" r:id="rId20"/>
    <p:sldId id="552" r:id="rId21"/>
    <p:sldId id="553" r:id="rId22"/>
    <p:sldId id="554" r:id="rId23"/>
    <p:sldId id="555" r:id="rId24"/>
    <p:sldId id="556" r:id="rId25"/>
    <p:sldId id="557" r:id="rId26"/>
    <p:sldId id="558" r:id="rId27"/>
    <p:sldId id="559" r:id="rId28"/>
    <p:sldId id="560" r:id="rId29"/>
    <p:sldId id="563" r:id="rId30"/>
    <p:sldId id="562" r:id="rId31"/>
    <p:sldId id="564" r:id="rId32"/>
    <p:sldId id="565" r:id="rId33"/>
    <p:sldId id="566" r:id="rId34"/>
    <p:sldId id="567" r:id="rId35"/>
    <p:sldId id="568" r:id="rId36"/>
    <p:sldId id="569" r:id="rId37"/>
    <p:sldId id="570" r:id="rId38"/>
    <p:sldId id="571" r:id="rId39"/>
    <p:sldId id="572" r:id="rId40"/>
    <p:sldId id="573" r:id="rId41"/>
  </p:sldIdLst>
  <p:sldSz cx="9144000" cy="6858000" type="screen4x3"/>
  <p:notesSz cx="7004050" cy="9290050"/>
  <p:embeddedFontLst>
    <p:embeddedFont>
      <p:font typeface="Georgia" panose="02040502050405020303" pitchFamily="18" charset="0"/>
      <p:regular r:id="rId44"/>
      <p:bold r:id="rId45"/>
      <p:italic r:id="rId46"/>
      <p:boldItalic r:id="rId47"/>
    </p:embeddedFont>
    <p:embeddedFont>
      <p:font typeface="Verdana" panose="020B0604030504040204" pitchFamily="34" charset="0"/>
      <p:regular r:id="rId48"/>
      <p:bold r:id="rId49"/>
      <p:italic r:id="rId50"/>
      <p:boldItalic r:id="rId51"/>
    </p:embeddedFont>
  </p:embeddedFontLst>
  <p:custDataLst>
    <p:tags r:id="rId5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6" userDrawn="1">
          <p15:clr>
            <a:srgbClr val="A4A3A4"/>
          </p15:clr>
        </p15:guide>
        <p15:guide id="2" pos="220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7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9748" autoAdjust="0"/>
  </p:normalViewPr>
  <p:slideViewPr>
    <p:cSldViewPr snapToGrid="0">
      <p:cViewPr varScale="1">
        <p:scale>
          <a:sx n="88" d="100"/>
          <a:sy n="88" d="100"/>
        </p:scale>
        <p:origin x="915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6"/>
        <p:guide pos="22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2.fntdata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font" Target="fonts/font8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3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6.fntdata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1.fntdata"/><Relationship Id="rId5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502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1822"/>
            <a:ext cx="5601971" cy="418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4049"/>
            <a:ext cx="7772400" cy="86113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07827"/>
            <a:ext cx="6400800" cy="6105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3753556"/>
            <a:ext cx="8229600" cy="23726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3907" y="513896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9426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898" y="108737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409416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4959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5559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13185"/>
            <a:ext cx="4038600" cy="4112978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3778"/>
            <a:ext cx="4038600" cy="4122385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4000" y="1059150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5707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42067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7629"/>
            <a:ext cx="4040188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42067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7629"/>
            <a:ext cx="4041775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0" y="1010653"/>
            <a:ext cx="7467600" cy="74079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4" name="Picture 1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00557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8358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80147" y="124924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8083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61580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6404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3926"/>
            <a:ext cx="3008313" cy="644877"/>
          </a:xfrm>
          <a:prstGeom prst="rect">
            <a:avLst/>
          </a:prstGeom>
        </p:spPr>
        <p:txBody>
          <a:bodyPr anchor="b"/>
          <a:lstStyle>
            <a:lvl1pPr algn="l">
              <a:defRPr sz="2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90222"/>
            <a:ext cx="5111750" cy="5335941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87037"/>
            <a:ext cx="3008313" cy="35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741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125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92" y="6583540"/>
            <a:ext cx="9149773" cy="274460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346749"/>
            <a:ext cx="9150866" cy="248227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50865" cy="46029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Egg Laying Hens </a:t>
            </a:r>
          </a:p>
        </p:txBody>
      </p:sp>
      <p:pic>
        <p:nvPicPr>
          <p:cNvPr id="7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15" y="2945026"/>
            <a:ext cx="2254422" cy="311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042" y="2945025"/>
            <a:ext cx="3903019" cy="311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59929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762858" y="1775608"/>
            <a:ext cx="7618284" cy="436937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Top 5 producing states:</a:t>
            </a:r>
          </a:p>
          <a:p>
            <a:pPr marL="0" indent="0" eaLnBrk="1" hangingPunct="1">
              <a:buNone/>
            </a:pP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1. Iowa</a:t>
            </a:r>
          </a:p>
          <a:p>
            <a:pPr marL="914400" indent="0" eaLnBrk="1" hangingPunct="1">
              <a:buNone/>
            </a:pP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Indiana</a:t>
            </a:r>
          </a:p>
          <a:p>
            <a:pPr marL="914400" indent="0" eaLnBrk="1" hangingPunct="1">
              <a:buNone/>
            </a:pP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Ohio</a:t>
            </a:r>
          </a:p>
          <a:p>
            <a:pPr marL="914400" indent="0" eaLnBrk="1" hangingPunct="1">
              <a:buNone/>
            </a:pP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Pennsylvania</a:t>
            </a:r>
          </a:p>
          <a:p>
            <a:pPr marL="914400" indent="0" eaLnBrk="1" hangingPunct="1">
              <a:buNone/>
            </a:pP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5. Texas</a:t>
            </a:r>
          </a:p>
          <a:p>
            <a:pPr marL="914400" indent="0" eaLnBrk="1" hangingPunct="1">
              <a:buNone/>
            </a:pPr>
            <a:endParaRPr lang="en-US" altLang="en-US" sz="1800" kern="0" dirty="0" smtClean="0">
              <a:solidFill>
                <a:srgbClr val="2B47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These </a:t>
            </a:r>
            <a:r>
              <a:rPr lang="en-US" altLang="en-US" sz="1800" kern="0" dirty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are the largest egg producing states, and they house approximately</a:t>
            </a:r>
            <a:r>
              <a:rPr lang="en-US" altLang="en-US" sz="1800" b="1" kern="0" dirty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50 percent </a:t>
            </a:r>
            <a:r>
              <a:rPr lang="en-US" altLang="en-US" sz="1800" kern="0" dirty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 the laying hens in the U.S. </a:t>
            </a:r>
            <a:endParaRPr lang="en-US" altLang="en-US" sz="1800" kern="0" dirty="0" smtClean="0">
              <a:solidFill>
                <a:srgbClr val="2B47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eaLnBrk="1" hangingPunct="1">
              <a:buNone/>
            </a:pPr>
            <a:endParaRPr lang="en-US" altLang="en-US" sz="1800" kern="0" dirty="0">
              <a:solidFill>
                <a:srgbClr val="2B47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the U.S. approximately </a:t>
            </a:r>
            <a:r>
              <a:rPr lang="en-US" altLang="en-US" sz="1800" b="1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106 billion </a:t>
            </a: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eggs were produced during 2017.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1800" kern="0" dirty="0">
              <a:solidFill>
                <a:srgbClr val="2B47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753" y="1338943"/>
            <a:ext cx="4361075" cy="2475819"/>
          </a:xfrm>
          <a:prstGeom prst="rect">
            <a:avLst/>
          </a:prstGeom>
          <a:solidFill>
            <a:srgbClr val="FF0000">
              <a:alpha val="0"/>
            </a:srgbClr>
          </a:solidFill>
          <a:ln>
            <a:solidFill>
              <a:srgbClr val="FFFFFF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078169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762858" y="1775608"/>
            <a:ext cx="7618284" cy="413533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800" kern="0" dirty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There are over 60 egg-producing companies with more than 1 million laying hens and 12 with more than 5 million.</a:t>
            </a:r>
          </a:p>
          <a:p>
            <a:pPr marL="0" indent="0" eaLnBrk="1" hangingPunct="1">
              <a:buNone/>
            </a:pPr>
            <a:endParaRPr lang="en-US" altLang="en-US" sz="1800" kern="0" dirty="0">
              <a:solidFill>
                <a:srgbClr val="2B47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800" kern="0" dirty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addition to producing eggs for the U.S., 252 million eggs were exported, mainly to Asian countries but also to Europe, Canada and Mexico</a:t>
            </a:r>
            <a:r>
              <a:rPr lang="en-US" altLang="en-US" sz="1800" kern="0" dirty="0" smtClean="0">
                <a:solidFill>
                  <a:srgbClr val="2B471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altLang="en-US" sz="1800" kern="0" dirty="0">
              <a:solidFill>
                <a:srgbClr val="2B47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672" y="3561396"/>
            <a:ext cx="5480956" cy="29460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319574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 noChangeArrowheads="1"/>
          </p:cNvSpPr>
          <p:nvPr>
            <p:ph type="title"/>
          </p:nvPr>
        </p:nvSpPr>
        <p:spPr>
          <a:xfrm>
            <a:off x="1044575" y="2690813"/>
            <a:ext cx="7467600" cy="9445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Hen Reproductive Physiology and Egg Formation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526802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533400" y="1379913"/>
            <a:ext cx="7810499" cy="5478086"/>
          </a:xfrm>
          <a:prstGeom prst="rect">
            <a:avLst/>
          </a:prstGeom>
          <a:noFill/>
          <a:ln>
            <a:noFill/>
          </a:ln>
          <a:effectLst>
            <a:outerShdw dist="12699" dir="5400000" algn="ctr" rotWithShape="0">
              <a:srgbClr val="FFFFFF">
                <a:alpha val="4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lvl1pPr marL="355600" indent="-355600" algn="l" rtl="0" eaLnBrk="0" fontAlgn="base" hangingPunct="0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SzPct val="62000"/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  <a:sym typeface="Georgia" panose="02040502050405020303" pitchFamily="18" charset="0"/>
              </a:defRPr>
            </a:lvl1pPr>
            <a:lvl2pPr marL="749300" indent="-355600" algn="l" rtl="0" eaLnBrk="0" fontAlgn="base" hangingPunct="0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SzPct val="62000"/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  <a:sym typeface="Georgia" panose="02040502050405020303" pitchFamily="18" charset="0"/>
              </a:defRPr>
            </a:lvl2pPr>
            <a:lvl3pPr marL="1193800" indent="-355600" algn="l" rtl="0" eaLnBrk="0" fontAlgn="base" hangingPunct="0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SzPct val="62000"/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  <a:sym typeface="Georgia" panose="02040502050405020303" pitchFamily="18" charset="0"/>
              </a:defRPr>
            </a:lvl3pPr>
            <a:lvl4pPr marL="1638300" indent="-355600" algn="l" rtl="0" eaLnBrk="0" fontAlgn="base" hangingPunct="0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SzPct val="62000"/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  <a:sym typeface="Georgia" panose="02040502050405020303" pitchFamily="18" charset="0"/>
              </a:defRPr>
            </a:lvl4pPr>
            <a:lvl5pPr marL="2082800" indent="-355600" algn="l" rtl="0" eaLnBrk="0" fontAlgn="base" hangingPunct="0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SzPct val="62000"/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  <a:sym typeface="Georgia" panose="02040502050405020303" pitchFamily="18" charset="0"/>
              </a:defRPr>
            </a:lvl5pPr>
            <a:lvl6pPr marL="2540000" indent="-355600" algn="l" rtl="0" fontAlgn="base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SzPct val="62000"/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  <a:sym typeface="Georgia" charset="0"/>
              </a:defRPr>
            </a:lvl6pPr>
            <a:lvl7pPr marL="2997200" indent="-355600" algn="l" rtl="0" fontAlgn="base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SzPct val="62000"/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  <a:sym typeface="Georgia" charset="0"/>
              </a:defRPr>
            </a:lvl7pPr>
            <a:lvl8pPr marL="3454400" indent="-355600" algn="l" rtl="0" fontAlgn="base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SzPct val="62000"/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  <a:sym typeface="Georgia" charset="0"/>
              </a:defRPr>
            </a:lvl8pPr>
            <a:lvl9pPr marL="3911600" indent="-355600" algn="l" rtl="0" fontAlgn="base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SzPct val="62000"/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  <a:sym typeface="Georgia" charset="0"/>
              </a:defRPr>
            </a:lvl9pPr>
          </a:lstStyle>
          <a:p>
            <a:pPr marR="0" lvl="0" algn="l" defTabSz="914400" rtl="0" eaLnBrk="1" fontAlgn="base" latinLnBrk="0" hangingPunct="1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ClrTx/>
              <a:buSzPct val="62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An egg takes </a:t>
            </a:r>
            <a:r>
              <a:rPr kumimoji="0" lang="en-US" alt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23 to 27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 hours to form and then be laid.</a:t>
            </a:r>
          </a:p>
          <a:p>
            <a:pPr marR="0" lvl="0" algn="l" defTabSz="914400" rtl="0" eaLnBrk="1" fontAlgn="base" latinLnBrk="0" hangingPunct="1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ClrTx/>
              <a:buSzPct val="62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The shorter the time it takes the hen to form an egg, the more days in a row a hen will lay an egg.</a:t>
            </a:r>
          </a:p>
          <a:p>
            <a:pPr marR="0" lvl="0" algn="l" defTabSz="914400" rtl="0" eaLnBrk="1" fontAlgn="base" latinLnBrk="0" hangingPunct="1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ClrTx/>
              <a:buSzPct val="62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The number of days in a row that a hen lays an egg is referred to as </a:t>
            </a:r>
            <a:r>
              <a:rPr kumimoji="0" lang="en-US" alt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clutch </a:t>
            </a:r>
            <a:r>
              <a:rPr kumimoji="0" lang="en-US" alt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length</a:t>
            </a:r>
            <a:r>
              <a:rPr kumimoji="0" lang="en-US" altLang="en-US" sz="1800" i="0" strike="noStrike" kern="0" cap="none" spc="0" normalizeH="0" baseline="0" noProof="0" dirty="0" smtClean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.</a:t>
            </a:r>
          </a:p>
          <a:p>
            <a:pPr marR="0" lvl="0" algn="l" defTabSz="914400" rtl="0" eaLnBrk="1" fontAlgn="base" latinLnBrk="0" hangingPunct="1">
              <a:lnSpc>
                <a:spcPct val="120000"/>
              </a:lnSpc>
              <a:spcBef>
                <a:spcPts val="5200"/>
              </a:spcBef>
              <a:spcAft>
                <a:spcPct val="0"/>
              </a:spcAft>
              <a:buClrTx/>
              <a:buSzPct val="62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The 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term for the part of the hen where the egg is created is </a:t>
            </a:r>
            <a:r>
              <a:rPr kumimoji="0" lang="en-US" alt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oviduct</a:t>
            </a:r>
            <a:r>
              <a:rPr kumimoji="0" lang="en-US" altLang="en-US" sz="1800" i="0" strike="noStrike" kern="0" cap="none" spc="0" normalizeH="0" baseline="0" noProof="0" dirty="0">
                <a:ln>
                  <a:noFill/>
                </a:ln>
                <a:solidFill>
                  <a:srgbClr val="3D4A3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Georgia" panose="02040502050405020303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730244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Parts of the Oviduct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Ovary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Infundibulum (Funnel)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Magnum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Isthmus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Uterus (Shell Gland)</a:t>
            </a:r>
          </a:p>
        </p:txBody>
      </p:sp>
      <p:pic>
        <p:nvPicPr>
          <p:cNvPr id="5" name="Picture 4" descr="http://ag.ansc.purdue.edu/nielsen/www245/lecnotes/oviduct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98" y="1676135"/>
            <a:ext cx="3449912" cy="46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369157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61512"/>
            <a:ext cx="7467600" cy="944628"/>
          </a:xfrm>
        </p:spPr>
        <p:txBody>
          <a:bodyPr/>
          <a:lstStyle/>
          <a:p>
            <a:r>
              <a:rPr lang="en-US" altLang="en-US" dirty="0"/>
              <a:t>Ovary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1800" dirty="0">
                <a:solidFill>
                  <a:srgbClr val="2B4714"/>
                </a:solidFill>
              </a:rPr>
              <a:t>Hens only have one functional ovary (usually the left one).</a:t>
            </a:r>
          </a:p>
          <a:p>
            <a:pPr eaLnBrk="1" hangingPunct="1"/>
            <a:r>
              <a:rPr lang="en-US" altLang="en-US" sz="1800" dirty="0">
                <a:solidFill>
                  <a:srgbClr val="2B4714"/>
                </a:solidFill>
              </a:rPr>
              <a:t>The ovary contains a series of </a:t>
            </a:r>
            <a:r>
              <a:rPr lang="en-US" altLang="en-US" sz="1800" b="1" dirty="0">
                <a:solidFill>
                  <a:srgbClr val="2B4714"/>
                </a:solidFill>
              </a:rPr>
              <a:t>follicles</a:t>
            </a:r>
            <a:r>
              <a:rPr lang="en-US" altLang="en-US" sz="1800" dirty="0">
                <a:solidFill>
                  <a:srgbClr val="2B4714"/>
                </a:solidFill>
              </a:rPr>
              <a:t> that mature as yolk material is added to them. Follicles look like little balloons on the ovary.</a:t>
            </a:r>
          </a:p>
          <a:p>
            <a:pPr eaLnBrk="1" hangingPunct="1"/>
            <a:r>
              <a:rPr lang="en-US" altLang="en-US" sz="1800" dirty="0">
                <a:solidFill>
                  <a:srgbClr val="2B4714"/>
                </a:solidFill>
              </a:rPr>
              <a:t>Yolk material is manufactured in the liver.</a:t>
            </a:r>
          </a:p>
          <a:p>
            <a:pPr eaLnBrk="1" hangingPunct="1"/>
            <a:r>
              <a:rPr lang="en-US" altLang="en-US" sz="1800" dirty="0">
                <a:solidFill>
                  <a:srgbClr val="2B4714"/>
                </a:solidFill>
              </a:rPr>
              <a:t>When a follicle ruptures, ovulation occurs.</a:t>
            </a:r>
          </a:p>
          <a:p>
            <a:pPr eaLnBrk="1" hangingPunct="1"/>
            <a:r>
              <a:rPr lang="en-US" altLang="en-US" sz="1800" dirty="0">
                <a:solidFill>
                  <a:srgbClr val="2B4714"/>
                </a:solidFill>
              </a:rPr>
              <a:t>The ovulated yolk then leaves the ovary and makes its way down the reproductive tract.</a:t>
            </a:r>
          </a:p>
          <a:p>
            <a:pPr eaLnBrk="1" hangingPunct="1"/>
            <a:r>
              <a:rPr lang="en-US" altLang="en-US" sz="1800" dirty="0">
                <a:solidFill>
                  <a:srgbClr val="2B4714"/>
                </a:solidFill>
              </a:rPr>
              <a:t>If two follicles rupture at the same time, double-</a:t>
            </a:r>
            <a:r>
              <a:rPr lang="en-US" altLang="en-US" sz="1800" dirty="0" err="1">
                <a:solidFill>
                  <a:srgbClr val="2B4714"/>
                </a:solidFill>
              </a:rPr>
              <a:t>yolked</a:t>
            </a:r>
            <a:r>
              <a:rPr lang="en-US" altLang="en-US" sz="1800" dirty="0">
                <a:solidFill>
                  <a:srgbClr val="2B4714"/>
                </a:solidFill>
              </a:rPr>
              <a:t> eggs can form.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820729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03065" y="1169750"/>
            <a:ext cx="7467600" cy="944628"/>
          </a:xfrm>
        </p:spPr>
        <p:txBody>
          <a:bodyPr/>
          <a:lstStyle/>
          <a:p>
            <a:r>
              <a:rPr lang="en-US" altLang="en-US" dirty="0"/>
              <a:t>Ovary</a:t>
            </a:r>
            <a:endParaRPr lang="en-US" dirty="0"/>
          </a:p>
        </p:txBody>
      </p:sp>
      <p:pic>
        <p:nvPicPr>
          <p:cNvPr id="7" name="Picture 6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43" y="1985319"/>
            <a:ext cx="6114276" cy="344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41641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83772" y="1087372"/>
            <a:ext cx="7467600" cy="944628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Infundibulum (funnel)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032000"/>
            <a:ext cx="4920343" cy="4094163"/>
          </a:xfrm>
        </p:spPr>
        <p:txBody>
          <a:bodyPr/>
          <a:lstStyle/>
          <a:p>
            <a:pPr eaLnBrk="1" hangingPunct="1"/>
            <a:r>
              <a:rPr lang="en-US" altLang="en-US" sz="1800" dirty="0"/>
              <a:t>After </a:t>
            </a:r>
            <a:r>
              <a:rPr lang="en-US" altLang="en-US" sz="1800" b="1" dirty="0">
                <a:solidFill>
                  <a:srgbClr val="2B4714"/>
                </a:solidFill>
              </a:rPr>
              <a:t>ovulation, </a:t>
            </a:r>
            <a:r>
              <a:rPr lang="en-US" altLang="en-US" sz="1800" dirty="0">
                <a:solidFill>
                  <a:srgbClr val="2B4714"/>
                </a:solidFill>
              </a:rPr>
              <a:t>the yolk enters the infundibulum, also known as the funnel.</a:t>
            </a:r>
          </a:p>
          <a:p>
            <a:pPr eaLnBrk="1" hangingPunct="1"/>
            <a:r>
              <a:rPr lang="en-US" altLang="en-US" sz="1800" dirty="0">
                <a:solidFill>
                  <a:srgbClr val="2B4714"/>
                </a:solidFill>
              </a:rPr>
              <a:t>The infundibulum is controlled by </a:t>
            </a:r>
            <a:r>
              <a:rPr lang="en-US" altLang="en-US" sz="1800" b="1" dirty="0">
                <a:solidFill>
                  <a:srgbClr val="2B4714"/>
                </a:solidFill>
              </a:rPr>
              <a:t>tactile </a:t>
            </a:r>
            <a:r>
              <a:rPr lang="en-US" altLang="en-US" sz="1800" dirty="0">
                <a:solidFill>
                  <a:srgbClr val="2B4714"/>
                </a:solidFill>
              </a:rPr>
              <a:t>(touch) stimulation, so any time something touches the inside of the funnel an egg forms. </a:t>
            </a:r>
          </a:p>
          <a:p>
            <a:pPr eaLnBrk="1" hangingPunct="1"/>
            <a:r>
              <a:rPr lang="en-US" altLang="en-US" sz="1800" dirty="0">
                <a:solidFill>
                  <a:srgbClr val="2B4714"/>
                </a:solidFill>
              </a:rPr>
              <a:t>This can lead to no-yolk eggs or eggs formed around a piece of the oviduct that has broken off in some cases</a:t>
            </a:r>
          </a:p>
          <a:p>
            <a:pPr eaLnBrk="1" hangingPunct="1"/>
            <a:r>
              <a:rPr lang="en-US" altLang="en-US" sz="1800" dirty="0">
                <a:solidFill>
                  <a:srgbClr val="2B4714"/>
                </a:solidFill>
              </a:rPr>
              <a:t>If the hens were allowed to breed, this is also where conception would take place.</a:t>
            </a:r>
          </a:p>
        </p:txBody>
      </p:sp>
      <p:pic>
        <p:nvPicPr>
          <p:cNvPr id="4" name="Picture 3" descr="http://ag.ansc.purdue.edu/nielsen/www245/lecnotes/oviduct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98" y="1676135"/>
            <a:ext cx="3449912" cy="46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725982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877206" y="1309794"/>
            <a:ext cx="7467600" cy="944628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Magnum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>
          <a:xfrm>
            <a:off x="4573588" y="2032000"/>
            <a:ext cx="4113212" cy="4094163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This is where the thick </a:t>
            </a:r>
            <a:r>
              <a:rPr lang="en-US" altLang="en-US" sz="2000" dirty="0" smtClean="0"/>
              <a:t>and thin egg </a:t>
            </a:r>
            <a:r>
              <a:rPr lang="en-US" altLang="en-US" sz="2000" dirty="0"/>
              <a:t>white is formed</a:t>
            </a:r>
            <a:r>
              <a:rPr lang="en-US" altLang="en-US" sz="2000" dirty="0" smtClean="0"/>
              <a:t>.</a:t>
            </a:r>
          </a:p>
          <a:p>
            <a:pPr marL="0" indent="0" eaLnBrk="1" hangingPunct="1">
              <a:buNone/>
            </a:pPr>
            <a:endParaRPr lang="en-US" altLang="en-US" sz="2000" dirty="0"/>
          </a:p>
          <a:p>
            <a:pPr eaLnBrk="1" hangingPunct="1"/>
            <a:r>
              <a:rPr lang="en-US" altLang="en-US" sz="2000" dirty="0"/>
              <a:t>Egg white is also called </a:t>
            </a:r>
            <a:r>
              <a:rPr lang="en-US" altLang="en-US" sz="2000" b="1" dirty="0"/>
              <a:t>albumen.</a:t>
            </a:r>
          </a:p>
        </p:txBody>
      </p:sp>
      <p:pic>
        <p:nvPicPr>
          <p:cNvPr id="7" name="Picture 6" descr="http://ag.ansc.purdue.edu/nielsen/www245/lecnotes/oviduct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84" y="1632592"/>
            <a:ext cx="3449912" cy="46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404691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539454" y="1285080"/>
            <a:ext cx="7467600" cy="944628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Isthmus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032000"/>
            <a:ext cx="4116388" cy="40941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dirty="0"/>
              <a:t>The shell membranes form here</a:t>
            </a:r>
            <a:r>
              <a:rPr lang="en-US" altLang="en-US" sz="2000" dirty="0" smtClean="0"/>
              <a:t>.</a:t>
            </a:r>
          </a:p>
          <a:p>
            <a:pPr marL="0" indent="0" eaLnBrk="1" hangingPunct="1">
              <a:buNone/>
            </a:pPr>
            <a:endParaRPr lang="en-US" altLang="en-US" sz="2000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dirty="0"/>
              <a:t>The membranes are the thin, opaque films closest to the egg shell when you break it open.</a:t>
            </a:r>
          </a:p>
        </p:txBody>
      </p:sp>
      <p:pic>
        <p:nvPicPr>
          <p:cNvPr id="5" name="Picture 4" descr="http://ag.ansc.purdue.edu/nielsen/www245/lecnotes/oviduct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055" y="1599935"/>
            <a:ext cx="3449912" cy="46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016049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1210962" y="2434281"/>
            <a:ext cx="6845643" cy="33692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0">
                <a:solidFill>
                  <a:srgbClr val="004C97"/>
                </a:solidFill>
                <a:latin typeface="Georgia"/>
                <a:ea typeface="+mj-ea"/>
                <a:cs typeface="Georgia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kern="0" dirty="0"/>
              <a:t>Understanding the Purpose of Egg Laying Hens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62347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514741" y="1285080"/>
            <a:ext cx="7467600" cy="944628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Uterus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>
          <a:xfrm>
            <a:off x="4573588" y="2032000"/>
            <a:ext cx="4113212" cy="4094163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solidFill>
                  <a:srgbClr val="2B4714"/>
                </a:solidFill>
              </a:rPr>
              <a:t>The egg spends most of it time in the uterus (approximately 20 of the 23 to 27 hours).</a:t>
            </a:r>
          </a:p>
          <a:p>
            <a:pPr eaLnBrk="1" hangingPunct="1"/>
            <a:r>
              <a:rPr lang="en-US" altLang="en-US" sz="2000" dirty="0" smtClean="0">
                <a:solidFill>
                  <a:srgbClr val="2B4714"/>
                </a:solidFill>
              </a:rPr>
              <a:t>The </a:t>
            </a:r>
            <a:r>
              <a:rPr lang="en-US" altLang="en-US" sz="2000" dirty="0">
                <a:solidFill>
                  <a:srgbClr val="2B4714"/>
                </a:solidFill>
              </a:rPr>
              <a:t>shell forms. Most of the shell formation takes place at night.</a:t>
            </a:r>
          </a:p>
          <a:p>
            <a:pPr eaLnBrk="1" hangingPunct="1"/>
            <a:r>
              <a:rPr lang="en-US" altLang="en-US" sz="2000" dirty="0">
                <a:solidFill>
                  <a:srgbClr val="2B4714"/>
                </a:solidFill>
              </a:rPr>
              <a:t>Even though the shell appears solid, there are actually thousands of tiny pores in the shell that allow the developing chick to breath while inside.</a:t>
            </a:r>
          </a:p>
        </p:txBody>
      </p:sp>
      <p:pic>
        <p:nvPicPr>
          <p:cNvPr id="6" name="Picture 5" descr="http://ag.ansc.purdue.edu/nielsen/www245/lecnotes/oviduct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1" y="1697907"/>
            <a:ext cx="3449912" cy="46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231151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383934"/>
            <a:ext cx="7467600" cy="944628"/>
          </a:xfrm>
        </p:spPr>
        <p:txBody>
          <a:bodyPr/>
          <a:lstStyle/>
          <a:p>
            <a:pPr eaLnBrk="1" hangingPunct="1"/>
            <a:r>
              <a:rPr lang="en-US" altLang="en-US" sz="2400" dirty="0" smtClean="0"/>
              <a:t>Uterus</a:t>
            </a:r>
            <a:endParaRPr lang="en-US" altLang="en-US" sz="2400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>
                <a:solidFill>
                  <a:srgbClr val="2B4714"/>
                </a:solidFill>
              </a:rPr>
              <a:t>The shell color is added.</a:t>
            </a:r>
          </a:p>
          <a:p>
            <a:pPr eaLnBrk="1" hangingPunct="1"/>
            <a:r>
              <a:rPr lang="en-US" altLang="en-US" sz="2400" dirty="0">
                <a:solidFill>
                  <a:srgbClr val="2B4714"/>
                </a:solidFill>
              </a:rPr>
              <a:t>A protective </a:t>
            </a:r>
            <a:r>
              <a:rPr lang="en-US" altLang="en-US" sz="2400" b="1" dirty="0">
                <a:solidFill>
                  <a:srgbClr val="2B4714"/>
                </a:solidFill>
              </a:rPr>
              <a:t>cuticle</a:t>
            </a:r>
            <a:r>
              <a:rPr lang="en-US" altLang="en-US" sz="2400" dirty="0">
                <a:solidFill>
                  <a:srgbClr val="2B4714"/>
                </a:solidFill>
              </a:rPr>
              <a:t> (wax-like coating) is added.</a:t>
            </a:r>
          </a:p>
          <a:p>
            <a:pPr eaLnBrk="1" hangingPunct="1"/>
            <a:r>
              <a:rPr lang="en-US" altLang="en-US" sz="2400" dirty="0">
                <a:solidFill>
                  <a:srgbClr val="2B4714"/>
                </a:solidFill>
              </a:rPr>
              <a:t>The cuticle is like a natural sealant that prevents the egg from losing moisture too quickly.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991939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Other Parts of the Reproductive Tract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Vagina: Acts as a transport from the uterus to the vent.</a:t>
            </a:r>
          </a:p>
          <a:p>
            <a:pPr eaLnBrk="1" hangingPunct="1"/>
            <a:r>
              <a:rPr lang="en-US" altLang="en-US" sz="2400" dirty="0"/>
              <a:t>Cloaca: (Vestibule) Common chamber through which the egg passes.</a:t>
            </a:r>
          </a:p>
          <a:p>
            <a:pPr eaLnBrk="1" hangingPunct="1"/>
            <a:r>
              <a:rPr lang="en-US" altLang="en-US" sz="2400" dirty="0"/>
              <a:t>Vent: Outer opening of the hens reproductive and digestive tracts. Eggs and the urine/feces mixture eventually pass through this opening.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737931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968" y="2765005"/>
            <a:ext cx="7467600" cy="944628"/>
          </a:xfrm>
        </p:spPr>
        <p:txBody>
          <a:bodyPr/>
          <a:lstStyle/>
          <a:p>
            <a:r>
              <a:rPr lang="en-US" sz="2400" dirty="0"/>
              <a:t>Systems for Raising Laying Hens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241292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060" y="1445717"/>
            <a:ext cx="7467600" cy="944628"/>
          </a:xfrm>
        </p:spPr>
        <p:txBody>
          <a:bodyPr/>
          <a:lstStyle/>
          <a:p>
            <a:r>
              <a:rPr lang="en-US" sz="2400" dirty="0"/>
              <a:t>Floor House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000" dirty="0"/>
              <a:t>Hens are raised on the floor of a light- and temperature-controlled house.</a:t>
            </a:r>
          </a:p>
          <a:p>
            <a:pPr eaLnBrk="1" hangingPunct="1"/>
            <a:r>
              <a:rPr lang="en-US" altLang="en-US" sz="2000" dirty="0"/>
              <a:t>Usually equipped with an automated feeding and watering system, as well as a mechanical nest for egg gathering</a:t>
            </a:r>
          </a:p>
          <a:p>
            <a:pPr eaLnBrk="1" hangingPunct="1"/>
            <a:r>
              <a:rPr lang="en-US" altLang="en-US" sz="2000" dirty="0"/>
              <a:t>Hens are free to roam and congregate where they please.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204826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24094" y="5304223"/>
            <a:ext cx="5486400" cy="437857"/>
          </a:xfrm>
        </p:spPr>
        <p:txBody>
          <a:bodyPr/>
          <a:lstStyle/>
          <a:p>
            <a:r>
              <a:rPr lang="en-US" dirty="0"/>
              <a:t>Floor House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578428" y="5803943"/>
            <a:ext cx="6449785" cy="8048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sz="1400" kern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These are actually broiler chicks not laying hens, but the house looks similar at this stage of life. </a:t>
            </a:r>
          </a:p>
        </p:txBody>
      </p:sp>
      <p:pic>
        <p:nvPicPr>
          <p:cNvPr id="12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5" r="17945"/>
          <a:stretch>
            <a:fillRect/>
          </a:stretch>
        </p:blipFill>
        <p:spPr bwMode="auto">
          <a:xfrm>
            <a:off x="1866429" y="1189423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595131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841715" y="5115497"/>
            <a:ext cx="5486400" cy="437857"/>
          </a:xfrm>
        </p:spPr>
        <p:txBody>
          <a:bodyPr/>
          <a:lstStyle/>
          <a:p>
            <a:r>
              <a:rPr lang="en-US" sz="2400" dirty="0"/>
              <a:t>Nipple Watering System</a:t>
            </a:r>
          </a:p>
        </p:txBody>
      </p:sp>
      <p:pic>
        <p:nvPicPr>
          <p:cNvPr id="11" name="Picture Placeholder 4"/>
          <p:cNvPicPr>
            <a:picLocks noChangeAspect="1"/>
          </p:cNvPicPr>
          <p:nvPr/>
        </p:nvPicPr>
        <p:blipFill>
          <a:blip r:embed="rId3"/>
          <a:srcRect l="17964" r="17964"/>
          <a:stretch>
            <a:fillRect/>
          </a:stretch>
        </p:blipFill>
        <p:spPr>
          <a:xfrm>
            <a:off x="2319509" y="1251208"/>
            <a:ext cx="5008605" cy="3756454"/>
          </a:xfrm>
          <a:prstGeom prst="rect">
            <a:avLst/>
          </a:prstGeom>
        </p:spPr>
      </p:pic>
      <p:sp>
        <p:nvSpPr>
          <p:cNvPr id="12" name="Text Placeholder 3"/>
          <p:cNvSpPr txBox="1">
            <a:spLocks/>
          </p:cNvSpPr>
          <p:nvPr/>
        </p:nvSpPr>
        <p:spPr>
          <a:xfrm>
            <a:off x="2319510" y="5661189"/>
            <a:ext cx="5486400" cy="8048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sz="2000" kern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Standard equipment in a floor house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989384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</p:spPr>
        <p:txBody>
          <a:bodyPr/>
          <a:lstStyle/>
          <a:p>
            <a:r>
              <a:rPr lang="en-US" sz="2400" dirty="0"/>
              <a:t>Automated feeder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2154753" y="5457954"/>
            <a:ext cx="5486400" cy="8048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sz="2000" kern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Also standard equipment  </a:t>
            </a:r>
          </a:p>
          <a:p>
            <a:r>
              <a:rPr lang="en-US" sz="2000" kern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Several designs exist</a:t>
            </a:r>
          </a:p>
        </p:txBody>
      </p:sp>
      <p:pic>
        <p:nvPicPr>
          <p:cNvPr id="11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459" y="1338648"/>
            <a:ext cx="5123936" cy="340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870951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10939"/>
            <a:ext cx="7467600" cy="944628"/>
          </a:xfrm>
        </p:spPr>
        <p:txBody>
          <a:bodyPr/>
          <a:lstStyle/>
          <a:p>
            <a:r>
              <a:rPr lang="en-US" sz="2400" dirty="0"/>
              <a:t>Cage House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Hens are raised in cages.</a:t>
            </a:r>
          </a:p>
          <a:p>
            <a:pPr eaLnBrk="1" hangingPunct="1"/>
            <a:r>
              <a:rPr lang="en-US" altLang="en-US" sz="2400" dirty="0"/>
              <a:t>Sometimes, there will be a single layer of cages per house.</a:t>
            </a:r>
          </a:p>
          <a:p>
            <a:pPr eaLnBrk="1" hangingPunct="1"/>
            <a:r>
              <a:rPr lang="en-US" altLang="en-US" sz="2400" dirty="0"/>
              <a:t>Normally, several rows of cages are stacked on top of one another (stacked deck house).</a:t>
            </a:r>
          </a:p>
          <a:p>
            <a:pPr eaLnBrk="1" hangingPunct="1"/>
            <a:r>
              <a:rPr lang="en-US" altLang="en-US" sz="2400" dirty="0"/>
              <a:t>Cages have roll outs (areas to catch eggs) and normally have an automated egg-gathering system.</a:t>
            </a:r>
          </a:p>
          <a:p>
            <a:pPr eaLnBrk="1" hangingPunct="1"/>
            <a:r>
              <a:rPr lang="en-US" altLang="en-US" sz="2400" dirty="0"/>
              <a:t>Normally have an automated feeding and watering system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294792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</p:spPr>
        <p:txBody>
          <a:bodyPr/>
          <a:lstStyle/>
          <a:p>
            <a:r>
              <a:rPr lang="en-US" sz="2400" dirty="0"/>
              <a:t>Cage house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sz="1800" kern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Two layers of cages are visible, but four layers are present. </a:t>
            </a:r>
          </a:p>
        </p:txBody>
      </p:sp>
      <p:pic>
        <p:nvPicPr>
          <p:cNvPr id="11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892" y="1149178"/>
            <a:ext cx="5408699" cy="359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600536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Why does the commercial poultry industry exist?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236" y="2123100"/>
            <a:ext cx="8229600" cy="40941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Laying hens produce eggs for human consumption.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In 2017, per capita egg consumption in the U.S. was 275 eggs per year</a:t>
            </a:r>
            <a:r>
              <a:rPr lang="en-US" altLang="en-US" sz="2800" dirty="0" smtClean="0"/>
              <a:t>.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Equal to approximately 22.9 dozens</a:t>
            </a:r>
            <a:endParaRPr lang="en-US" altLang="en-US" sz="2400" dirty="0"/>
          </a:p>
          <a:p>
            <a:pPr marL="0" indent="0">
              <a:buNone/>
            </a:pP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73042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873" y="4841845"/>
            <a:ext cx="7772400" cy="861131"/>
          </a:xfrm>
        </p:spPr>
        <p:txBody>
          <a:bodyPr/>
          <a:lstStyle/>
          <a:p>
            <a:r>
              <a:rPr lang="en-US" sz="2400" dirty="0"/>
              <a:t>White Leghorns in a cage house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2644346" y="5300545"/>
            <a:ext cx="5486400" cy="804862"/>
          </a:xfrm>
          <a:prstGeom prst="rect">
            <a:avLst/>
          </a:prstGeo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Note the feeder (metal trough)</a:t>
            </a:r>
          </a:p>
        </p:txBody>
      </p:sp>
      <p:pic>
        <p:nvPicPr>
          <p:cNvPr id="5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410" y="1056557"/>
            <a:ext cx="5153326" cy="358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13560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725" y="4684420"/>
            <a:ext cx="7467600" cy="944628"/>
          </a:xfrm>
        </p:spPr>
        <p:txBody>
          <a:bodyPr/>
          <a:lstStyle/>
          <a:p>
            <a:r>
              <a:rPr lang="en-US" sz="2400" dirty="0"/>
              <a:t>Egg Roll Outs</a:t>
            </a:r>
            <a:r>
              <a:rPr lang="en-US" dirty="0"/>
              <a:t>	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2388973" y="5392052"/>
            <a:ext cx="5486400" cy="804862"/>
          </a:xfrm>
          <a:prstGeom prst="rect">
            <a:avLst/>
          </a:prstGeo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Most are padded to prevent eggs from breaking. </a:t>
            </a:r>
          </a:p>
        </p:txBody>
      </p:sp>
      <p:pic>
        <p:nvPicPr>
          <p:cNvPr id="5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346" y="1886465"/>
            <a:ext cx="4634342" cy="273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233484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794" y="4847968"/>
            <a:ext cx="7467600" cy="944628"/>
          </a:xfrm>
        </p:spPr>
        <p:txBody>
          <a:bodyPr/>
          <a:lstStyle/>
          <a:p>
            <a:r>
              <a:rPr lang="en-US" sz="2400" dirty="0"/>
              <a:t>Egg Belt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2075935" y="5350863"/>
            <a:ext cx="5486400" cy="804862"/>
          </a:xfrm>
          <a:prstGeom prst="rect">
            <a:avLst/>
          </a:prstGeo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Used to carry eggs to processing  </a:t>
            </a:r>
          </a:p>
          <a:p>
            <a:r>
              <a:rPr lang="en-U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Note the padding on the near edge of the roll out. </a:t>
            </a:r>
          </a:p>
        </p:txBody>
      </p:sp>
      <p:pic>
        <p:nvPicPr>
          <p:cNvPr id="5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935" y="1186892"/>
            <a:ext cx="5033319" cy="366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127791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465" y="5142159"/>
            <a:ext cx="7467600" cy="944628"/>
          </a:xfrm>
        </p:spPr>
        <p:txBody>
          <a:bodyPr/>
          <a:lstStyle/>
          <a:p>
            <a:r>
              <a:rPr lang="en-US" sz="2400" dirty="0"/>
              <a:t>Auger Feeder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2501508" y="5515276"/>
            <a:ext cx="5486400" cy="804862"/>
          </a:xfrm>
          <a:prstGeom prst="rect">
            <a:avLst/>
          </a:prstGeo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Used to bring feed to birds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pic>
        <p:nvPicPr>
          <p:cNvPr id="5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875" y="1324406"/>
            <a:ext cx="4814458" cy="3584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235936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96995" y="1355124"/>
            <a:ext cx="6606745" cy="4825316"/>
            <a:chOff x="700215" y="477796"/>
            <a:chExt cx="7603525" cy="5702644"/>
          </a:xfrm>
        </p:grpSpPr>
        <p:pic>
          <p:nvPicPr>
            <p:cNvPr id="2" name="Picture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215" y="477796"/>
              <a:ext cx="7603525" cy="5702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2087" y="1584641"/>
              <a:ext cx="1295443" cy="1700696"/>
            </a:xfrm>
            <a:prstGeom prst="rect">
              <a:avLst/>
            </a:prstGeom>
            <a:noFill/>
            <a:ln>
              <a:noFill/>
            </a:ln>
            <a:effectLst>
              <a:outerShdw dist="101599" dir="16200000" algn="ctr" rotWithShape="0">
                <a:schemeClr val="bg2">
                  <a:alpha val="75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719" y="5307926"/>
              <a:ext cx="1460057" cy="681962"/>
            </a:xfrm>
            <a:prstGeom prst="rect">
              <a:avLst/>
            </a:prstGeom>
            <a:noFill/>
            <a:ln>
              <a:noFill/>
            </a:ln>
            <a:effectLst>
              <a:outerShdw dist="101599" dir="16200000" algn="ctr" rotWithShape="0">
                <a:schemeClr val="bg2">
                  <a:alpha val="75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>
              <a:spLocks/>
            </p:cNvSpPr>
            <p:nvPr/>
          </p:nvSpPr>
          <p:spPr bwMode="auto">
            <a:xfrm>
              <a:off x="1534516" y="1282461"/>
              <a:ext cx="1047053" cy="327362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dist="12700" algn="ctr" rotWithShape="0">
                <a:srgbClr val="FFFFFF">
                  <a:alpha val="45000"/>
                </a:srgbClr>
              </a:outerShdw>
            </a:effectLst>
          </p:spPr>
          <p:txBody>
            <a:bodyPr wrap="square" lIns="0" tIns="0" rIns="0" bIns="0" anchor="ctr">
              <a:spAutoFit/>
            </a:bodyPr>
            <a:lstStyle/>
            <a:p>
              <a:pPr>
                <a:defRPr/>
              </a:pPr>
              <a:r>
                <a:rPr lang="en-US" b="1" i="1" dirty="0">
                  <a:solidFill>
                    <a:srgbClr val="D90B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charset="0"/>
                  <a:ea typeface="Georgia" charset="0"/>
                  <a:cs typeface="Georgia" charset="0"/>
                  <a:sym typeface="Georgia" charset="0"/>
                </a:rPr>
                <a:t>Feeder</a:t>
              </a:r>
            </a:p>
          </p:txBody>
        </p:sp>
        <p:sp>
          <p:nvSpPr>
            <p:cNvPr id="6" name="Rectangle 5"/>
            <p:cNvSpPr>
              <a:spLocks/>
            </p:cNvSpPr>
            <p:nvPr/>
          </p:nvSpPr>
          <p:spPr bwMode="auto">
            <a:xfrm>
              <a:off x="1046203" y="5473529"/>
              <a:ext cx="2090780" cy="276999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dist="12700" algn="ctr" rotWithShape="0">
                <a:srgbClr val="FFFFFF">
                  <a:alpha val="45000"/>
                </a:srgbClr>
              </a:outerShdw>
            </a:effectLst>
          </p:spPr>
          <p:txBody>
            <a:bodyPr wrap="square" lIns="0" tIns="0" rIns="0" bIns="0" anchor="ctr">
              <a:spAutoFit/>
            </a:bodyPr>
            <a:lstStyle/>
            <a:p>
              <a:pPr>
                <a:defRPr/>
              </a:pPr>
              <a:r>
                <a:rPr lang="en-US" b="1" i="1" dirty="0">
                  <a:solidFill>
                    <a:srgbClr val="D90B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charset="0"/>
                  <a:ea typeface="Georgia" charset="0"/>
                  <a:cs typeface="Georgia" charset="0"/>
                  <a:sym typeface="Georgia" charset="0"/>
                </a:rPr>
                <a:t>Egg belt/ roll out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32497480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498" y="2830907"/>
            <a:ext cx="7467600" cy="944628"/>
          </a:xfrm>
        </p:spPr>
        <p:txBody>
          <a:bodyPr/>
          <a:lstStyle/>
          <a:p>
            <a:r>
              <a:rPr lang="en-US" sz="2400" dirty="0"/>
              <a:t>The Life Cycle of a Laying Hen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593372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Laying hens usually have a two year production cycle.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000" dirty="0"/>
              <a:t>Hens arrive at a grow-out facility at one day of age.</a:t>
            </a:r>
          </a:p>
          <a:p>
            <a:pPr eaLnBrk="1" hangingPunct="1"/>
            <a:r>
              <a:rPr lang="en-US" altLang="en-US" sz="2000" dirty="0"/>
              <a:t>Immature hens (pullets) usually stay in the grow-out facility for approximately 18 weeks. It is critical that during this time pullets are not exposed to increasing day length.</a:t>
            </a:r>
          </a:p>
          <a:p>
            <a:pPr eaLnBrk="1" hangingPunct="1"/>
            <a:r>
              <a:rPr lang="en-US" altLang="en-US" sz="2000" dirty="0"/>
              <a:t>Once hens have reached proper body weight, they can be moved to the lay house. During this period, hens should be exposed to an increasing day length.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782840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Consumption was down during the mid-twentieth century as people moved from farms to cities.</a:t>
            </a:r>
          </a:p>
          <a:p>
            <a:pPr eaLnBrk="1" hangingPunct="1"/>
            <a:r>
              <a:rPr lang="en-US" altLang="en-US" sz="2400" dirty="0"/>
              <a:t>Health concerns also decreased consumption mid-century.</a:t>
            </a:r>
          </a:p>
          <a:p>
            <a:pPr eaLnBrk="1" hangingPunct="1"/>
            <a:r>
              <a:rPr lang="en-US" altLang="en-US" sz="2400" dirty="0"/>
              <a:t>In recent years, better health perceptions and the use of eggs in fast food breakfasts have increased consumption to present rates.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620217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1206719" y="2421901"/>
            <a:ext cx="7467600" cy="94462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ym typeface="Georgia" charset="0"/>
              </a:rPr>
              <a:t>Where are eggs found?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449804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86" y="1676400"/>
            <a:ext cx="3449251" cy="4389050"/>
          </a:xfrm>
          <a:prstGeom prst="rect">
            <a:avLst/>
          </a:prstGeom>
          <a:noFill/>
          <a:ln>
            <a:noFill/>
          </a:ln>
          <a:effectLst>
            <a:outerShdw dist="25400" algn="ctr" rotWithShape="0">
              <a:schemeClr val="bg2"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4885036" y="1161535"/>
            <a:ext cx="3998441" cy="4599116"/>
            <a:chOff x="6946900" y="977900"/>
            <a:chExt cx="5054600" cy="7797800"/>
          </a:xfrm>
        </p:grpSpPr>
        <p:pic>
          <p:nvPicPr>
            <p:cNvPr id="5" name="Picture 1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900" y="977900"/>
              <a:ext cx="5054600" cy="3898900"/>
            </a:xfrm>
            <a:prstGeom prst="rect">
              <a:avLst/>
            </a:prstGeom>
            <a:noFill/>
            <a:ln>
              <a:noFill/>
            </a:ln>
            <a:effectLst>
              <a:outerShdw dist="25400" algn="ctr" rotWithShape="0">
                <a:schemeClr val="bg2">
                  <a:alpha val="7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900" y="4965700"/>
              <a:ext cx="5054600" cy="3810000"/>
            </a:xfrm>
            <a:prstGeom prst="rect">
              <a:avLst/>
            </a:prstGeom>
            <a:noFill/>
            <a:ln>
              <a:noFill/>
            </a:ln>
            <a:effectLst>
              <a:outerShdw dist="25400" algn="ctr" rotWithShape="0">
                <a:schemeClr val="bg2">
                  <a:alpha val="7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23474612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523999" y="1388074"/>
            <a:ext cx="6964061" cy="4669137"/>
            <a:chOff x="1016000" y="977900"/>
            <a:chExt cx="10985500" cy="7797800"/>
          </a:xfrm>
        </p:grpSpPr>
        <p:pic>
          <p:nvPicPr>
            <p:cNvPr id="8" name="Picture 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900" y="977900"/>
              <a:ext cx="5054600" cy="3898900"/>
            </a:xfrm>
            <a:prstGeom prst="rect">
              <a:avLst/>
            </a:prstGeom>
            <a:noFill/>
            <a:ln>
              <a:noFill/>
            </a:ln>
            <a:effectLst>
              <a:outerShdw dist="25400" algn="ctr" rotWithShape="0">
                <a:schemeClr val="bg2">
                  <a:alpha val="7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000" y="977900"/>
              <a:ext cx="5753100" cy="7797800"/>
            </a:xfrm>
            <a:prstGeom prst="rect">
              <a:avLst/>
            </a:prstGeom>
            <a:noFill/>
            <a:ln>
              <a:noFill/>
            </a:ln>
            <a:effectLst>
              <a:outerShdw dist="25400" algn="ctr" rotWithShape="0">
                <a:schemeClr val="bg2">
                  <a:alpha val="7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900" y="4965700"/>
              <a:ext cx="5054600" cy="3810000"/>
            </a:xfrm>
            <a:prstGeom prst="rect">
              <a:avLst/>
            </a:prstGeom>
            <a:noFill/>
            <a:ln>
              <a:noFill/>
            </a:ln>
            <a:effectLst>
              <a:outerShdw dist="25400" algn="ctr" rotWithShape="0">
                <a:schemeClr val="bg2">
                  <a:alpha val="7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43285184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1322050" y="1252129"/>
            <a:ext cx="7467600" cy="944628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Other Egg Containing Foods ...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/>
        <p:txBody>
          <a:bodyPr numCol="2"/>
          <a:lstStyle/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Jelly beans</a:t>
            </a:r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Crackers</a:t>
            </a:r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Cookies</a:t>
            </a:r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Pudding</a:t>
            </a:r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Pretzels</a:t>
            </a:r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Marshmallows</a:t>
            </a:r>
            <a:endParaRPr lang="en-US" altLang="en-US" sz="2400" dirty="0"/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Pie crust</a:t>
            </a:r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2400" dirty="0" smtClean="0"/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2400" dirty="0" smtClean="0"/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Cake</a:t>
            </a:r>
            <a:endParaRPr lang="en-US" altLang="en-US" sz="2400" dirty="0"/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Tartar sauce</a:t>
            </a:r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Frosting</a:t>
            </a:r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Some candies</a:t>
            </a:r>
          </a:p>
          <a:p>
            <a:pPr marL="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Most foods that have been battered and fried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243305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1044575" y="2690813"/>
            <a:ext cx="7467600" cy="9445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Where in the country do our eggs come from?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872566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fapp">
  <a:themeElements>
    <a:clrScheme name="ffa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fa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a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77A53E-A8F8-4613-A362-6AAE3EF4D9B9}">
  <ds:schemaRefs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ffapp</Template>
  <TotalTime>13824</TotalTime>
  <Words>975</Words>
  <Application>Microsoft Office PowerPoint</Application>
  <PresentationFormat>On-screen Show (4:3)</PresentationFormat>
  <Paragraphs>120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Georgia</vt:lpstr>
      <vt:lpstr>Arial</vt:lpstr>
      <vt:lpstr>Verdana</vt:lpstr>
      <vt:lpstr>ffapp</vt:lpstr>
      <vt:lpstr>Egg Laying Hens </vt:lpstr>
      <vt:lpstr>PowerPoint Presentation</vt:lpstr>
      <vt:lpstr>Why does the commercial poultry industry exist?</vt:lpstr>
      <vt:lpstr>PowerPoint Presentation</vt:lpstr>
      <vt:lpstr>Where are eggs found?</vt:lpstr>
      <vt:lpstr>PowerPoint Presentation</vt:lpstr>
      <vt:lpstr>PowerPoint Presentation</vt:lpstr>
      <vt:lpstr>Other Egg Containing Foods ...</vt:lpstr>
      <vt:lpstr>Where in the country do our eggs come from?</vt:lpstr>
      <vt:lpstr>PowerPoint Presentation</vt:lpstr>
      <vt:lpstr>PowerPoint Presentation</vt:lpstr>
      <vt:lpstr>Hen Reproductive Physiology and Egg Formation</vt:lpstr>
      <vt:lpstr>PowerPoint Presentation</vt:lpstr>
      <vt:lpstr>Parts of the Oviduct</vt:lpstr>
      <vt:lpstr>Ovary</vt:lpstr>
      <vt:lpstr>Ovary</vt:lpstr>
      <vt:lpstr>Infundibulum (funnel)</vt:lpstr>
      <vt:lpstr>Magnum</vt:lpstr>
      <vt:lpstr>Isthmus</vt:lpstr>
      <vt:lpstr>Uterus</vt:lpstr>
      <vt:lpstr>Uterus</vt:lpstr>
      <vt:lpstr>Other Parts of the Reproductive Tract</vt:lpstr>
      <vt:lpstr>Systems for Raising Laying Hens</vt:lpstr>
      <vt:lpstr>Floor House</vt:lpstr>
      <vt:lpstr>Floor House</vt:lpstr>
      <vt:lpstr>Nipple Watering System</vt:lpstr>
      <vt:lpstr>Automated feeder</vt:lpstr>
      <vt:lpstr>Cage House</vt:lpstr>
      <vt:lpstr>Cage house</vt:lpstr>
      <vt:lpstr>White Leghorns in a cage house</vt:lpstr>
      <vt:lpstr>Egg Roll Outs </vt:lpstr>
      <vt:lpstr>Egg Belt</vt:lpstr>
      <vt:lpstr>Auger Feeder</vt:lpstr>
      <vt:lpstr>PowerPoint Presentation</vt:lpstr>
      <vt:lpstr>The Life Cycle of a Laying Hen </vt:lpstr>
      <vt:lpstr>Laying hens usually have a two year production cycle.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432</cp:revision>
  <cp:lastPrinted>2019-01-23T20:44:15Z</cp:lastPrinted>
  <dcterms:created xsi:type="dcterms:W3CDTF">2007-01-30T15:01:20Z</dcterms:created>
  <dcterms:modified xsi:type="dcterms:W3CDTF">2019-07-10T12:15:08Z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1F424597-9ABA-4B77-A093-681EE0352623</vt:lpwstr>
  </property>
  <property fmtid="{D5CDD505-2E9C-101B-9397-08002B2CF9AE}" pid="5" name="ArticulatePath">
    <vt:lpwstr>07. Egg Layer Production</vt:lpwstr>
  </property>
</Properties>
</file>