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3" r:id="rId5"/>
  </p:sldMasterIdLst>
  <p:notesMasterIdLst>
    <p:notesMasterId r:id="rId21"/>
  </p:notesMasterIdLst>
  <p:handoutMasterIdLst>
    <p:handoutMasterId r:id="rId22"/>
  </p:handoutMasterIdLst>
  <p:sldIdLst>
    <p:sldId id="520" r:id="rId6"/>
    <p:sldId id="532" r:id="rId7"/>
    <p:sldId id="533" r:id="rId8"/>
    <p:sldId id="534" r:id="rId9"/>
    <p:sldId id="529" r:id="rId10"/>
    <p:sldId id="535" r:id="rId11"/>
    <p:sldId id="536" r:id="rId12"/>
    <p:sldId id="537" r:id="rId13"/>
    <p:sldId id="538" r:id="rId14"/>
    <p:sldId id="539" r:id="rId15"/>
    <p:sldId id="540" r:id="rId16"/>
    <p:sldId id="541" r:id="rId17"/>
    <p:sldId id="542" r:id="rId18"/>
    <p:sldId id="543" r:id="rId19"/>
    <p:sldId id="544" r:id="rId20"/>
  </p:sldIdLst>
  <p:sldSz cx="9144000" cy="6858000" type="screen4x3"/>
  <p:notesSz cx="7004050" cy="9290050"/>
  <p:embeddedFontLs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ＭＳ Ｐゴシック" panose="020B0600070205080204" pitchFamily="34" charset="-128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custDataLst>
    <p:tags r:id="rId3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6" userDrawn="1">
          <p15:clr>
            <a:srgbClr val="A4A3A4"/>
          </p15:clr>
        </p15:guide>
        <p15:guide id="2" pos="220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Hampton" initials="HH" lastIdx="2" clrIdx="0">
    <p:extLst>
      <p:ext uri="{19B8F6BF-5375-455C-9EA6-DF929625EA0E}">
        <p15:presenceInfo xmlns:p15="http://schemas.microsoft.com/office/powerpoint/2012/main" userId="Haley Hampt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4" autoAdjust="0"/>
    <p:restoredTop sz="99748" autoAdjust="0"/>
  </p:normalViewPr>
  <p:slideViewPr>
    <p:cSldViewPr snapToGrid="0">
      <p:cViewPr varScale="1">
        <p:scale>
          <a:sx n="88" d="100"/>
          <a:sy n="88" d="100"/>
        </p:scale>
        <p:origin x="915" y="7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6"/>
        <p:guide pos="220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9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t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defTabSz="90256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172" tIns="45086" rIns="90172" bIns="45086" numCol="1" anchor="b" anchorCtr="0" compatLnSpc="1">
            <a:prstTxWarp prst="textNoShape">
              <a:avLst/>
            </a:prstTxWarp>
          </a:bodyPr>
          <a:lstStyle>
            <a:lvl1pPr algn="r" defTabSz="902565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327" y="0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9513" y="696913"/>
            <a:ext cx="4645025" cy="34829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1822"/>
            <a:ext cx="5601971" cy="4181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defTabSz="92635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327" y="8823644"/>
            <a:ext cx="303413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42" tIns="46371" rIns="92742" bIns="46371" numCol="1" anchor="b" anchorCtr="0" compatLnSpc="1">
            <a:prstTxWarp prst="textNoShape">
              <a:avLst/>
            </a:prstTxWarp>
          </a:bodyPr>
          <a:lstStyle>
            <a:lvl1pPr algn="r" defTabSz="926358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14049"/>
            <a:ext cx="7772400" cy="86113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07827"/>
            <a:ext cx="6400800" cy="6105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753556"/>
            <a:ext cx="8229600" cy="23726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3907" y="513896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9426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108737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409416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4959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559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13185"/>
            <a:ext cx="4038600" cy="411297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3778"/>
            <a:ext cx="4038600" cy="4122385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524000" y="1059150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2" name="Picture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57074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42067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7629"/>
            <a:ext cx="4040188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42067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 b="0" i="0">
                <a:solidFill>
                  <a:srgbClr val="DA291C"/>
                </a:solidFill>
                <a:latin typeface="Verdana"/>
                <a:cs typeface="Verdan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7629"/>
            <a:ext cx="4041775" cy="3548533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18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16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0" y="1010653"/>
            <a:ext cx="7467600" cy="740790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4" name="Picture 1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010" y="500557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18358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80147" y="1249242"/>
            <a:ext cx="7467600" cy="94462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  <p:pic>
        <p:nvPicPr>
          <p:cNvPr id="10" name="Picture 9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8083" y="532135"/>
            <a:ext cx="2497455" cy="489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1580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6404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3926"/>
            <a:ext cx="3008313" cy="644877"/>
          </a:xfrm>
          <a:prstGeom prst="rect">
            <a:avLst/>
          </a:prstGeom>
        </p:spPr>
        <p:txBody>
          <a:bodyPr anchor="b"/>
          <a:lstStyle>
            <a:lvl1pPr algn="l">
              <a:defRPr sz="2000" b="1" i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90222"/>
            <a:ext cx="5111750" cy="5335941"/>
          </a:xfrm>
          <a:prstGeom prst="rect">
            <a:avLst/>
          </a:prstGeom>
        </p:spPr>
        <p:txBody>
          <a:bodyPr/>
          <a:lstStyle>
            <a:lvl1pPr>
              <a:defRPr sz="32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>
              <a:defRPr sz="2800"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sz="2400"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sz="2000" b="0" i="0">
                <a:solidFill>
                  <a:srgbClr val="000000"/>
                </a:solidFill>
                <a:latin typeface="Verdana"/>
                <a:cs typeface="Verdan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87037"/>
            <a:ext cx="3008313" cy="353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2" name="Picture 11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741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35410"/>
            <a:ext cx="5486400" cy="437857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26734"/>
            <a:ext cx="2133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26734"/>
            <a:ext cx="2895600" cy="357814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427658"/>
            <a:ext cx="2133600" cy="393595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1F1A03D-4192-4551-88CA-CA38EA037E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Picture 10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58" y="-107925"/>
            <a:ext cx="1523127" cy="18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12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92" y="6583540"/>
            <a:ext cx="9149773" cy="274460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346749"/>
            <a:ext cx="9150866" cy="248227"/>
          </a:xfrm>
          <a:prstGeom prst="rect">
            <a:avLst/>
          </a:prstGeom>
          <a:solidFill>
            <a:srgbClr val="FFCD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50865" cy="46029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C9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../../Videos/RealPlayer%20Downloads/Chicken%20Egg%20Hatches%20In%20Incubator%20(Realtime).fl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212394" y="2631557"/>
            <a:ext cx="7467600" cy="94462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i="0">
                <a:solidFill>
                  <a:srgbClr val="004C97"/>
                </a:solidFill>
                <a:latin typeface="Georgia"/>
                <a:ea typeface="+mj-ea"/>
                <a:cs typeface="Georgi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/>
              <a:t>Turkey Production</a:t>
            </a:r>
            <a:endParaRPr lang="en-US" kern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762347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Keys to 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Oxygen and Carbon Dioxide Content </a:t>
            </a:r>
          </a:p>
          <a:p>
            <a:pPr lvl="1" eaLnBrk="1" hangingPunct="1"/>
            <a:r>
              <a:rPr lang="en-US" altLang="en-US" sz="2400" dirty="0"/>
              <a:t>21% oxygen</a:t>
            </a:r>
          </a:p>
          <a:p>
            <a:pPr lvl="2" eaLnBrk="1" hangingPunct="1"/>
            <a:r>
              <a:rPr lang="en-US" altLang="en-US" sz="2000" dirty="0"/>
              <a:t>The closer to hatching, the more oxygen is needed.</a:t>
            </a:r>
          </a:p>
          <a:p>
            <a:pPr lvl="1" eaLnBrk="1" hangingPunct="1"/>
            <a:r>
              <a:rPr lang="en-US" altLang="en-US" sz="2400" dirty="0"/>
              <a:t>.5% CO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; once CO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 reaches 2%, embryos begin to die</a:t>
            </a:r>
          </a:p>
          <a:p>
            <a:pPr eaLnBrk="1" hangingPunct="1"/>
            <a:r>
              <a:rPr lang="en-US" altLang="en-US" sz="2800" dirty="0"/>
              <a:t>Sanitation</a:t>
            </a:r>
          </a:p>
          <a:p>
            <a:pPr lvl="1" eaLnBrk="1" hangingPunct="1"/>
            <a:r>
              <a:rPr lang="en-US" altLang="en-US" sz="2400" dirty="0"/>
              <a:t>Must be kept disease free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en-US" altLang="en-US" sz="2400" dirty="0"/>
              <a:t>	or new chicks will contract</a:t>
            </a:r>
            <a:br>
              <a:rPr lang="en-US" altLang="en-US" sz="2400" dirty="0"/>
            </a:br>
            <a:r>
              <a:rPr lang="en-US" altLang="en-US" sz="2400" dirty="0"/>
              <a:t>disease</a:t>
            </a:r>
          </a:p>
          <a:p>
            <a:endParaRPr lang="en-US" dirty="0"/>
          </a:p>
        </p:txBody>
      </p:sp>
      <p:pic>
        <p:nvPicPr>
          <p:cNvPr id="4" name="Picture 2" descr="chick-in-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501" y="3885695"/>
            <a:ext cx="3581400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8377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Few days before hatching, eggs are moved from incubator to hatcher unit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Hatcher has increased humidity to assist in hatching process.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The tip of the </a:t>
            </a:r>
            <a:r>
              <a:rPr lang="en-US" altLang="en-US" sz="2600" dirty="0" err="1"/>
              <a:t>poult’s</a:t>
            </a:r>
            <a:r>
              <a:rPr lang="en-US" altLang="en-US" sz="2600" dirty="0"/>
              <a:t> beak, known as the shell tooth, will peck away at the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	inside of the eggshell until the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	shell is broken enough to push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	the shell apart.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sz="2600" dirty="0"/>
              <a:t>Hatching usually lasts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600" dirty="0"/>
              <a:t>	10 to 20 hours.</a:t>
            </a:r>
          </a:p>
          <a:p>
            <a:endParaRPr lang="en-US" dirty="0"/>
          </a:p>
        </p:txBody>
      </p:sp>
      <p:pic>
        <p:nvPicPr>
          <p:cNvPr id="4" name="Picture 2" descr="Sun Conure, Dove, Duck, Zebra Finch, Lovebird, Macaw, Budgerigar, Parrot, African Grey, bird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890" y="3905880"/>
            <a:ext cx="1574900" cy="211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11583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Commercial Paths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Breeders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Reach sexual maturity at 30 weeks old.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Capable of 25-week laying cycle.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Lay 95 to 100 eggs, then they are “spent”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Usually after laying cycle, hens are harvested for meat.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dirty="0"/>
              <a:t>Hens can be molted and go through a second laying cycle.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600" dirty="0"/>
              <a:t>Molting takes 3 months.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600" dirty="0"/>
              <a:t>Hens can then have another 25-week laying cycle.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600" dirty="0"/>
              <a:t>Produce fewer eggs in second cycle (75 to 80 eggs).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 dirty="0"/>
              <a:t>Turkey eggs are not used for human </a:t>
            </a:r>
          </a:p>
          <a:p>
            <a:pPr lvl="1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	consumption as they are more expensive.</a:t>
            </a:r>
          </a:p>
          <a:p>
            <a:endParaRPr lang="en-US" dirty="0"/>
          </a:p>
        </p:txBody>
      </p:sp>
      <p:pic>
        <p:nvPicPr>
          <p:cNvPr id="4" name="Picture 2" descr="http://ag.ansc.purdue.edu/poultry/images/inside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610" y="4926255"/>
            <a:ext cx="2133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90887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Breeder Turkeys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Breeder turkeys are generally reared in floor barns with litter as the flooring material.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Clean nesting boxes are provided for hens to lay their eggs.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Feeding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Must be limited as turkeys will eat until the food is gone.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Turkeys given a specific amount each day or given food every other day.</a:t>
            </a:r>
            <a:endParaRPr lang="en-US" sz="2400" dirty="0"/>
          </a:p>
        </p:txBody>
      </p:sp>
      <p:pic>
        <p:nvPicPr>
          <p:cNvPr id="4" name="Picture 2" descr="http://en.engormix.com/images/E_products/prod_38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913" y="5263862"/>
            <a:ext cx="2155887" cy="1249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65665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 Birds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Toms marketed at 17 to 20 weeks of age</a:t>
            </a:r>
          </a:p>
          <a:p>
            <a:pPr lvl="1" eaLnBrk="1" hangingPunct="1"/>
            <a:r>
              <a:rPr lang="en-US" altLang="en-US" sz="2400" dirty="0"/>
              <a:t>Weighing 26.4 to 32.3 pounds</a:t>
            </a:r>
          </a:p>
          <a:p>
            <a:pPr eaLnBrk="1" hangingPunct="1"/>
            <a:r>
              <a:rPr lang="en-US" altLang="en-US" sz="2800" dirty="0"/>
              <a:t>Hens marketed at 14 to 16 weeks of age</a:t>
            </a:r>
          </a:p>
          <a:p>
            <a:pPr lvl="1" eaLnBrk="1" hangingPunct="1"/>
            <a:r>
              <a:rPr lang="en-US" altLang="en-US" sz="2400" dirty="0"/>
              <a:t>14.7 to 17.5 pounds</a:t>
            </a:r>
          </a:p>
          <a:p>
            <a:pPr eaLnBrk="1" hangingPunct="1"/>
            <a:r>
              <a:rPr lang="en-US" altLang="en-US" sz="2800" dirty="0"/>
              <a:t>Free fed to allow faster weight gain.</a:t>
            </a:r>
          </a:p>
          <a:p>
            <a:pPr eaLnBrk="1" hangingPunct="1"/>
            <a:r>
              <a:rPr lang="en-US" altLang="en-US" sz="2800" dirty="0"/>
              <a:t>Fed high protein feed for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dirty="0"/>
              <a:t>	muscle development.</a:t>
            </a:r>
          </a:p>
          <a:p>
            <a:endParaRPr lang="en-US" dirty="0"/>
          </a:p>
        </p:txBody>
      </p:sp>
      <p:pic>
        <p:nvPicPr>
          <p:cNvPr id="4" name="Picture 4" descr="immto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49" y="4487221"/>
            <a:ext cx="28194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627760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Conventional (enclosed) housing	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Windowless houses with environmental control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Pole barn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dirty="0"/>
              <a:t>Long houses with open sides, can be closed off with curtains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Birds are provided 1 to 2 sq. ft. per bird.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Feeding and water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800" dirty="0"/>
              <a:t>	systems are computer 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sz="2800" dirty="0"/>
              <a:t>	controlled.</a:t>
            </a:r>
          </a:p>
          <a:p>
            <a:endParaRPr lang="en-US" dirty="0"/>
          </a:p>
        </p:txBody>
      </p:sp>
      <p:pic>
        <p:nvPicPr>
          <p:cNvPr id="4" name="Picture 2" descr="http://serviceconcepts.westlakelab.com/wp-content/uploads/2009/04/poultry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419600"/>
            <a:ext cx="36576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41985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898" y="967630"/>
            <a:ext cx="7467600" cy="708770"/>
          </a:xfrm>
        </p:spPr>
        <p:txBody>
          <a:bodyPr/>
          <a:lstStyle/>
          <a:p>
            <a:r>
              <a:rPr lang="en-US" dirty="0"/>
              <a:t>U.S. Turkey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928" y="1959429"/>
            <a:ext cx="5927272" cy="431913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Turkey produced in </a:t>
            </a:r>
            <a:r>
              <a:rPr lang="en-US" altLang="en-US" sz="2400" dirty="0" smtClean="0"/>
              <a:t>2017</a:t>
            </a:r>
            <a:endParaRPr lang="en-US" alt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243 </a:t>
            </a:r>
            <a:r>
              <a:rPr lang="en-US" altLang="en-US" sz="2400" dirty="0"/>
              <a:t>million turkeys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7.5 </a:t>
            </a:r>
            <a:r>
              <a:rPr lang="en-US" altLang="en-US" sz="2400" dirty="0"/>
              <a:t>billion pounds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2017 </a:t>
            </a:r>
            <a:r>
              <a:rPr lang="en-US" altLang="en-US" sz="2400" dirty="0"/>
              <a:t>top states by number produced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Minnesota		</a:t>
            </a:r>
            <a:r>
              <a:rPr lang="en-US" altLang="en-US" sz="2400" dirty="0" smtClean="0"/>
              <a:t>42 </a:t>
            </a:r>
            <a:r>
              <a:rPr lang="en-US" altLang="en-US" sz="2400" dirty="0"/>
              <a:t>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North Carolina	</a:t>
            </a:r>
            <a:r>
              <a:rPr lang="en-US" altLang="en-US" sz="2400" dirty="0" smtClean="0"/>
              <a:t>32.5 </a:t>
            </a:r>
            <a:r>
              <a:rPr lang="en-US" altLang="en-US" sz="2400" dirty="0"/>
              <a:t>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Arkansas		</a:t>
            </a:r>
            <a:r>
              <a:rPr lang="en-US" altLang="en-US" sz="2400" dirty="0" smtClean="0"/>
              <a:t>26.5 </a:t>
            </a:r>
            <a:r>
              <a:rPr lang="en-US" altLang="en-US" sz="2400" dirty="0"/>
              <a:t>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Indiana</a:t>
            </a:r>
            <a:r>
              <a:rPr lang="en-US" altLang="en-US" sz="2400" dirty="0"/>
              <a:t>		</a:t>
            </a:r>
            <a:r>
              <a:rPr lang="en-US" altLang="en-US" sz="2400" dirty="0" smtClean="0"/>
              <a:t>20 </a:t>
            </a:r>
            <a:r>
              <a:rPr lang="en-US" altLang="en-US" sz="2400" dirty="0"/>
              <a:t>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Missouri</a:t>
            </a:r>
            <a:r>
              <a:rPr lang="en-US" altLang="en-US" sz="2400" dirty="0"/>
              <a:t>		</a:t>
            </a:r>
            <a:r>
              <a:rPr lang="en-US" altLang="en-US" sz="2400" dirty="0" smtClean="0"/>
              <a:t>18.8 </a:t>
            </a:r>
            <a:r>
              <a:rPr lang="en-US" altLang="en-US" sz="2400" dirty="0"/>
              <a:t>million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Virginia</a:t>
            </a:r>
            <a:r>
              <a:rPr lang="en-US" altLang="en-US" sz="2400" dirty="0"/>
              <a:t>		</a:t>
            </a:r>
            <a:r>
              <a:rPr lang="en-US" altLang="en-US" sz="2400" dirty="0" smtClean="0"/>
              <a:t>16.8 </a:t>
            </a:r>
            <a:r>
              <a:rPr lang="en-US" altLang="en-US" sz="2400" dirty="0"/>
              <a:t>million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30" y="1600201"/>
            <a:ext cx="4170525" cy="2367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10995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4740" y="1087372"/>
            <a:ext cx="7729260" cy="944628"/>
          </a:xfrm>
        </p:spPr>
        <p:txBody>
          <a:bodyPr/>
          <a:lstStyle/>
          <a:p>
            <a:r>
              <a:rPr lang="en-US" dirty="0"/>
              <a:t>Turkey Consumption in the U.S.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Turkey consumed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U.S. </a:t>
            </a:r>
            <a:r>
              <a:rPr lang="en-US" altLang="en-US" dirty="0" smtClean="0"/>
              <a:t>16.4 </a:t>
            </a:r>
            <a:r>
              <a:rPr lang="en-US" altLang="en-US" dirty="0"/>
              <a:t>pounds per person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28.5% </a:t>
            </a:r>
            <a:r>
              <a:rPr lang="en-US" altLang="en-US" dirty="0"/>
              <a:t>of turkeys produced are consumed during holidays.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2000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for Turkey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700" dirty="0"/>
              <a:t>Meat</a:t>
            </a:r>
          </a:p>
          <a:p>
            <a:pPr lvl="1" eaLnBrk="1" hangingPunct="1"/>
            <a:r>
              <a:rPr lang="en-US" altLang="en-US" sz="2700" dirty="0"/>
              <a:t>Bacon, lunch meat, ground meat, hot dogs</a:t>
            </a:r>
          </a:p>
          <a:p>
            <a:pPr lvl="1" eaLnBrk="1" hangingPunct="1"/>
            <a:r>
              <a:rPr lang="en-US" altLang="en-US" sz="2700" dirty="0"/>
              <a:t>Whole birds</a:t>
            </a:r>
          </a:p>
          <a:p>
            <a:pPr eaLnBrk="1" hangingPunct="1"/>
            <a:r>
              <a:rPr lang="en-US" altLang="en-US" sz="2700" dirty="0"/>
              <a:t>By Products</a:t>
            </a:r>
          </a:p>
          <a:p>
            <a:pPr lvl="1" eaLnBrk="1" hangingPunct="1"/>
            <a:r>
              <a:rPr lang="en-US" altLang="en-US" sz="2700" dirty="0"/>
              <a:t>Feathers ground into animal feed</a:t>
            </a:r>
          </a:p>
          <a:p>
            <a:pPr lvl="1" eaLnBrk="1" hangingPunct="1"/>
            <a:r>
              <a:rPr lang="en-US" altLang="en-US" sz="2700" dirty="0"/>
              <a:t>Quill fibers used in nylon and yarn</a:t>
            </a:r>
          </a:p>
          <a:p>
            <a:pPr lvl="1" eaLnBrk="1" hangingPunct="1"/>
            <a:r>
              <a:rPr lang="en-US" altLang="en-US" sz="2700" dirty="0"/>
              <a:t>Grow-out house litter used as fertilizer or fuel source in electric power plants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361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Male turkeys selected for meat traits: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Thicker thighs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Plumper breast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Meatier drumsticks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Faster rate of growth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Higher feed efficiency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/>
              <a:t>Female turkeys selected for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Fertility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Hatchability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Egg size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Meat conformation</a:t>
            </a:r>
          </a:p>
          <a:p>
            <a:endParaRPr lang="en-US" dirty="0"/>
          </a:p>
        </p:txBody>
      </p:sp>
      <p:pic>
        <p:nvPicPr>
          <p:cNvPr id="6" name="Picture 2" descr="http://www.asi.k-state.edu/DesktopModules/IM.aspx?I=1347&amp;M=5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14800"/>
            <a:ext cx="28575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23256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of Breeding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Artificial Insemination </a:t>
            </a:r>
          </a:p>
          <a:p>
            <a:pPr lvl="1" eaLnBrk="1" hangingPunct="1"/>
            <a:r>
              <a:rPr lang="en-US" altLang="en-US" dirty="0"/>
              <a:t>Due to the large breasts and mature size of toms, they can not breed naturally.</a:t>
            </a:r>
          </a:p>
          <a:p>
            <a:pPr lvl="1" eaLnBrk="1" hangingPunct="1"/>
            <a:r>
              <a:rPr lang="en-US" altLang="en-US" dirty="0"/>
              <a:t>Semen of 1 tom collected </a:t>
            </a:r>
          </a:p>
          <a:p>
            <a:pPr marL="457200" lvl="1" indent="0" eaLnBrk="1" hangingPunct="1">
              <a:buNone/>
            </a:pPr>
            <a:r>
              <a:rPr lang="en-US" altLang="en-US" dirty="0"/>
              <a:t>  for every 10 hens.</a:t>
            </a:r>
            <a:endParaRPr lang="en-US" dirty="0"/>
          </a:p>
        </p:txBody>
      </p:sp>
      <p:pic>
        <p:nvPicPr>
          <p:cNvPr id="4" name="Picture 3" descr="http://www.upc-online.org/fall94/insemin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974" y="4095133"/>
            <a:ext cx="2749826" cy="208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79469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An incubator is a box that holds and rotates eggs while maintaining appropriate temperature, humidity and oxygen levels. </a:t>
            </a:r>
          </a:p>
          <a:p>
            <a:pPr eaLnBrk="1" hangingPunct="1"/>
            <a:r>
              <a:rPr lang="en-US" altLang="en-US" sz="2800" dirty="0"/>
              <a:t>Turkey eggs are incubated for 28 days.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079518"/>
              </p:ext>
            </p:extLst>
          </p:nvPr>
        </p:nvGraphicFramePr>
        <p:xfrm>
          <a:off x="1219200" y="4038600"/>
          <a:ext cx="6096000" cy="1857375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Species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Days Incubated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Turkey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Chicken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Ostrich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42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Geese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-128"/>
                        </a:rPr>
                        <a:t>22-30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6572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Keys to 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2000"/>
            <a:ext cx="5259314" cy="409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Temperature (most critical)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99.5</a:t>
            </a:r>
            <a:r>
              <a:rPr lang="en-US" altLang="en-US" sz="2400" dirty="0">
                <a:sym typeface="Symbol" panose="05050102010706020507" pitchFamily="18" charset="2"/>
              </a:rPr>
              <a:t></a:t>
            </a:r>
            <a:r>
              <a:rPr lang="en-US" altLang="en-US" sz="2400" dirty="0"/>
              <a:t>F to 100</a:t>
            </a:r>
            <a:r>
              <a:rPr lang="en-US" altLang="en-US" sz="2400" dirty="0">
                <a:sym typeface="Symbol" panose="05050102010706020507" pitchFamily="18" charset="2"/>
              </a:rPr>
              <a:t></a:t>
            </a:r>
            <a:r>
              <a:rPr lang="en-US" altLang="en-US" sz="2400" dirty="0"/>
              <a:t>F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Inadequate temperature will lead to deformed </a:t>
            </a:r>
            <a:r>
              <a:rPr lang="en-US" altLang="en-US" sz="2400" dirty="0" err="1"/>
              <a:t>poults</a:t>
            </a:r>
            <a:r>
              <a:rPr lang="en-US" altLang="en-US" sz="2400" dirty="0"/>
              <a:t> and embryonic death.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Humidity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60% to 65%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Improper humidity affects the development of the shell and the </a:t>
            </a:r>
            <a:r>
              <a:rPr lang="en-US" altLang="en-US" sz="2400" dirty="0" err="1"/>
              <a:t>poult’s</a:t>
            </a:r>
            <a:r>
              <a:rPr lang="en-US" altLang="en-US" sz="2400" dirty="0"/>
              <a:t> ability to break it.</a:t>
            </a:r>
          </a:p>
          <a:p>
            <a:endParaRPr lang="en-US" dirty="0"/>
          </a:p>
        </p:txBody>
      </p:sp>
      <p:pic>
        <p:nvPicPr>
          <p:cNvPr id="4" name="Picture 2" descr="http://www.discountonlineshoppingcenter.com/images/Egg-Incubator-KE36000Eg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14600"/>
            <a:ext cx="297021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745803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Keys to Incubation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Position of eggs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Extremely important; if placed incorrectly </a:t>
            </a:r>
            <a:r>
              <a:rPr lang="en-US" altLang="en-US" sz="2000" dirty="0" err="1"/>
              <a:t>poult</a:t>
            </a:r>
            <a:r>
              <a:rPr lang="en-US" altLang="en-US" sz="2000" dirty="0"/>
              <a:t> will not be able to beak the shell and hatch out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Large end of egg should be facing up or horizontal.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Never with small end up as </a:t>
            </a:r>
            <a:r>
              <a:rPr lang="en-US" altLang="en-US" sz="2000" dirty="0" err="1"/>
              <a:t>poult</a:t>
            </a:r>
            <a:r>
              <a:rPr lang="en-US" altLang="en-US" sz="2000" dirty="0"/>
              <a:t> will die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Turning of eggs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Eggs must be turned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	periodically or </a:t>
            </a:r>
            <a:r>
              <a:rPr lang="en-US" altLang="en-US" sz="2000" dirty="0" err="1"/>
              <a:t>poults</a:t>
            </a:r>
            <a:r>
              <a:rPr lang="en-US" altLang="en-US" sz="2000" dirty="0"/>
              <a:t> will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	become stuck to shell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	membrane.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/>
              <a:t>Should be turned at least </a:t>
            </a:r>
          </a:p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dirty="0"/>
              <a:t>	5 times a day</a:t>
            </a:r>
          </a:p>
          <a:p>
            <a:endParaRPr lang="en-US" dirty="0"/>
          </a:p>
        </p:txBody>
      </p:sp>
      <p:pic>
        <p:nvPicPr>
          <p:cNvPr id="4" name="Picture 2" descr="http://www.all-creatures.org/anex/turkey-hatch-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7" y="3720175"/>
            <a:ext cx="361156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01767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ffapp">
  <a:themeElements>
    <a:clrScheme name="ffa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fa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fa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fap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fap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asic Excel Workbook" ma:contentTypeID="0x010100E0F45C0E3884B14D86F69C16F715BA100034B665055D71C84EB19B23098300E880" ma:contentTypeVersion="6" ma:contentTypeDescription="Blank Excel template for document library content type" ma:contentTypeScope="" ma:versionID="e485e9f50a58ea9bfb81841392e00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ecc3287acba05003821241183c7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271D1E-6D96-4BA4-86F3-355FAEAD7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ffapp</Template>
  <TotalTime>12387</TotalTime>
  <Words>574</Words>
  <Application>Microsoft Office PowerPoint</Application>
  <PresentationFormat>On-screen Show (4:3)</PresentationFormat>
  <Paragraphs>125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Georgia</vt:lpstr>
      <vt:lpstr>Arial</vt:lpstr>
      <vt:lpstr>Symbol</vt:lpstr>
      <vt:lpstr>ＭＳ Ｐゴシック</vt:lpstr>
      <vt:lpstr>Calibri</vt:lpstr>
      <vt:lpstr>Verdana</vt:lpstr>
      <vt:lpstr>ffapp</vt:lpstr>
      <vt:lpstr>PowerPoint Presentation</vt:lpstr>
      <vt:lpstr>U.S. Turkey Production</vt:lpstr>
      <vt:lpstr>Turkey Consumption in the U.S.</vt:lpstr>
      <vt:lpstr>Uses for Turkey</vt:lpstr>
      <vt:lpstr>Selecting</vt:lpstr>
      <vt:lpstr>Method of Breeding</vt:lpstr>
      <vt:lpstr>Incubation</vt:lpstr>
      <vt:lpstr>Six Keys to Incubation</vt:lpstr>
      <vt:lpstr>Six Keys to Incubation</vt:lpstr>
      <vt:lpstr>Six Keys to Incubation</vt:lpstr>
      <vt:lpstr>Hatching</vt:lpstr>
      <vt:lpstr>Two Commercial Paths</vt:lpstr>
      <vt:lpstr>Breeder Turkeys</vt:lpstr>
      <vt:lpstr>Market Birds</vt:lpstr>
      <vt:lpstr>Two Types of Housing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Weinrich, Ashli</cp:lastModifiedBy>
  <cp:revision>399</cp:revision>
  <cp:lastPrinted>2019-01-23T20:44:15Z</cp:lastPrinted>
  <dcterms:created xsi:type="dcterms:W3CDTF">2007-01-30T15:01:20Z</dcterms:created>
  <dcterms:modified xsi:type="dcterms:W3CDTF">2019-07-10T12:13:12Z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0x010100E0F45C0E3884B14D86F69C16F715BA100034B665055D71C84EB19B23098300E880</vt:lpwstr>
  </property>
  <property fmtid="{D5CDD505-2E9C-101B-9397-08002B2CF9AE}" pid="4" name="ArticulateGUID">
    <vt:lpwstr>83CB77AB-D5A5-4A39-A3F5-7EAC8EEBC2EF</vt:lpwstr>
  </property>
  <property fmtid="{D5CDD505-2E9C-101B-9397-08002B2CF9AE}" pid="5" name="ArticulatePath">
    <vt:lpwstr>08. Turkey Production </vt:lpwstr>
  </property>
</Properties>
</file>