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5"/>
  </p:sldMasterIdLst>
  <p:notesMasterIdLst>
    <p:notesMasterId r:id="rId47"/>
  </p:notesMasterIdLst>
  <p:handoutMasterIdLst>
    <p:handoutMasterId r:id="rId48"/>
  </p:handoutMasterIdLst>
  <p:sldIdLst>
    <p:sldId id="520" r:id="rId6"/>
    <p:sldId id="530" r:id="rId7"/>
    <p:sldId id="532" r:id="rId8"/>
    <p:sldId id="533" r:id="rId9"/>
    <p:sldId id="534" r:id="rId10"/>
    <p:sldId id="550" r:id="rId11"/>
    <p:sldId id="551" r:id="rId12"/>
    <p:sldId id="552" r:id="rId13"/>
    <p:sldId id="553" r:id="rId14"/>
    <p:sldId id="554" r:id="rId15"/>
    <p:sldId id="555" r:id="rId16"/>
    <p:sldId id="556" r:id="rId17"/>
    <p:sldId id="557" r:id="rId18"/>
    <p:sldId id="558" r:id="rId19"/>
    <p:sldId id="529" r:id="rId20"/>
    <p:sldId id="525" r:id="rId21"/>
    <p:sldId id="535" r:id="rId22"/>
    <p:sldId id="536" r:id="rId23"/>
    <p:sldId id="537" r:id="rId24"/>
    <p:sldId id="538" r:id="rId25"/>
    <p:sldId id="539" r:id="rId26"/>
    <p:sldId id="540" r:id="rId27"/>
    <p:sldId id="541" r:id="rId28"/>
    <p:sldId id="542" r:id="rId29"/>
    <p:sldId id="543" r:id="rId30"/>
    <p:sldId id="544" r:id="rId31"/>
    <p:sldId id="545" r:id="rId32"/>
    <p:sldId id="546" r:id="rId33"/>
    <p:sldId id="547" r:id="rId34"/>
    <p:sldId id="548" r:id="rId35"/>
    <p:sldId id="569" r:id="rId36"/>
    <p:sldId id="559" r:id="rId37"/>
    <p:sldId id="560" r:id="rId38"/>
    <p:sldId id="561" r:id="rId39"/>
    <p:sldId id="562" r:id="rId40"/>
    <p:sldId id="563" r:id="rId41"/>
    <p:sldId id="564" r:id="rId42"/>
    <p:sldId id="565" r:id="rId43"/>
    <p:sldId id="566" r:id="rId44"/>
    <p:sldId id="567" r:id="rId45"/>
    <p:sldId id="568" r:id="rId46"/>
  </p:sldIdLst>
  <p:sldSz cx="9144000" cy="6858000" type="screen4x3"/>
  <p:notesSz cx="7004050" cy="9290050"/>
  <p:embeddedFontLst>
    <p:embeddedFont>
      <p:font typeface="Georgia" panose="02040502050405020303" pitchFamily="18" charset="0"/>
      <p:regular r:id="rId49"/>
      <p:bold r:id="rId50"/>
      <p:italic r:id="rId51"/>
      <p:boldItalic r:id="rId52"/>
    </p:embeddedFont>
    <p:embeddedFont>
      <p:font typeface="Verdana" panose="020B0604030504040204" pitchFamily="34" charset="0"/>
      <p:regular r:id="rId53"/>
      <p:bold r:id="rId54"/>
      <p:italic r:id="rId55"/>
      <p:boldItalic r:id="rId56"/>
    </p:embeddedFont>
  </p:embeddedFontLst>
  <p:custDataLst>
    <p:tags r:id="rId5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6" userDrawn="1">
          <p15:clr>
            <a:srgbClr val="A4A3A4"/>
          </p15:clr>
        </p15:guide>
        <p15:guide id="2" pos="220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44" autoAdjust="0"/>
    <p:restoredTop sz="99748" autoAdjust="0"/>
  </p:normalViewPr>
  <p:slideViewPr>
    <p:cSldViewPr snapToGrid="0">
      <p:cViewPr varScale="1">
        <p:scale>
          <a:sx n="88" d="100"/>
          <a:sy n="88" d="100"/>
        </p:scale>
        <p:origin x="915"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5.fntdata"/><Relationship Id="rId58"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56" Type="http://schemas.openxmlformats.org/officeDocument/2006/relationships/font" Target="fonts/font8.fntdata"/><Relationship Id="rId8" Type="http://schemas.openxmlformats.org/officeDocument/2006/relationships/slide" Target="slides/slide3.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fntdata"/><Relationship Id="rId57" Type="http://schemas.openxmlformats.org/officeDocument/2006/relationships/tags" Target="tags/tag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4.fntdata"/><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defTabSz="902565">
              <a:defRPr sz="1200"/>
            </a:lvl1pPr>
          </a:lstStyle>
          <a:p>
            <a:pPr>
              <a:defRPr/>
            </a:pPr>
            <a:r>
              <a:rPr lang="en-US"/>
              <a:t>Tab 3-4C (3)</a:t>
            </a:r>
          </a:p>
        </p:txBody>
      </p:sp>
      <p:sp>
        <p:nvSpPr>
          <p:cNvPr id="97283" name="Rectangle 3"/>
          <p:cNvSpPr>
            <a:spLocks noGrp="1" noChangeArrowheads="1"/>
          </p:cNvSpPr>
          <p:nvPr>
            <p:ph type="dt" sz="quarter" idx="1"/>
          </p:nvPr>
        </p:nvSpPr>
        <p:spPr bwMode="auto">
          <a:xfrm>
            <a:off x="3968327"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algn="r" defTabSz="902565">
              <a:defRPr sz="1200"/>
            </a:lvl1pPr>
          </a:lstStyle>
          <a:p>
            <a:pPr>
              <a:defRPr/>
            </a:pPr>
            <a:endParaRPr lang="en-US"/>
          </a:p>
        </p:txBody>
      </p:sp>
      <p:sp>
        <p:nvSpPr>
          <p:cNvPr id="97284" name="Rectangle 4"/>
          <p:cNvSpPr>
            <a:spLocks noGrp="1" noChangeArrowheads="1"/>
          </p:cNvSpPr>
          <p:nvPr>
            <p:ph type="ftr" sz="quarter" idx="2"/>
          </p:nvPr>
        </p:nvSpPr>
        <p:spPr bwMode="auto">
          <a:xfrm>
            <a:off x="0"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defTabSz="902565">
              <a:defRPr sz="1200"/>
            </a:lvl1pPr>
          </a:lstStyle>
          <a:p>
            <a:pPr>
              <a:defRPr/>
            </a:pPr>
            <a:endParaRPr lang="en-US"/>
          </a:p>
        </p:txBody>
      </p:sp>
      <p:sp>
        <p:nvSpPr>
          <p:cNvPr id="97285" name="Rectangle 5"/>
          <p:cNvSpPr>
            <a:spLocks noGrp="1" noChangeArrowheads="1"/>
          </p:cNvSpPr>
          <p:nvPr>
            <p:ph type="sldNum" sz="quarter" idx="3"/>
          </p:nvPr>
        </p:nvSpPr>
        <p:spPr bwMode="auto">
          <a:xfrm>
            <a:off x="3968327"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algn="r" defTabSz="902565">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defTabSz="926358">
              <a:defRPr sz="1200"/>
            </a:lvl1pPr>
          </a:lstStyle>
          <a:p>
            <a:pPr>
              <a:defRPr/>
            </a:pPr>
            <a:r>
              <a:rPr lang="en-US"/>
              <a:t>Tab 3-4C (3)</a:t>
            </a:r>
          </a:p>
        </p:txBody>
      </p:sp>
      <p:sp>
        <p:nvSpPr>
          <p:cNvPr id="36867" name="Rectangle 3"/>
          <p:cNvSpPr>
            <a:spLocks noGrp="1" noChangeArrowheads="1"/>
          </p:cNvSpPr>
          <p:nvPr>
            <p:ph type="dt" idx="1"/>
          </p:nvPr>
        </p:nvSpPr>
        <p:spPr bwMode="auto">
          <a:xfrm>
            <a:off x="3968327"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algn="r" defTabSz="926358">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040" y="4411822"/>
            <a:ext cx="5601971" cy="4181792"/>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defTabSz="926358">
              <a:defRPr sz="1200"/>
            </a:lvl1pPr>
          </a:lstStyle>
          <a:p>
            <a:pPr>
              <a:defRPr/>
            </a:pPr>
            <a:endParaRPr lang="en-US"/>
          </a:p>
        </p:txBody>
      </p:sp>
      <p:sp>
        <p:nvSpPr>
          <p:cNvPr id="36871" name="Rectangle 7"/>
          <p:cNvSpPr>
            <a:spLocks noGrp="1" noChangeArrowheads="1"/>
          </p:cNvSpPr>
          <p:nvPr>
            <p:ph type="sldNum" sz="quarter" idx="5"/>
          </p:nvPr>
        </p:nvSpPr>
        <p:spPr bwMode="auto">
          <a:xfrm>
            <a:off x="3968327"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algn="r" defTabSz="926358">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861131"/>
          </a:xfrm>
          <a:prstGeom prst="rect">
            <a:avLst/>
          </a:prstGeom>
        </p:spPr>
        <p:txBody>
          <a:bodyPr/>
          <a:lstStyle>
            <a:lvl1pPr>
              <a:defRPr sz="4000" b="1" i="0">
                <a:solidFill>
                  <a:srgbClr val="004C97"/>
                </a:solidFill>
                <a:latin typeface="Georgia"/>
                <a:cs typeface="Georgia"/>
              </a:defRPr>
            </a:lvl1pPr>
          </a:lstStyle>
          <a:p>
            <a:r>
              <a:rPr lang="en-US" dirty="0"/>
              <a:t>Click to edit Master title style</a:t>
            </a:r>
          </a:p>
        </p:txBody>
      </p:sp>
      <p:sp>
        <p:nvSpPr>
          <p:cNvPr id="3" name="Subtitle 2"/>
          <p:cNvSpPr>
            <a:spLocks noGrp="1"/>
          </p:cNvSpPr>
          <p:nvPr>
            <p:ph type="subTitle" idx="1"/>
          </p:nvPr>
        </p:nvSpPr>
        <p:spPr>
          <a:xfrm>
            <a:off x="1371600" y="2907827"/>
            <a:ext cx="6400800" cy="610543"/>
          </a:xfrm>
          <a:prstGeom prst="rect">
            <a:avLst/>
          </a:prstGeom>
        </p:spPr>
        <p:txBody>
          <a:bodyPr/>
          <a:lstStyle>
            <a:lvl1pPr marL="0" indent="0" algn="ctr">
              <a:buNone/>
              <a:defRPr sz="2800" b="0" i="0" baseline="0">
                <a:solidFill>
                  <a:srgbClr val="DA291C"/>
                </a:solidFill>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Content Placeholder 2"/>
          <p:cNvSpPr>
            <a:spLocks noGrp="1"/>
          </p:cNvSpPr>
          <p:nvPr>
            <p:ph idx="13" hasCustomPrompt="1"/>
          </p:nvPr>
        </p:nvSpPr>
        <p:spPr>
          <a:xfrm>
            <a:off x="457200" y="3753556"/>
            <a:ext cx="8229600" cy="2372607"/>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3907" y="513896"/>
            <a:ext cx="2497455" cy="489585"/>
          </a:xfrm>
          <a:prstGeom prst="rect">
            <a:avLst/>
          </a:prstGeom>
          <a:noFill/>
          <a:ln>
            <a:noFill/>
          </a:ln>
        </p:spPr>
      </p:pic>
    </p:spTree>
    <p:extLst>
      <p:ext uri="{BB962C8B-B14F-4D97-AF65-F5344CB8AC3E}">
        <p14:creationId xmlns:p14="http://schemas.microsoft.com/office/powerpoint/2010/main" val="36079426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457200" y="2032000"/>
            <a:ext cx="8229600" cy="4094163"/>
          </a:xfrm>
          <a:prstGeom prst="rect">
            <a:avLst/>
          </a:prstGeom>
        </p:spPr>
        <p:txBody>
          <a:bodyPr/>
          <a:lstStyle>
            <a:lvl1pPr>
              <a:defRPr b="0" i="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74959" y="532135"/>
            <a:ext cx="2497455" cy="489585"/>
          </a:xfrm>
          <a:prstGeom prst="rect">
            <a:avLst/>
          </a:prstGeom>
          <a:noFill/>
          <a:ln>
            <a:noFill/>
          </a:ln>
        </p:spPr>
      </p:pic>
    </p:spTree>
    <p:extLst>
      <p:ext uri="{BB962C8B-B14F-4D97-AF65-F5344CB8AC3E}">
        <p14:creationId xmlns:p14="http://schemas.microsoft.com/office/powerpoint/2010/main" val="6725559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3185"/>
            <a:ext cx="4038600" cy="4112978"/>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03778"/>
            <a:ext cx="4038600" cy="4122385"/>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Title 1"/>
          <p:cNvSpPr>
            <a:spLocks noGrp="1"/>
          </p:cNvSpPr>
          <p:nvPr>
            <p:ph type="title"/>
          </p:nvPr>
        </p:nvSpPr>
        <p:spPr>
          <a:xfrm>
            <a:off x="1524000" y="1059150"/>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3" name="Picture 12"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32135"/>
            <a:ext cx="2497455" cy="489585"/>
          </a:xfrm>
          <a:prstGeom prst="rect">
            <a:avLst/>
          </a:prstGeom>
          <a:noFill/>
          <a:ln>
            <a:noFill/>
          </a:ln>
        </p:spPr>
      </p:pic>
    </p:spTree>
    <p:extLst>
      <p:ext uri="{BB962C8B-B14F-4D97-AF65-F5344CB8AC3E}">
        <p14:creationId xmlns:p14="http://schemas.microsoft.com/office/powerpoint/2010/main" val="34165707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42067"/>
            <a:ext cx="4040188"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577629"/>
            <a:ext cx="4040188"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42067"/>
            <a:ext cx="4041775"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577629"/>
            <a:ext cx="4041775"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11"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2"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3" name="Title 1"/>
          <p:cNvSpPr>
            <a:spLocks noGrp="1"/>
          </p:cNvSpPr>
          <p:nvPr>
            <p:ph type="title"/>
          </p:nvPr>
        </p:nvSpPr>
        <p:spPr>
          <a:xfrm>
            <a:off x="1524000" y="1010653"/>
            <a:ext cx="7467600" cy="740790"/>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5" name="Picture 1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4" name="Picture 13"/>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00557"/>
            <a:ext cx="2497455" cy="489585"/>
          </a:xfrm>
          <a:prstGeom prst="rect">
            <a:avLst/>
          </a:prstGeom>
          <a:noFill/>
          <a:ln>
            <a:noFill/>
          </a:ln>
        </p:spPr>
      </p:pic>
    </p:spTree>
    <p:extLst>
      <p:ext uri="{BB962C8B-B14F-4D97-AF65-F5344CB8AC3E}">
        <p14:creationId xmlns:p14="http://schemas.microsoft.com/office/powerpoint/2010/main" val="8918358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9" name="Title 1"/>
          <p:cNvSpPr>
            <a:spLocks noGrp="1"/>
          </p:cNvSpPr>
          <p:nvPr>
            <p:ph type="title"/>
          </p:nvPr>
        </p:nvSpPr>
        <p:spPr>
          <a:xfrm>
            <a:off x="1580147" y="124924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8083" y="532135"/>
            <a:ext cx="2497455" cy="489585"/>
          </a:xfrm>
          <a:prstGeom prst="rect">
            <a:avLst/>
          </a:prstGeom>
          <a:noFill/>
          <a:ln>
            <a:noFill/>
          </a:ln>
        </p:spPr>
      </p:pic>
    </p:spTree>
    <p:extLst>
      <p:ext uri="{BB962C8B-B14F-4D97-AF65-F5344CB8AC3E}">
        <p14:creationId xmlns:p14="http://schemas.microsoft.com/office/powerpoint/2010/main" val="17576158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6" name="Footer Placeholder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7" name="Slide Number Placeholder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Tree>
    <p:extLst>
      <p:ext uri="{BB962C8B-B14F-4D97-AF65-F5344CB8AC3E}">
        <p14:creationId xmlns:p14="http://schemas.microsoft.com/office/powerpoint/2010/main" val="733640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926"/>
            <a:ext cx="3008313" cy="644877"/>
          </a:xfrm>
          <a:prstGeom prst="rect">
            <a:avLst/>
          </a:prstGeom>
        </p:spPr>
        <p:txBody>
          <a:bodyPr anchor="b"/>
          <a:lstStyle>
            <a:lvl1pPr algn="l">
              <a:defRPr sz="20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3575050" y="790222"/>
            <a:ext cx="5111750" cy="5335941"/>
          </a:xfrm>
          <a:prstGeom prst="rect">
            <a:avLst/>
          </a:prstGeom>
        </p:spPr>
        <p:txBody>
          <a:bodyPr/>
          <a:lstStyle>
            <a:lvl1pPr>
              <a:defRPr sz="3200" b="0" i="0">
                <a:solidFill>
                  <a:srgbClr val="000000"/>
                </a:solidFill>
                <a:latin typeface="Verdana"/>
                <a:cs typeface="Verdana"/>
              </a:defRPr>
            </a:lvl1pPr>
            <a:lvl2pPr>
              <a:defRPr sz="2800" b="0" i="0">
                <a:solidFill>
                  <a:srgbClr val="000000"/>
                </a:solidFill>
                <a:latin typeface="Verdana"/>
                <a:cs typeface="Verdana"/>
              </a:defRPr>
            </a:lvl2pPr>
            <a:lvl3pPr>
              <a:defRPr sz="2400" b="0" i="0">
                <a:solidFill>
                  <a:srgbClr val="000000"/>
                </a:solidFill>
                <a:latin typeface="Verdana"/>
                <a:cs typeface="Verdana"/>
              </a:defRPr>
            </a:lvl3pPr>
            <a:lvl4pPr>
              <a:defRPr sz="2000" b="0" i="0">
                <a:solidFill>
                  <a:srgbClr val="000000"/>
                </a:solidFill>
                <a:latin typeface="Verdana"/>
                <a:cs typeface="Verdana"/>
              </a:defRPr>
            </a:lvl4pPr>
            <a:lvl5pPr>
              <a:defRPr sz="2000" b="0" i="0">
                <a:solidFill>
                  <a:srgbClr val="000000"/>
                </a:solidFill>
                <a:latin typeface="Verdana"/>
                <a:cs typeface="Verdan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587037"/>
            <a:ext cx="3008313" cy="3539126"/>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273557413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5410"/>
            <a:ext cx="5486400" cy="437857"/>
          </a:xfrm>
          <a:prstGeom prst="rect">
            <a:avLst/>
          </a:prstGeom>
        </p:spPr>
        <p:txBody>
          <a:bodyPr anchor="b"/>
          <a:lstStyle>
            <a:lvl1pPr algn="ctr">
              <a:defRPr sz="2000" b="0" i="0">
                <a:solidFill>
                  <a:srgbClr val="DA291C"/>
                </a:solidFill>
                <a:latin typeface="Verdana"/>
                <a:cs typeface="Verdana"/>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4970125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092" y="6583540"/>
            <a:ext cx="9149773" cy="274460"/>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33CC"/>
              </a:solidFill>
            </a:endParaRPr>
          </a:p>
        </p:txBody>
      </p:sp>
      <p:sp>
        <p:nvSpPr>
          <p:cNvPr id="8" name="Rectangle 7"/>
          <p:cNvSpPr/>
          <p:nvPr userDrawn="1"/>
        </p:nvSpPr>
        <p:spPr>
          <a:xfrm>
            <a:off x="0" y="6346749"/>
            <a:ext cx="9150866" cy="248227"/>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0"/>
            <a:ext cx="9150865" cy="460296"/>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1" r:id="rId7"/>
    <p:sldLayoutId id="2147483672" r:id="rId8"/>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5.emf"/></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491325" y="2703513"/>
            <a:ext cx="6309907" cy="1450974"/>
          </a:xfrm>
          <a:prstGeom prst="rect">
            <a:avLst/>
          </a:prstGeom>
        </p:spPr>
      </p:pic>
    </p:spTree>
    <p:custDataLst>
      <p:tags r:id="rId1"/>
    </p:custDataLst>
    <p:extLst>
      <p:ext uri="{BB962C8B-B14F-4D97-AF65-F5344CB8AC3E}">
        <p14:creationId xmlns:p14="http://schemas.microsoft.com/office/powerpoint/2010/main" val="38476234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786590" y="1276842"/>
            <a:ext cx="7467600" cy="944628"/>
          </a:xfrm>
        </p:spPr>
        <p:txBody>
          <a:bodyPr/>
          <a:lstStyle/>
          <a:p>
            <a:pPr eaLnBrk="1" hangingPunct="1"/>
            <a:r>
              <a:rPr lang="en-US" altLang="en-US" sz="2400" dirty="0"/>
              <a:t>Albumen</a:t>
            </a:r>
          </a:p>
        </p:txBody>
      </p:sp>
      <p:sp>
        <p:nvSpPr>
          <p:cNvPr id="5" name="Rectangle 2"/>
          <p:cNvSpPr>
            <a:spLocks noGrp="1" noChangeArrowheads="1"/>
          </p:cNvSpPr>
          <p:nvPr>
            <p:ph idx="1"/>
          </p:nvPr>
        </p:nvSpPr>
        <p:spPr/>
        <p:txBody>
          <a:bodyPr/>
          <a:lstStyle/>
          <a:p>
            <a:pPr eaLnBrk="1" hangingPunct="1">
              <a:buFont typeface="Arial" panose="020B0604020202020204" pitchFamily="34" charset="0"/>
              <a:buChar char="•"/>
            </a:pPr>
            <a:r>
              <a:rPr lang="en-US" altLang="en-US" sz="2000" dirty="0">
                <a:solidFill>
                  <a:schemeClr val="tx1"/>
                </a:solidFill>
              </a:rPr>
              <a:t>Also called the egg white</a:t>
            </a:r>
          </a:p>
          <a:p>
            <a:pPr eaLnBrk="1" hangingPunct="1">
              <a:buFont typeface="Arial" panose="020B0604020202020204" pitchFamily="34" charset="0"/>
              <a:buChar char="•"/>
            </a:pPr>
            <a:r>
              <a:rPr lang="en-US" altLang="en-US" sz="2000" dirty="0">
                <a:solidFill>
                  <a:schemeClr val="tx1"/>
                </a:solidFill>
              </a:rPr>
              <a:t>There are two types of albumen:</a:t>
            </a:r>
          </a:p>
          <a:p>
            <a:pPr lvl="1" eaLnBrk="1" hangingPunct="1">
              <a:buFont typeface="Arial" panose="020B0604020202020204" pitchFamily="34" charset="0"/>
              <a:buChar char="•"/>
            </a:pPr>
            <a:r>
              <a:rPr lang="en-US" altLang="en-US" sz="1800" dirty="0">
                <a:solidFill>
                  <a:schemeClr val="tx1"/>
                </a:solidFill>
              </a:rPr>
              <a:t>Thick albumen: Located closest to the yolk. The less liquid, more dense portion of the white. The thick albumen is denser in fresher eggs than in older eggs.</a:t>
            </a:r>
          </a:p>
          <a:p>
            <a:pPr lvl="1" eaLnBrk="1" hangingPunct="1">
              <a:buFont typeface="Arial" panose="020B0604020202020204" pitchFamily="34" charset="0"/>
              <a:buChar char="•"/>
            </a:pPr>
            <a:r>
              <a:rPr lang="en-US" altLang="en-US" sz="1800" dirty="0">
                <a:solidFill>
                  <a:schemeClr val="tx1"/>
                </a:solidFill>
              </a:rPr>
              <a:t>Thin albumen: The more liquid “runny” portion of the egg white.</a:t>
            </a:r>
          </a:p>
        </p:txBody>
      </p:sp>
    </p:spTree>
    <p:custDataLst>
      <p:tags r:id="rId1"/>
    </p:custDataLst>
    <p:extLst>
      <p:ext uri="{BB962C8B-B14F-4D97-AF65-F5344CB8AC3E}">
        <p14:creationId xmlns:p14="http://schemas.microsoft.com/office/powerpoint/2010/main" val="172921501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745401" y="1285080"/>
            <a:ext cx="7467600" cy="944628"/>
          </a:xfrm>
        </p:spPr>
        <p:txBody>
          <a:bodyPr/>
          <a:lstStyle/>
          <a:p>
            <a:pPr eaLnBrk="1" hangingPunct="1"/>
            <a:r>
              <a:rPr lang="en-US" altLang="en-US" sz="2400" dirty="0"/>
              <a:t>Shell</a:t>
            </a:r>
          </a:p>
        </p:txBody>
      </p:sp>
      <p:sp>
        <p:nvSpPr>
          <p:cNvPr id="5" name="Rectangle 2"/>
          <p:cNvSpPr>
            <a:spLocks noGrp="1" noChangeArrowheads="1"/>
          </p:cNvSpPr>
          <p:nvPr>
            <p:ph idx="1"/>
          </p:nvPr>
        </p:nvSpPr>
        <p:spPr/>
        <p:txBody>
          <a:bodyPr/>
          <a:lstStyle/>
          <a:p>
            <a:pPr eaLnBrk="1" hangingPunct="1">
              <a:buFont typeface="Arial" panose="020B0604020202020204" pitchFamily="34" charset="0"/>
              <a:buChar char="•"/>
            </a:pPr>
            <a:r>
              <a:rPr lang="en-US" altLang="en-US" sz="2000" dirty="0">
                <a:solidFill>
                  <a:schemeClr val="tx1"/>
                </a:solidFill>
              </a:rPr>
              <a:t>The hard, normally white (may also be brown or greenish blue) coating that provides the egg’s solid structure and shape and protects the developing embryo.</a:t>
            </a:r>
          </a:p>
          <a:p>
            <a:pPr eaLnBrk="1" hangingPunct="1">
              <a:buFont typeface="Arial" panose="020B0604020202020204" pitchFamily="34" charset="0"/>
              <a:buChar char="•"/>
            </a:pPr>
            <a:r>
              <a:rPr lang="en-US" altLang="en-US" sz="2000" dirty="0">
                <a:solidFill>
                  <a:schemeClr val="tx1"/>
                </a:solidFill>
              </a:rPr>
              <a:t>The shell of an egg contains thousands of tiny pores.</a:t>
            </a:r>
          </a:p>
        </p:txBody>
      </p:sp>
    </p:spTree>
    <p:custDataLst>
      <p:tags r:id="rId1"/>
    </p:custDataLst>
    <p:extLst>
      <p:ext uri="{BB962C8B-B14F-4D97-AF65-F5344CB8AC3E}">
        <p14:creationId xmlns:p14="http://schemas.microsoft.com/office/powerpoint/2010/main" val="422717874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noChangeArrowheads="1"/>
          </p:cNvSpPr>
          <p:nvPr>
            <p:ph type="title"/>
          </p:nvPr>
        </p:nvSpPr>
        <p:spPr>
          <a:xfrm>
            <a:off x="1124341" y="1285080"/>
            <a:ext cx="7467600" cy="944628"/>
          </a:xfrm>
        </p:spPr>
        <p:txBody>
          <a:bodyPr/>
          <a:lstStyle/>
          <a:p>
            <a:pPr eaLnBrk="1" hangingPunct="1"/>
            <a:r>
              <a:rPr lang="en-US" altLang="en-US" sz="2400" dirty="0"/>
              <a:t>Shell Membranes</a:t>
            </a:r>
          </a:p>
        </p:txBody>
      </p:sp>
      <p:sp>
        <p:nvSpPr>
          <p:cNvPr id="7" name="Rectangle 2"/>
          <p:cNvSpPr>
            <a:spLocks noGrp="1" noChangeArrowheads="1"/>
          </p:cNvSpPr>
          <p:nvPr>
            <p:ph idx="1"/>
          </p:nvPr>
        </p:nvSpPr>
        <p:spPr/>
        <p:txBody>
          <a:bodyPr/>
          <a:lstStyle/>
          <a:p>
            <a:pPr eaLnBrk="1" hangingPunct="1"/>
            <a:r>
              <a:rPr lang="en-US" altLang="en-US" sz="2000" dirty="0">
                <a:solidFill>
                  <a:schemeClr val="tx1"/>
                </a:solidFill>
              </a:rPr>
              <a:t>Membranes that are located just inside the shell</a:t>
            </a:r>
          </a:p>
          <a:p>
            <a:pPr eaLnBrk="1" hangingPunct="1"/>
            <a:r>
              <a:rPr lang="en-US" altLang="en-US" sz="2000" dirty="0">
                <a:solidFill>
                  <a:schemeClr val="tx1"/>
                </a:solidFill>
              </a:rPr>
              <a:t>Act as a barrier between the shell and the albumen</a:t>
            </a:r>
          </a:p>
        </p:txBody>
      </p:sp>
    </p:spTree>
    <p:custDataLst>
      <p:tags r:id="rId1"/>
    </p:custDataLst>
    <p:extLst>
      <p:ext uri="{BB962C8B-B14F-4D97-AF65-F5344CB8AC3E}">
        <p14:creationId xmlns:p14="http://schemas.microsoft.com/office/powerpoint/2010/main" val="36702221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588882" y="1359221"/>
            <a:ext cx="7467600" cy="944628"/>
          </a:xfrm>
        </p:spPr>
        <p:txBody>
          <a:bodyPr/>
          <a:lstStyle/>
          <a:p>
            <a:pPr eaLnBrk="1" hangingPunct="1"/>
            <a:r>
              <a:rPr lang="en-US" altLang="en-US" sz="2400" dirty="0"/>
              <a:t>Air Cell</a:t>
            </a:r>
          </a:p>
        </p:txBody>
      </p:sp>
      <p:sp>
        <p:nvSpPr>
          <p:cNvPr id="5" name="Rectangle 2"/>
          <p:cNvSpPr>
            <a:spLocks noGrp="1" noChangeArrowheads="1"/>
          </p:cNvSpPr>
          <p:nvPr>
            <p:ph idx="1"/>
          </p:nvPr>
        </p:nvSpPr>
        <p:spPr/>
        <p:txBody>
          <a:bodyPr/>
          <a:lstStyle/>
          <a:p>
            <a:pPr eaLnBrk="1" hangingPunct="1"/>
            <a:r>
              <a:rPr lang="en-US" altLang="en-US" sz="2000" dirty="0">
                <a:solidFill>
                  <a:schemeClr val="tx1"/>
                </a:solidFill>
              </a:rPr>
              <a:t>The small open space at the large end of an egg</a:t>
            </a:r>
          </a:p>
          <a:p>
            <a:pPr eaLnBrk="1" hangingPunct="1"/>
            <a:r>
              <a:rPr lang="en-US" altLang="en-US" sz="2000" dirty="0">
                <a:solidFill>
                  <a:schemeClr val="tx1"/>
                </a:solidFill>
              </a:rPr>
              <a:t>Formed by the separation of the two shell membranes</a:t>
            </a:r>
          </a:p>
          <a:p>
            <a:pPr eaLnBrk="1" hangingPunct="1"/>
            <a:r>
              <a:rPr lang="en-US" altLang="en-US" sz="2000" dirty="0">
                <a:solidFill>
                  <a:schemeClr val="tx1"/>
                </a:solidFill>
              </a:rPr>
              <a:t>Provides the chick with an air supply during the final stage of development just before hatching</a:t>
            </a:r>
          </a:p>
          <a:p>
            <a:pPr eaLnBrk="1" hangingPunct="1"/>
            <a:r>
              <a:rPr lang="en-US" altLang="en-US" sz="2000" dirty="0">
                <a:solidFill>
                  <a:schemeClr val="tx1"/>
                </a:solidFill>
              </a:rPr>
              <a:t>Older non-fertile eggs will have a larger air cell due to moisture loss.</a:t>
            </a:r>
          </a:p>
        </p:txBody>
      </p:sp>
    </p:spTree>
    <p:custDataLst>
      <p:tags r:id="rId1"/>
    </p:custDataLst>
    <p:extLst>
      <p:ext uri="{BB962C8B-B14F-4D97-AF65-F5344CB8AC3E}">
        <p14:creationId xmlns:p14="http://schemas.microsoft.com/office/powerpoint/2010/main" val="377253978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597119" y="1350982"/>
            <a:ext cx="7467600" cy="944628"/>
          </a:xfrm>
        </p:spPr>
        <p:txBody>
          <a:bodyPr/>
          <a:lstStyle/>
          <a:p>
            <a:pPr eaLnBrk="1" hangingPunct="1"/>
            <a:r>
              <a:rPr lang="en-US" altLang="en-US" sz="2400" dirty="0"/>
              <a:t>Chalaza</a:t>
            </a:r>
          </a:p>
        </p:txBody>
      </p:sp>
      <p:sp>
        <p:nvSpPr>
          <p:cNvPr id="5" name="Rectangle 2"/>
          <p:cNvSpPr>
            <a:spLocks noGrp="1" noChangeArrowheads="1"/>
          </p:cNvSpPr>
          <p:nvPr>
            <p:ph idx="1"/>
          </p:nvPr>
        </p:nvSpPr>
        <p:spPr/>
        <p:txBody>
          <a:bodyPr/>
          <a:lstStyle/>
          <a:p>
            <a:pPr eaLnBrk="1" hangingPunct="1"/>
            <a:r>
              <a:rPr lang="en-US" altLang="en-US" sz="2000" dirty="0">
                <a:solidFill>
                  <a:schemeClr val="tx1"/>
                </a:solidFill>
              </a:rPr>
              <a:t>The small, white rope-like structures at both ends of the yolk</a:t>
            </a:r>
          </a:p>
          <a:p>
            <a:pPr eaLnBrk="1" hangingPunct="1"/>
            <a:r>
              <a:rPr lang="en-US" altLang="en-US" sz="2000" dirty="0">
                <a:solidFill>
                  <a:schemeClr val="tx1"/>
                </a:solidFill>
              </a:rPr>
              <a:t>These structures help keep the yolk centered within the egg.</a:t>
            </a:r>
          </a:p>
          <a:p>
            <a:pPr eaLnBrk="1" hangingPunct="1"/>
            <a:r>
              <a:rPr lang="en-US" altLang="en-US" sz="2000" dirty="0">
                <a:solidFill>
                  <a:schemeClr val="tx1"/>
                </a:solidFill>
              </a:rPr>
              <a:t>If the yolk were to come into contact with the shell during embryo development, the process would be aborted and the embryo would cease development.</a:t>
            </a:r>
          </a:p>
        </p:txBody>
      </p:sp>
    </p:spTree>
    <p:custDataLst>
      <p:tags r:id="rId1"/>
    </p:custDataLst>
    <p:extLst>
      <p:ext uri="{BB962C8B-B14F-4D97-AF65-F5344CB8AC3E}">
        <p14:creationId xmlns:p14="http://schemas.microsoft.com/office/powerpoint/2010/main" val="273065855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idx="1"/>
          </p:nvPr>
        </p:nvSpPr>
        <p:spPr/>
        <p:txBody>
          <a:bodyPr/>
          <a:lstStyle/>
          <a:p>
            <a:pPr eaLnBrk="1" hangingPunct="1">
              <a:lnSpc>
                <a:spcPct val="90000"/>
              </a:lnSpc>
            </a:pPr>
            <a:r>
              <a:rPr lang="en-US" altLang="en-US" sz="2800" dirty="0"/>
              <a:t>Cleaning the Eggs</a:t>
            </a:r>
          </a:p>
          <a:p>
            <a:pPr lvl="1" eaLnBrk="1" hangingPunct="1">
              <a:lnSpc>
                <a:spcPct val="90000"/>
              </a:lnSpc>
            </a:pPr>
            <a:r>
              <a:rPr lang="en-US" altLang="en-US" sz="2000" dirty="0"/>
              <a:t>All eggs in the United States are washed in warm water with a mild detergent in order to remove any contaminants (manure, grease, blood, yolk, etc.) before they are sold for human consumption.</a:t>
            </a:r>
          </a:p>
          <a:p>
            <a:pPr lvl="1" eaLnBrk="1" hangingPunct="1">
              <a:lnSpc>
                <a:spcPct val="90000"/>
              </a:lnSpc>
            </a:pPr>
            <a:r>
              <a:rPr lang="en-US" altLang="en-US" sz="2000" dirty="0"/>
              <a:t>Eggs are dried to remove any excess moisture prior to packaging.</a:t>
            </a:r>
          </a:p>
          <a:p>
            <a:pPr lvl="1" eaLnBrk="1" hangingPunct="1">
              <a:lnSpc>
                <a:spcPct val="90000"/>
              </a:lnSpc>
            </a:pPr>
            <a:r>
              <a:rPr lang="en-US" altLang="en-US" sz="2000" dirty="0"/>
              <a:t>Removal of contaminants prevents egg spoilage by bacteria.</a:t>
            </a:r>
          </a:p>
          <a:p>
            <a:pPr lvl="1" eaLnBrk="1" hangingPunct="1">
              <a:lnSpc>
                <a:spcPct val="90000"/>
              </a:lnSpc>
            </a:pPr>
            <a:r>
              <a:rPr lang="en-US" altLang="en-US" sz="2000" dirty="0"/>
              <a:t>Eggs that are not cleaned or that contain defects are removed from the processing line and are not packaged for human consumption.</a:t>
            </a:r>
          </a:p>
        </p:txBody>
      </p:sp>
      <p:sp>
        <p:nvSpPr>
          <p:cNvPr id="7" name="Title 1"/>
          <p:cNvSpPr>
            <a:spLocks noGrp="1"/>
          </p:cNvSpPr>
          <p:nvPr>
            <p:ph type="title"/>
          </p:nvPr>
        </p:nvSpPr>
        <p:spPr>
          <a:xfrm>
            <a:off x="409146" y="1279654"/>
            <a:ext cx="8229600" cy="981633"/>
          </a:xfrm>
        </p:spPr>
        <p:txBody>
          <a:bodyPr/>
          <a:lstStyle/>
          <a:p>
            <a:r>
              <a:rPr lang="en-US" sz="2400" dirty="0"/>
              <a:t>Processing Functions</a:t>
            </a:r>
          </a:p>
        </p:txBody>
      </p:sp>
    </p:spTree>
    <p:custDataLst>
      <p:tags r:id="rId1"/>
    </p:custDataLst>
    <p:extLst>
      <p:ext uri="{BB962C8B-B14F-4D97-AF65-F5344CB8AC3E}">
        <p14:creationId xmlns:p14="http://schemas.microsoft.com/office/powerpoint/2010/main" val="95423256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p:txBody>
          <a:bodyPr/>
          <a:lstStyle/>
          <a:p>
            <a:pPr eaLnBrk="1" hangingPunct="1"/>
            <a:r>
              <a:rPr lang="en-US" altLang="en-US" sz="2800" dirty="0"/>
              <a:t>Grading</a:t>
            </a:r>
          </a:p>
          <a:p>
            <a:pPr lvl="1" eaLnBrk="1" hangingPunct="1"/>
            <a:r>
              <a:rPr lang="en-US" altLang="en-US" sz="2000" dirty="0"/>
              <a:t>Grading refers to the process of grouping eggs according to similar characteristics, such as quality and weight.</a:t>
            </a:r>
          </a:p>
          <a:p>
            <a:pPr lvl="1" eaLnBrk="1" hangingPunct="1"/>
            <a:r>
              <a:rPr lang="en-US" altLang="en-US" sz="2000" dirty="0"/>
              <a:t>Egg grading is performed by trained professionals from the United States Department of Agriculture (USDA).</a:t>
            </a:r>
          </a:p>
          <a:p>
            <a:pPr lvl="1" eaLnBrk="1" hangingPunct="1"/>
            <a:r>
              <a:rPr lang="en-US" altLang="en-US" sz="2000" dirty="0"/>
              <a:t>The USDA has a stringent set of requirements for the grading of fresh shell eggs. </a:t>
            </a:r>
          </a:p>
          <a:p>
            <a:pPr lvl="1" eaLnBrk="1" hangingPunct="1"/>
            <a:r>
              <a:rPr lang="en-US" altLang="en-US" sz="2000" dirty="0"/>
              <a:t>Egg grading is dependent upon examination of internal quality factors (e.g., condition of the egg white and yolk, air cell size).</a:t>
            </a:r>
          </a:p>
        </p:txBody>
      </p:sp>
      <p:sp>
        <p:nvSpPr>
          <p:cNvPr id="8" name="Title 1"/>
          <p:cNvSpPr>
            <a:spLocks noGrp="1"/>
          </p:cNvSpPr>
          <p:nvPr>
            <p:ph type="title"/>
          </p:nvPr>
        </p:nvSpPr>
        <p:spPr>
          <a:xfrm>
            <a:off x="400909" y="1411458"/>
            <a:ext cx="8229600" cy="981633"/>
          </a:xfrm>
        </p:spPr>
        <p:txBody>
          <a:bodyPr/>
          <a:lstStyle/>
          <a:p>
            <a:r>
              <a:rPr lang="en-US" sz="2400" dirty="0"/>
              <a:t>Processing Functions </a:t>
            </a:r>
          </a:p>
        </p:txBody>
      </p:sp>
    </p:spTree>
    <p:custDataLst>
      <p:tags r:id="rId1"/>
    </p:custDataLst>
    <p:extLst>
      <p:ext uri="{BB962C8B-B14F-4D97-AF65-F5344CB8AC3E}">
        <p14:creationId xmlns:p14="http://schemas.microsoft.com/office/powerpoint/2010/main" val="220052782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2422026" y="1425146"/>
            <a:ext cx="4510799" cy="4653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562625" y="991329"/>
            <a:ext cx="8229600" cy="981633"/>
          </a:xfrm>
        </p:spPr>
        <p:txBody>
          <a:bodyPr/>
          <a:lstStyle/>
          <a:p>
            <a:r>
              <a:rPr lang="en-US" sz="2400" dirty="0"/>
              <a:t>U.S.D.A. Grading Diagram </a:t>
            </a:r>
          </a:p>
        </p:txBody>
      </p:sp>
    </p:spTree>
    <p:custDataLst>
      <p:tags r:id="rId1"/>
    </p:custDataLst>
    <p:extLst>
      <p:ext uri="{BB962C8B-B14F-4D97-AF65-F5344CB8AC3E}">
        <p14:creationId xmlns:p14="http://schemas.microsoft.com/office/powerpoint/2010/main" val="242891887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490152" y="2009140"/>
            <a:ext cx="8229600" cy="4002723"/>
          </a:xfrm>
          <a:prstGeom prst="rect">
            <a:avLst/>
          </a:prstGeom>
        </p:spPr>
        <p:txBody>
          <a:bodyPr/>
          <a:lstStyle>
            <a:lvl1pPr marL="0" marR="0" indent="0" algn="l" defTabSz="914400" rtl="0" eaLnBrk="1" fontAlgn="auto" latinLnBrk="0" hangingPunct="1">
              <a:lnSpc>
                <a:spcPct val="100000"/>
              </a:lnSpc>
              <a:spcBef>
                <a:spcPts val="800"/>
              </a:spcBef>
              <a:spcAft>
                <a:spcPts val="0"/>
              </a:spcAft>
              <a:buClrTx/>
              <a:buSzTx/>
              <a:buFont typeface="Arial"/>
              <a:buNone/>
              <a:tabLst/>
              <a:defRPr sz="2000" b="0" i="0" kern="1200" baseline="0">
                <a:solidFill>
                  <a:srgbClr val="000000"/>
                </a:solidFill>
                <a:latin typeface="Verdana"/>
                <a:ea typeface="+mn-ea"/>
                <a:cs typeface="Verdana"/>
              </a:defRPr>
            </a:lvl1pPr>
            <a:lvl2pPr marL="1737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2pPr>
            <a:lvl3pPr marL="4023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3pPr>
            <a:lvl4pPr marL="6309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4pPr>
            <a:lvl5pPr marL="8595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42900" marR="0" lvl="0" indent="-257175" algn="l" defTabSz="914400" rtl="0" eaLnBrk="1" fontAlgn="auto" latinLnBrk="0" hangingPunct="1">
              <a:lnSpc>
                <a:spcPct val="100000"/>
              </a:lnSpc>
              <a:spcBef>
                <a:spcPts val="800"/>
              </a:spcBef>
              <a:spcAft>
                <a:spcPts val="0"/>
              </a:spcAft>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rPr>
              <a:t>Grading, </a:t>
            </a:r>
            <a:r>
              <a:rPr lang="en-US" altLang="en-US" sz="2800" dirty="0"/>
              <a:t>c</a:t>
            </a:r>
            <a:r>
              <a:rPr kumimoji="0" lang="en-US" altLang="en-US" sz="2800" b="0" i="0" u="none" strike="noStrike" kern="1200" cap="none" spc="0" normalizeH="0" baseline="0" noProof="0" dirty="0" err="1">
                <a:ln>
                  <a:noFill/>
                </a:ln>
                <a:solidFill>
                  <a:srgbClr val="000000"/>
                </a:solidFill>
                <a:effectLst/>
                <a:uLnTx/>
                <a:uFillTx/>
              </a:rPr>
              <a:t>ontinued</a:t>
            </a:r>
            <a:endParaRPr kumimoji="0" lang="en-US" altLang="en-US" sz="2800" b="0" i="0" u="none" strike="noStrike" kern="1200" cap="none" spc="0" normalizeH="0" baseline="0" noProof="0" dirty="0">
              <a:ln>
                <a:noFill/>
              </a:ln>
              <a:solidFill>
                <a:srgbClr val="000000"/>
              </a:solidFill>
              <a:effectLst/>
              <a:uLnTx/>
              <a:uFillTx/>
            </a:endParaRPr>
          </a:p>
          <a:p>
            <a:pPr marL="631825" marR="0" lvl="1" indent="-2349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Verdana"/>
                <a:ea typeface="+mn-ea"/>
                <a:cs typeface="Verdana"/>
              </a:rPr>
              <a:t>Internal quality factors can also be determined by candling</a:t>
            </a:r>
            <a:r>
              <a:rPr kumimoji="0" lang="en-US" altLang="en-US" sz="2000" b="0" i="0" u="none" strike="noStrike" kern="1200" cap="none" spc="0" normalizeH="0" baseline="0" noProof="0" dirty="0" smtClean="0">
                <a:ln>
                  <a:noFill/>
                </a:ln>
                <a:solidFill>
                  <a:srgbClr val="000000"/>
                </a:solidFill>
                <a:effectLst/>
                <a:uLnTx/>
                <a:uFillTx/>
                <a:latin typeface="Verdana"/>
                <a:ea typeface="+mn-ea"/>
                <a:cs typeface="Verdana"/>
              </a:rPr>
              <a:t>.</a:t>
            </a:r>
          </a:p>
          <a:p>
            <a:pPr marL="396875" marR="0" lvl="1" indent="0" algn="l" defTabSz="914400" rtl="0" eaLnBrk="1" fontAlgn="auto" latinLnBrk="0" hangingPunct="1">
              <a:lnSpc>
                <a:spcPct val="100000"/>
              </a:lnSpc>
              <a:spcBef>
                <a:spcPts val="300"/>
              </a:spcBef>
              <a:spcAft>
                <a:spcPts val="0"/>
              </a:spcAft>
              <a:buClrTx/>
              <a:buSzTx/>
              <a:buNone/>
              <a:tabLst/>
              <a:defRPr/>
            </a:pPr>
            <a:endParaRPr kumimoji="0" lang="en-US" altLang="en-US" sz="2000" b="0" i="0" u="none" strike="noStrike" kern="1200" cap="none" spc="0" normalizeH="0" baseline="0" noProof="0" dirty="0">
              <a:ln>
                <a:noFill/>
              </a:ln>
              <a:solidFill>
                <a:srgbClr val="000000"/>
              </a:solidFill>
              <a:effectLst/>
              <a:uLnTx/>
              <a:uFillTx/>
              <a:latin typeface="Verdana"/>
              <a:ea typeface="+mn-ea"/>
              <a:cs typeface="Verdana"/>
            </a:endParaRPr>
          </a:p>
          <a:p>
            <a:pPr marL="631825" marR="0" lvl="1" indent="-2349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Verdana"/>
                <a:ea typeface="+mn-ea"/>
                <a:cs typeface="Verdana"/>
              </a:rPr>
              <a:t>Candling involves holding the egg to a concentrated light source for visual inspection of internal defects, such as blood spots or double yolks.</a:t>
            </a:r>
          </a:p>
        </p:txBody>
      </p:sp>
      <p:sp>
        <p:nvSpPr>
          <p:cNvPr id="9" name="Title 1"/>
          <p:cNvSpPr>
            <a:spLocks noGrp="1"/>
          </p:cNvSpPr>
          <p:nvPr>
            <p:ph type="title"/>
          </p:nvPr>
        </p:nvSpPr>
        <p:spPr>
          <a:xfrm>
            <a:off x="490152" y="1279653"/>
            <a:ext cx="8229600" cy="981633"/>
          </a:xfrm>
        </p:spPr>
        <p:txBody>
          <a:bodyPr/>
          <a:lstStyle/>
          <a:p>
            <a:r>
              <a:rPr lang="en-US" sz="2400" dirty="0"/>
              <a:t>Processing Functions </a:t>
            </a:r>
          </a:p>
        </p:txBody>
      </p:sp>
    </p:spTree>
    <p:custDataLst>
      <p:tags r:id="rId1"/>
    </p:custDataLst>
    <p:extLst>
      <p:ext uri="{BB962C8B-B14F-4D97-AF65-F5344CB8AC3E}">
        <p14:creationId xmlns:p14="http://schemas.microsoft.com/office/powerpoint/2010/main" val="125555966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03225" indent="-288925" eaLnBrk="1" hangingPunct="1">
              <a:lnSpc>
                <a:spcPct val="90000"/>
              </a:lnSpc>
            </a:pPr>
            <a:r>
              <a:rPr lang="en-US" altLang="en-US" sz="2800" dirty="0"/>
              <a:t>Grading, continued</a:t>
            </a:r>
          </a:p>
          <a:p>
            <a:pPr marL="685800" lvl="1" indent="-266700" eaLnBrk="1" hangingPunct="1">
              <a:lnSpc>
                <a:spcPct val="90000"/>
              </a:lnSpc>
              <a:buFont typeface="Arial" panose="020B0604020202020204" pitchFamily="34" charset="0"/>
              <a:buChar char="•"/>
            </a:pPr>
            <a:r>
              <a:rPr lang="en-US" altLang="en-US" sz="2000" dirty="0"/>
              <a:t>Egg grading is also dependent upon external quality factors (e.g., shape, texture, cleanliness and soundness of the shell). </a:t>
            </a:r>
            <a:endParaRPr lang="en-US" altLang="en-US" sz="2000" dirty="0" smtClean="0"/>
          </a:p>
          <a:p>
            <a:pPr marL="419100" lvl="1" indent="0" eaLnBrk="1" hangingPunct="1">
              <a:lnSpc>
                <a:spcPct val="90000"/>
              </a:lnSpc>
              <a:buNone/>
            </a:pPr>
            <a:endParaRPr lang="en-US" altLang="en-US" sz="2000" dirty="0"/>
          </a:p>
          <a:p>
            <a:pPr marL="685800" lvl="1" indent="-266700" eaLnBrk="1" hangingPunct="1">
              <a:lnSpc>
                <a:spcPct val="90000"/>
              </a:lnSpc>
              <a:buFont typeface="Arial" panose="020B0604020202020204" pitchFamily="34" charset="0"/>
              <a:buChar char="•"/>
            </a:pPr>
            <a:r>
              <a:rPr lang="en-US" altLang="en-US" sz="2000" dirty="0"/>
              <a:t>An egg with a AA grade contains the most desirable characteristics while an egg with a B grade contains the least desirable characteristics. </a:t>
            </a:r>
            <a:endParaRPr lang="en-US" altLang="en-US" sz="2000" dirty="0" smtClean="0"/>
          </a:p>
          <a:p>
            <a:pPr marL="419100" lvl="1" indent="0" eaLnBrk="1" hangingPunct="1">
              <a:lnSpc>
                <a:spcPct val="90000"/>
              </a:lnSpc>
              <a:buNone/>
            </a:pPr>
            <a:endParaRPr lang="en-US" altLang="en-US" sz="2000" dirty="0"/>
          </a:p>
          <a:p>
            <a:pPr marL="685800" lvl="1" indent="-266700" eaLnBrk="1" hangingPunct="1">
              <a:lnSpc>
                <a:spcPct val="90000"/>
              </a:lnSpc>
              <a:buFont typeface="Arial" panose="020B0604020202020204" pitchFamily="34" charset="0"/>
              <a:buChar char="•"/>
            </a:pPr>
            <a:r>
              <a:rPr lang="en-US" altLang="en-US" sz="2000" dirty="0"/>
              <a:t>External quality can be determined by candling for illumination and detection of egg shell cracks.</a:t>
            </a:r>
          </a:p>
          <a:p>
            <a:endParaRPr lang="en-US" dirty="0"/>
          </a:p>
        </p:txBody>
      </p:sp>
      <p:sp>
        <p:nvSpPr>
          <p:cNvPr id="4" name="Title 1"/>
          <p:cNvSpPr>
            <a:spLocks noGrp="1"/>
          </p:cNvSpPr>
          <p:nvPr>
            <p:ph type="title"/>
          </p:nvPr>
        </p:nvSpPr>
        <p:spPr>
          <a:xfrm>
            <a:off x="803066" y="1252128"/>
            <a:ext cx="7467600" cy="944628"/>
          </a:xfrm>
        </p:spPr>
        <p:txBody>
          <a:bodyPr/>
          <a:lstStyle/>
          <a:p>
            <a:r>
              <a:rPr lang="en-US" sz="2400" dirty="0"/>
              <a:t>Processing Functions </a:t>
            </a:r>
          </a:p>
        </p:txBody>
      </p:sp>
    </p:spTree>
    <p:custDataLst>
      <p:tags r:id="rId1"/>
    </p:custDataLst>
    <p:extLst>
      <p:ext uri="{BB962C8B-B14F-4D97-AF65-F5344CB8AC3E}">
        <p14:creationId xmlns:p14="http://schemas.microsoft.com/office/powerpoint/2010/main" val="301257167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534" y="2295611"/>
            <a:ext cx="8229600" cy="4094163"/>
          </a:xfrm>
        </p:spPr>
        <p:txBody>
          <a:bodyPr/>
          <a:lstStyle/>
          <a:p>
            <a:pPr marL="398463" indent="-261938"/>
            <a:r>
              <a:rPr lang="en-US" altLang="en-US" sz="2000" dirty="0"/>
              <a:t>In-Line Processing</a:t>
            </a:r>
          </a:p>
          <a:p>
            <a:pPr marL="798513" lvl="1" indent="-292100"/>
            <a:r>
              <a:rPr lang="en-US" altLang="en-US" sz="1800" dirty="0"/>
              <a:t>Egg processing occurs at the same location as the egg production facility.</a:t>
            </a:r>
          </a:p>
          <a:p>
            <a:pPr marL="1141413" lvl="2" indent="-268288"/>
            <a:r>
              <a:rPr lang="en-US" altLang="en-US" sz="1600" dirty="0"/>
              <a:t>This processing method is the most efficient method available of collecting and processing eggs. Eggs are delivered from the egg production facility to the egg processing facility by an enclosed and refrigerated conveyor system.</a:t>
            </a:r>
          </a:p>
          <a:p>
            <a:pPr marL="398463" indent="-261938"/>
            <a:r>
              <a:rPr lang="en-US" altLang="en-US" sz="2000" dirty="0"/>
              <a:t>Egg handling and processing is performed with automated equipment.</a:t>
            </a:r>
          </a:p>
          <a:p>
            <a:endParaRPr lang="en-US" dirty="0"/>
          </a:p>
        </p:txBody>
      </p:sp>
      <p:sp>
        <p:nvSpPr>
          <p:cNvPr id="4" name="Title 1"/>
          <p:cNvSpPr>
            <a:spLocks noGrp="1"/>
          </p:cNvSpPr>
          <p:nvPr>
            <p:ph type="title"/>
          </p:nvPr>
        </p:nvSpPr>
        <p:spPr>
          <a:xfrm>
            <a:off x="532714" y="1469125"/>
            <a:ext cx="8229600" cy="981633"/>
          </a:xfrm>
        </p:spPr>
        <p:txBody>
          <a:bodyPr/>
          <a:lstStyle/>
          <a:p>
            <a:r>
              <a:rPr lang="en-US" sz="2400" dirty="0"/>
              <a:t>Egg Processing Systems</a:t>
            </a:r>
          </a:p>
        </p:txBody>
      </p:sp>
    </p:spTree>
    <p:custDataLst>
      <p:tags r:id="rId1"/>
    </p:custDataLst>
    <p:extLst>
      <p:ext uri="{BB962C8B-B14F-4D97-AF65-F5344CB8AC3E}">
        <p14:creationId xmlns:p14="http://schemas.microsoft.com/office/powerpoint/2010/main" val="112521825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12964" y="1052216"/>
            <a:ext cx="6013450" cy="4972521"/>
            <a:chOff x="1477963" y="605954"/>
            <a:chExt cx="6013450" cy="4972521"/>
          </a:xfrm>
        </p:grpSpPr>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4250" y="605954"/>
              <a:ext cx="2905125"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t="4027" r="57692"/>
            <a:stretch>
              <a:fillRect/>
            </a:stretch>
          </p:blipFill>
          <p:spPr bwMode="auto">
            <a:xfrm>
              <a:off x="1913750" y="3156786"/>
              <a:ext cx="17716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5">
              <a:extLst>
                <a:ext uri="{28A0092B-C50C-407E-A947-70E740481C1C}">
                  <a14:useLocalDpi xmlns:a14="http://schemas.microsoft.com/office/drawing/2010/main" val="0"/>
                </a:ext>
              </a:extLst>
            </a:blip>
            <a:srcRect l="59616"/>
            <a:stretch>
              <a:fillRect/>
            </a:stretch>
          </p:blipFill>
          <p:spPr bwMode="auto">
            <a:xfrm>
              <a:off x="5410200" y="3200400"/>
              <a:ext cx="16954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1"/>
            <p:cNvSpPr>
              <a:spLocks noChangeArrowheads="1"/>
            </p:cNvSpPr>
            <p:nvPr/>
          </p:nvSpPr>
          <p:spPr bwMode="auto">
            <a:xfrm>
              <a:off x="1477963" y="5211763"/>
              <a:ext cx="601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314325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314325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314325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314325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31432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1432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1432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1432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143250" algn="l"/>
                </a:tabLs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b="1">
                  <a:solidFill>
                    <a:srgbClr val="000000"/>
                  </a:solidFill>
                  <a:cs typeface="Times New Roman" panose="02020603050405020304" pitchFamily="18" charset="0"/>
                </a:rPr>
                <a:t>      </a:t>
              </a:r>
              <a:r>
                <a:rPr lang="en-US" altLang="en-US">
                  <a:solidFill>
                    <a:srgbClr val="000000"/>
                  </a:solidFill>
                  <a:cs typeface="Times New Roman" panose="02020603050405020304" pitchFamily="18" charset="0"/>
                </a:rPr>
                <a:t> Ideal egg shape.		Abnormal egg shape.</a:t>
              </a:r>
              <a:endParaRPr lang="en-US" altLang="en-US"/>
            </a:p>
          </p:txBody>
        </p:sp>
        <p:sp>
          <p:nvSpPr>
            <p:cNvPr id="9" name="Text Box 12"/>
            <p:cNvSpPr txBox="1">
              <a:spLocks noChangeArrowheads="1"/>
            </p:cNvSpPr>
            <p:nvPr/>
          </p:nvSpPr>
          <p:spPr bwMode="auto">
            <a:xfrm>
              <a:off x="4038600" y="2438400"/>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a:t>Candling</a:t>
              </a:r>
            </a:p>
          </p:txBody>
        </p:sp>
      </p:grpSp>
    </p:spTree>
    <p:custDataLst>
      <p:tags r:id="rId1"/>
    </p:custDataLst>
    <p:extLst>
      <p:ext uri="{BB962C8B-B14F-4D97-AF65-F5344CB8AC3E}">
        <p14:creationId xmlns:p14="http://schemas.microsoft.com/office/powerpoint/2010/main" val="328918114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967673" y="1000501"/>
            <a:ext cx="7467600" cy="944628"/>
          </a:xfrm>
        </p:spPr>
        <p:txBody>
          <a:bodyPr/>
          <a:lstStyle/>
          <a:p>
            <a:r>
              <a:rPr lang="en-US" sz="2400" dirty="0"/>
              <a:t>U.S.D.A. Grading Factors </a:t>
            </a:r>
          </a:p>
        </p:txBody>
      </p:sp>
      <p:pic>
        <p:nvPicPr>
          <p:cNvPr id="11" name="Picture 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61007" y="1570681"/>
            <a:ext cx="3590040" cy="472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7389385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80000"/>
              </a:lnSpc>
            </a:pPr>
            <a:r>
              <a:rPr lang="en-US" altLang="en-US" sz="2400" dirty="0"/>
              <a:t>Size determination</a:t>
            </a:r>
          </a:p>
          <a:p>
            <a:pPr>
              <a:lnSpc>
                <a:spcPct val="80000"/>
              </a:lnSpc>
            </a:pPr>
            <a:r>
              <a:rPr lang="en-US" altLang="en-US" sz="2400" dirty="0"/>
              <a:t>Sizes are determined by weight. There are six different weight categories: peewee, small, medium, large, extra large and jumbo. Each size category receives a different price on the farm and at the retail level.</a:t>
            </a:r>
          </a:p>
          <a:p>
            <a:pPr lvl="2" fontAlgn="auto">
              <a:lnSpc>
                <a:spcPct val="80000"/>
              </a:lnSpc>
              <a:spcAft>
                <a:spcPts val="0"/>
              </a:spcAft>
            </a:pPr>
            <a:r>
              <a:rPr lang="en-US" altLang="en-US" sz="2000" dirty="0"/>
              <a:t>Minimum Average Weight for one dozen eggs:</a:t>
            </a:r>
          </a:p>
          <a:p>
            <a:pPr lvl="4" fontAlgn="auto">
              <a:lnSpc>
                <a:spcPct val="80000"/>
              </a:lnSpc>
              <a:spcAft>
                <a:spcPts val="0"/>
              </a:spcAft>
            </a:pPr>
            <a:r>
              <a:rPr lang="en-US" altLang="en-US" sz="1600" dirty="0"/>
              <a:t>Peewee:	15 ounces</a:t>
            </a:r>
          </a:p>
          <a:p>
            <a:pPr lvl="4" fontAlgn="auto">
              <a:lnSpc>
                <a:spcPct val="80000"/>
              </a:lnSpc>
              <a:spcAft>
                <a:spcPts val="0"/>
              </a:spcAft>
            </a:pPr>
            <a:r>
              <a:rPr lang="en-US" altLang="en-US" sz="1600" dirty="0"/>
              <a:t>Small:		18 ounces</a:t>
            </a:r>
          </a:p>
          <a:p>
            <a:pPr lvl="4" fontAlgn="auto">
              <a:lnSpc>
                <a:spcPct val="80000"/>
              </a:lnSpc>
              <a:spcAft>
                <a:spcPts val="0"/>
              </a:spcAft>
            </a:pPr>
            <a:r>
              <a:rPr lang="en-US" altLang="en-US" sz="1600" dirty="0"/>
              <a:t>Medium:	21 ounces</a:t>
            </a:r>
          </a:p>
          <a:p>
            <a:pPr lvl="4" fontAlgn="auto">
              <a:lnSpc>
                <a:spcPct val="80000"/>
              </a:lnSpc>
              <a:spcAft>
                <a:spcPts val="0"/>
              </a:spcAft>
            </a:pPr>
            <a:r>
              <a:rPr lang="en-US" altLang="en-US" sz="1600" dirty="0"/>
              <a:t>Large:		24 ounces</a:t>
            </a:r>
          </a:p>
          <a:p>
            <a:pPr lvl="4" fontAlgn="auto">
              <a:lnSpc>
                <a:spcPct val="80000"/>
              </a:lnSpc>
              <a:spcAft>
                <a:spcPts val="0"/>
              </a:spcAft>
            </a:pPr>
            <a:r>
              <a:rPr lang="en-US" altLang="en-US" sz="1600" dirty="0"/>
              <a:t>Extra Large:	27 ounces</a:t>
            </a:r>
          </a:p>
          <a:p>
            <a:pPr lvl="4" fontAlgn="auto">
              <a:lnSpc>
                <a:spcPct val="80000"/>
              </a:lnSpc>
              <a:spcAft>
                <a:spcPts val="0"/>
              </a:spcAft>
            </a:pPr>
            <a:r>
              <a:rPr lang="en-US" altLang="en-US" sz="1600" dirty="0"/>
              <a:t>Jumbo:	30 ounces</a:t>
            </a:r>
          </a:p>
          <a:p>
            <a:endParaRPr lang="en-US" dirty="0"/>
          </a:p>
        </p:txBody>
      </p:sp>
      <p:sp>
        <p:nvSpPr>
          <p:cNvPr id="4" name="Title 1"/>
          <p:cNvSpPr txBox="1">
            <a:spLocks/>
          </p:cNvSpPr>
          <p:nvPr/>
        </p:nvSpPr>
        <p:spPr>
          <a:xfrm>
            <a:off x="573904" y="1114897"/>
            <a:ext cx="8229600" cy="981633"/>
          </a:xfrm>
          <a:prstGeom prst="rect">
            <a:avLst/>
          </a:prstGeom>
        </p:spPr>
        <p:txBody>
          <a:bodyPr/>
          <a:lstStyle>
            <a:lvl1pPr algn="ctr" rtl="0" eaLnBrk="0" fontAlgn="base" hangingPunct="0">
              <a:spcBef>
                <a:spcPct val="0"/>
              </a:spcBef>
              <a:spcAft>
                <a:spcPct val="0"/>
              </a:spcAft>
              <a:defRPr sz="3600" b="1" i="0">
                <a:solidFill>
                  <a:srgbClr val="004C97"/>
                </a:solidFill>
                <a:latin typeface="Georgia"/>
                <a:ea typeface="+mj-ea"/>
                <a:cs typeface="Georgia"/>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kern="0" dirty="0"/>
              <a:t>Egg Sizes</a:t>
            </a:r>
          </a:p>
        </p:txBody>
      </p:sp>
    </p:spTree>
    <p:custDataLst>
      <p:tags r:id="rId1"/>
    </p:custDataLst>
    <p:extLst>
      <p:ext uri="{BB962C8B-B14F-4D97-AF65-F5344CB8AC3E}">
        <p14:creationId xmlns:p14="http://schemas.microsoft.com/office/powerpoint/2010/main" val="137702312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90000"/>
              </a:lnSpc>
            </a:pPr>
            <a:r>
              <a:rPr lang="en-US" altLang="en-US" sz="2800" dirty="0"/>
              <a:t>Packaging</a:t>
            </a:r>
          </a:p>
          <a:p>
            <a:pPr lvl="1" fontAlgn="auto">
              <a:lnSpc>
                <a:spcPct val="90000"/>
              </a:lnSpc>
              <a:spcAft>
                <a:spcPts val="0"/>
              </a:spcAft>
            </a:pPr>
            <a:r>
              <a:rPr lang="en-US" altLang="en-US" sz="2000" dirty="0"/>
              <a:t>Eggs are packaged into a variety of containers designed for safe shipment and enhanced product appearance for the consumer.</a:t>
            </a:r>
            <a:endParaRPr lang="en-US" altLang="en-US" sz="2000" i="1" dirty="0"/>
          </a:p>
          <a:p>
            <a:pPr lvl="1" fontAlgn="auto">
              <a:lnSpc>
                <a:spcPct val="90000"/>
              </a:lnSpc>
              <a:spcAft>
                <a:spcPts val="0"/>
              </a:spcAft>
            </a:pPr>
            <a:r>
              <a:rPr lang="en-US" altLang="en-US" sz="2000" i="1" dirty="0"/>
              <a:t>Loose packaging</a:t>
            </a:r>
            <a:r>
              <a:rPr lang="en-US" altLang="en-US" sz="2000" dirty="0"/>
              <a:t> is a simple way of moving large quantities of eggs in an efficient but also simple fashion. </a:t>
            </a:r>
            <a:r>
              <a:rPr lang="en-US" altLang="en-US" sz="2000" i="1" dirty="0"/>
              <a:t>Loose packaging</a:t>
            </a:r>
            <a:r>
              <a:rPr lang="en-US" altLang="en-US" sz="2000" dirty="0"/>
              <a:t> usually refers to either a thirty-egg large or extra large </a:t>
            </a:r>
            <a:r>
              <a:rPr lang="en-US" altLang="en-US" sz="2000" i="1" dirty="0"/>
              <a:t>flat</a:t>
            </a:r>
            <a:r>
              <a:rPr lang="en-US" altLang="en-US" sz="2000" dirty="0"/>
              <a:t>, or a twenty-egg jumbo </a:t>
            </a:r>
            <a:r>
              <a:rPr lang="en-US" altLang="en-US" sz="2000" i="1" dirty="0"/>
              <a:t>flat</a:t>
            </a:r>
            <a:r>
              <a:rPr lang="en-US" altLang="en-US" sz="2000" dirty="0"/>
              <a:t>. Loose sales mostly consist of sales to restaurants or other large quantity consumers.</a:t>
            </a:r>
          </a:p>
          <a:p>
            <a:endParaRPr lang="en-US" dirty="0"/>
          </a:p>
        </p:txBody>
      </p:sp>
      <p:sp>
        <p:nvSpPr>
          <p:cNvPr id="4" name="Title 1"/>
          <p:cNvSpPr>
            <a:spLocks noGrp="1"/>
          </p:cNvSpPr>
          <p:nvPr>
            <p:ph type="title"/>
          </p:nvPr>
        </p:nvSpPr>
        <p:spPr>
          <a:xfrm>
            <a:off x="1001115" y="1301783"/>
            <a:ext cx="7467600" cy="944628"/>
          </a:xfrm>
        </p:spPr>
        <p:txBody>
          <a:bodyPr/>
          <a:lstStyle/>
          <a:p>
            <a:r>
              <a:rPr lang="en-US" sz="2400" dirty="0"/>
              <a:t>Packaging and Storage </a:t>
            </a:r>
          </a:p>
        </p:txBody>
      </p:sp>
    </p:spTree>
    <p:custDataLst>
      <p:tags r:id="rId1"/>
    </p:custDataLst>
    <p:extLst>
      <p:ext uri="{BB962C8B-B14F-4D97-AF65-F5344CB8AC3E}">
        <p14:creationId xmlns:p14="http://schemas.microsoft.com/office/powerpoint/2010/main" val="271293171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indent="-266700" eaLnBrk="1" hangingPunct="1"/>
            <a:r>
              <a:rPr lang="en-US" altLang="en-US" sz="2800" dirty="0"/>
              <a:t>Packaging, continued</a:t>
            </a:r>
          </a:p>
          <a:p>
            <a:pPr marL="625475" lvl="1" indent="-247650" eaLnBrk="1" hangingPunct="1"/>
            <a:r>
              <a:rPr lang="en-US" altLang="en-US" sz="2000" dirty="0"/>
              <a:t>In retail settings, eggs are often packaged in cartons containing either one dozen or eighteen eggs. </a:t>
            </a:r>
          </a:p>
          <a:p>
            <a:pPr marL="914400" lvl="2" indent="-230188" eaLnBrk="1" hangingPunct="1"/>
            <a:r>
              <a:rPr lang="en-US" altLang="en-US" sz="1800" dirty="0"/>
              <a:t>This packaging method is designed to be handled by the final consumer and is therefore usually designed to be quite appealing. </a:t>
            </a:r>
          </a:p>
          <a:p>
            <a:pPr marL="914400" lvl="2" indent="-230188" eaLnBrk="1" hangingPunct="1"/>
            <a:r>
              <a:rPr lang="en-US" altLang="en-US" sz="1800" dirty="0"/>
              <a:t>There are several different varieties of eggs available to the consumer, called </a:t>
            </a:r>
            <a:r>
              <a:rPr lang="en-US" altLang="en-US" sz="1800" i="1" dirty="0"/>
              <a:t>designer eggs</a:t>
            </a:r>
            <a:r>
              <a:rPr lang="en-US" altLang="en-US" sz="1800" dirty="0"/>
              <a:t> by the industry.</a:t>
            </a:r>
          </a:p>
          <a:p>
            <a:endParaRPr lang="en-US" dirty="0"/>
          </a:p>
        </p:txBody>
      </p:sp>
      <p:sp>
        <p:nvSpPr>
          <p:cNvPr id="4" name="Title 1"/>
          <p:cNvSpPr>
            <a:spLocks noGrp="1"/>
          </p:cNvSpPr>
          <p:nvPr>
            <p:ph type="title"/>
          </p:nvPr>
        </p:nvSpPr>
        <p:spPr>
          <a:xfrm>
            <a:off x="1102014" y="1251333"/>
            <a:ext cx="7467600" cy="944628"/>
          </a:xfrm>
        </p:spPr>
        <p:txBody>
          <a:bodyPr/>
          <a:lstStyle/>
          <a:p>
            <a:r>
              <a:rPr lang="en-US" sz="2400" dirty="0"/>
              <a:t>Packaging and Storage </a:t>
            </a:r>
          </a:p>
        </p:txBody>
      </p:sp>
    </p:spTree>
    <p:custDataLst>
      <p:tags r:id="rId1"/>
    </p:custDataLst>
    <p:extLst>
      <p:ext uri="{BB962C8B-B14F-4D97-AF65-F5344CB8AC3E}">
        <p14:creationId xmlns:p14="http://schemas.microsoft.com/office/powerpoint/2010/main" val="289099791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eaLnBrk="1" hangingPunct="1"/>
            <a:r>
              <a:rPr lang="en-US" altLang="en-US" sz="2800" dirty="0"/>
              <a:t>Refrigeration</a:t>
            </a:r>
          </a:p>
          <a:p>
            <a:pPr lvl="1" eaLnBrk="1" hangingPunct="1"/>
            <a:r>
              <a:rPr lang="en-US" altLang="en-US" sz="2000" dirty="0"/>
              <a:t>Eggs must be cooled to a </a:t>
            </a:r>
            <a:r>
              <a:rPr lang="en-US" altLang="en-US" sz="2000" i="1" dirty="0"/>
              <a:t>core temperature</a:t>
            </a:r>
            <a:r>
              <a:rPr lang="en-US" altLang="en-US" sz="2000" dirty="0"/>
              <a:t> of </a:t>
            </a:r>
            <a:br>
              <a:rPr lang="en-US" altLang="en-US" sz="2000" dirty="0"/>
            </a:br>
            <a:r>
              <a:rPr lang="en-US" altLang="en-US" sz="2000" dirty="0"/>
              <a:t>45˚F. </a:t>
            </a:r>
          </a:p>
          <a:p>
            <a:pPr lvl="1" eaLnBrk="1" hangingPunct="1"/>
            <a:r>
              <a:rPr lang="en-US" altLang="en-US" sz="2000" dirty="0"/>
              <a:t>Eggs held prior to processing must also be cooled.</a:t>
            </a:r>
          </a:p>
          <a:p>
            <a:pPr lvl="1" eaLnBrk="1" hangingPunct="1"/>
            <a:r>
              <a:rPr lang="en-US" altLang="en-US" sz="2000" dirty="0"/>
              <a:t>All eggs being transported must be hauled in a refrigerated trailer so that the </a:t>
            </a:r>
            <a:r>
              <a:rPr lang="en-US" altLang="en-US" sz="2000" i="1" dirty="0"/>
              <a:t>core temperature</a:t>
            </a:r>
            <a:r>
              <a:rPr lang="en-US" altLang="en-US" sz="2000" dirty="0"/>
              <a:t> is held constant at 45˚F.</a:t>
            </a:r>
          </a:p>
          <a:p>
            <a:endParaRPr lang="en-US" dirty="0"/>
          </a:p>
        </p:txBody>
      </p:sp>
      <p:sp>
        <p:nvSpPr>
          <p:cNvPr id="4" name="Title 1"/>
          <p:cNvSpPr>
            <a:spLocks noGrp="1"/>
          </p:cNvSpPr>
          <p:nvPr>
            <p:ph type="title"/>
          </p:nvPr>
        </p:nvSpPr>
        <p:spPr>
          <a:xfrm>
            <a:off x="838200" y="1251334"/>
            <a:ext cx="7467600" cy="944628"/>
          </a:xfrm>
        </p:spPr>
        <p:txBody>
          <a:bodyPr/>
          <a:lstStyle/>
          <a:p>
            <a:r>
              <a:rPr lang="en-US" sz="2400" dirty="0"/>
              <a:t>Care and Handling</a:t>
            </a:r>
          </a:p>
        </p:txBody>
      </p:sp>
    </p:spTree>
    <p:custDataLst>
      <p:tags r:id="rId1"/>
    </p:custDataLst>
    <p:extLst>
      <p:ext uri="{BB962C8B-B14F-4D97-AF65-F5344CB8AC3E}">
        <p14:creationId xmlns:p14="http://schemas.microsoft.com/office/powerpoint/2010/main" val="16254100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eaLnBrk="1" hangingPunct="1"/>
            <a:r>
              <a:rPr lang="en-US" altLang="en-US" sz="2800" dirty="0"/>
              <a:t>Mechanical Handling</a:t>
            </a:r>
          </a:p>
          <a:p>
            <a:pPr lvl="1" eaLnBrk="1" hangingPunct="1"/>
            <a:r>
              <a:rPr lang="en-US" altLang="en-US" sz="2000" dirty="0"/>
              <a:t>Eggs are moved using conveyor systems between the production facility and the </a:t>
            </a:r>
            <a:r>
              <a:rPr lang="en-US" altLang="en-US" sz="2000" i="1" dirty="0"/>
              <a:t>processing plant</a:t>
            </a:r>
            <a:r>
              <a:rPr lang="en-US" altLang="en-US" sz="2000" dirty="0"/>
              <a:t>.</a:t>
            </a:r>
          </a:p>
          <a:p>
            <a:pPr lvl="1" eaLnBrk="1" hangingPunct="1"/>
            <a:r>
              <a:rPr lang="en-US" altLang="en-US" sz="2000" dirty="0"/>
              <a:t>The processing machinery is fully mechanical and most of the equipment on commercial farms works to wash, dry, sort by weight and quality and package the eggs into specified packaging.</a:t>
            </a:r>
          </a:p>
          <a:p>
            <a:pPr lvl="1" eaLnBrk="1" hangingPunct="1"/>
            <a:r>
              <a:rPr lang="en-US" altLang="en-US" sz="2000" dirty="0"/>
              <a:t>Once eggs are consolidated to pallets, fork lifts are used to handle the product. </a:t>
            </a:r>
          </a:p>
          <a:p>
            <a:endParaRPr lang="en-US" dirty="0"/>
          </a:p>
        </p:txBody>
      </p:sp>
      <p:sp>
        <p:nvSpPr>
          <p:cNvPr id="4" name="Title 1"/>
          <p:cNvSpPr>
            <a:spLocks noGrp="1"/>
          </p:cNvSpPr>
          <p:nvPr>
            <p:ph type="title"/>
          </p:nvPr>
        </p:nvSpPr>
        <p:spPr>
          <a:xfrm>
            <a:off x="1013727" y="1314395"/>
            <a:ext cx="7467600" cy="944628"/>
          </a:xfrm>
        </p:spPr>
        <p:txBody>
          <a:bodyPr/>
          <a:lstStyle/>
          <a:p>
            <a:r>
              <a:rPr lang="en-US" sz="2400" dirty="0"/>
              <a:t>Care and Handling </a:t>
            </a:r>
          </a:p>
        </p:txBody>
      </p:sp>
    </p:spTree>
    <p:custDataLst>
      <p:tags r:id="rId1"/>
    </p:custDataLst>
    <p:extLst>
      <p:ext uri="{BB962C8B-B14F-4D97-AF65-F5344CB8AC3E}">
        <p14:creationId xmlns:p14="http://schemas.microsoft.com/office/powerpoint/2010/main" val="335350047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21843" y="1301783"/>
            <a:ext cx="7467600" cy="944628"/>
          </a:xfrm>
        </p:spPr>
        <p:txBody>
          <a:bodyPr/>
          <a:lstStyle/>
          <a:p>
            <a:r>
              <a:rPr lang="en-US" sz="2400" dirty="0"/>
              <a:t>Labeling </a:t>
            </a:r>
          </a:p>
        </p:txBody>
      </p:sp>
      <p:sp>
        <p:nvSpPr>
          <p:cNvPr id="5" name="Rectangle 3"/>
          <p:cNvSpPr>
            <a:spLocks noGrp="1" noChangeArrowheads="1"/>
          </p:cNvSpPr>
          <p:nvPr>
            <p:ph idx="1"/>
          </p:nvPr>
        </p:nvSpPr>
        <p:spPr/>
        <p:txBody>
          <a:bodyPr/>
          <a:lstStyle/>
          <a:p>
            <a:pPr marL="460375" eaLnBrk="1" hangingPunct="1">
              <a:lnSpc>
                <a:spcPct val="90000"/>
              </a:lnSpc>
            </a:pPr>
            <a:r>
              <a:rPr lang="en-US" altLang="en-US" sz="2800" dirty="0"/>
              <a:t>Sell by Date</a:t>
            </a:r>
          </a:p>
          <a:p>
            <a:pPr lvl="1" eaLnBrk="1" hangingPunct="1">
              <a:lnSpc>
                <a:spcPct val="90000"/>
              </a:lnSpc>
            </a:pPr>
            <a:r>
              <a:rPr lang="en-US" altLang="en-US" sz="2000" dirty="0"/>
              <a:t>Every individual package of eggs processed must contain a sell by date that is set from the date of processing.</a:t>
            </a:r>
          </a:p>
          <a:p>
            <a:pPr marL="460375" eaLnBrk="1" hangingPunct="1">
              <a:lnSpc>
                <a:spcPct val="90000"/>
              </a:lnSpc>
            </a:pPr>
            <a:r>
              <a:rPr lang="en-US" altLang="en-US" sz="2800" dirty="0"/>
              <a:t>Julian Date</a:t>
            </a:r>
          </a:p>
          <a:p>
            <a:pPr lvl="1" eaLnBrk="1" hangingPunct="1">
              <a:lnSpc>
                <a:spcPct val="90000"/>
              </a:lnSpc>
            </a:pPr>
            <a:r>
              <a:rPr lang="en-US" altLang="en-US" sz="2000" dirty="0"/>
              <a:t>This is the three=digit day number relative to the day in the year the eggs were processed. This date is calculated with January 1 as 001 and December 31 as 365. This date is listed next to the plant code.</a:t>
            </a:r>
          </a:p>
        </p:txBody>
      </p:sp>
    </p:spTree>
    <p:custDataLst>
      <p:tags r:id="rId1"/>
    </p:custDataLst>
    <p:extLst>
      <p:ext uri="{BB962C8B-B14F-4D97-AF65-F5344CB8AC3E}">
        <p14:creationId xmlns:p14="http://schemas.microsoft.com/office/powerpoint/2010/main" val="392370385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9948" y="1226109"/>
            <a:ext cx="7467600" cy="944628"/>
          </a:xfrm>
        </p:spPr>
        <p:txBody>
          <a:bodyPr/>
          <a:lstStyle/>
          <a:p>
            <a:r>
              <a:rPr lang="en-US" sz="2400" dirty="0"/>
              <a:t>Labeling </a:t>
            </a:r>
          </a:p>
        </p:txBody>
      </p:sp>
      <p:sp>
        <p:nvSpPr>
          <p:cNvPr id="5" name="Rectangle 3"/>
          <p:cNvSpPr>
            <a:spLocks noGrp="1" noChangeArrowheads="1"/>
          </p:cNvSpPr>
          <p:nvPr>
            <p:ph idx="1"/>
          </p:nvPr>
        </p:nvSpPr>
        <p:spPr/>
        <p:txBody>
          <a:bodyPr/>
          <a:lstStyle/>
          <a:p>
            <a:pPr marL="515938" eaLnBrk="1" hangingPunct="1">
              <a:lnSpc>
                <a:spcPct val="90000"/>
              </a:lnSpc>
            </a:pPr>
            <a:r>
              <a:rPr lang="en-US" altLang="en-US" sz="2800" dirty="0"/>
              <a:t>Grade</a:t>
            </a:r>
          </a:p>
          <a:p>
            <a:pPr marL="858838" lvl="1" indent="-287338" eaLnBrk="1" hangingPunct="1">
              <a:lnSpc>
                <a:spcPct val="90000"/>
              </a:lnSpc>
            </a:pPr>
            <a:r>
              <a:rPr lang="en-US" altLang="en-US" sz="2000" dirty="0"/>
              <a:t>Both the size of the eggs and the level of quality are printed on the carton. Most fresh shell eggs are signified by an A or AA grade.</a:t>
            </a:r>
          </a:p>
          <a:p>
            <a:pPr marL="515938" indent="-515938" eaLnBrk="1" hangingPunct="1">
              <a:lnSpc>
                <a:spcPct val="90000"/>
              </a:lnSpc>
            </a:pPr>
            <a:r>
              <a:rPr lang="en-US" altLang="en-US" sz="2800" dirty="0" smtClean="0"/>
              <a:t>Plant Code</a:t>
            </a:r>
          </a:p>
          <a:p>
            <a:pPr marL="858838" lvl="1" eaLnBrk="1" hangingPunct="1">
              <a:lnSpc>
                <a:spcPct val="90000"/>
              </a:lnSpc>
            </a:pPr>
            <a:r>
              <a:rPr lang="en-US" altLang="en-US" sz="2000" dirty="0" smtClean="0"/>
              <a:t>A code is printed on every carton produced in a processing plant. Each plant has its own individual code so that if there is a need to find the origin of the finished product, it can be traced all the way back to the processing plant.</a:t>
            </a:r>
            <a:endParaRPr lang="en-US" altLang="en-US" sz="2000" dirty="0"/>
          </a:p>
        </p:txBody>
      </p:sp>
    </p:spTree>
    <p:custDataLst>
      <p:tags r:id="rId1"/>
    </p:custDataLst>
    <p:extLst>
      <p:ext uri="{BB962C8B-B14F-4D97-AF65-F5344CB8AC3E}">
        <p14:creationId xmlns:p14="http://schemas.microsoft.com/office/powerpoint/2010/main" val="284654887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247909" y="1466312"/>
            <a:ext cx="7467600" cy="944628"/>
          </a:xfrm>
        </p:spPr>
        <p:txBody>
          <a:bodyPr/>
          <a:lstStyle/>
          <a:p>
            <a:r>
              <a:rPr lang="en-US" sz="2400" dirty="0"/>
              <a:t>Carton Labeling </a:t>
            </a:r>
          </a:p>
        </p:txBody>
      </p:sp>
      <p:pic>
        <p:nvPicPr>
          <p:cNvPr id="7" name="Picture 5" descr="http://lancaster.unl.edu/food/EggCartonCode.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29465" y="2448847"/>
            <a:ext cx="38100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2506654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noGrp="1"/>
          </p:cNvSpPr>
          <p:nvPr>
            <p:ph idx="1"/>
          </p:nvPr>
        </p:nvSpPr>
        <p:spPr>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515938" indent="-317500">
              <a:lnSpc>
                <a:spcPct val="90000"/>
              </a:lnSpc>
            </a:pPr>
            <a:r>
              <a:rPr lang="en-US" altLang="en-US" sz="2800" dirty="0">
                <a:latin typeface="Verdana" panose="020B0604030504040204" pitchFamily="34" charset="0"/>
                <a:ea typeface="Verdana" panose="020B0604030504040204" pitchFamily="34" charset="0"/>
                <a:cs typeface="Verdana" panose="020B0604030504040204" pitchFamily="34" charset="0"/>
              </a:rPr>
              <a:t>Off-Line </a:t>
            </a:r>
            <a:r>
              <a:rPr lang="en-US" altLang="en-US" sz="2800" dirty="0" smtClean="0">
                <a:latin typeface="Verdana" panose="020B0604030504040204" pitchFamily="34" charset="0"/>
                <a:ea typeface="Verdana" panose="020B0604030504040204" pitchFamily="34" charset="0"/>
                <a:cs typeface="Verdana" panose="020B0604030504040204" pitchFamily="34" charset="0"/>
              </a:rPr>
              <a:t>Processing</a:t>
            </a:r>
          </a:p>
          <a:p>
            <a:pPr marL="914400" lvl="1" indent="-292100">
              <a:lnSpc>
                <a:spcPct val="90000"/>
              </a:lnSpc>
              <a:buClrTx/>
              <a:buFont typeface="Arial" panose="020B0604020202020204" pitchFamily="34" charset="0"/>
              <a:buChar char="•"/>
            </a:pPr>
            <a:r>
              <a:rPr lang="en-US" altLang="en-US" sz="2000" dirty="0">
                <a:latin typeface="Verdana" panose="020B0604030504040204" pitchFamily="34" charset="0"/>
                <a:ea typeface="Verdana" panose="020B0604030504040204" pitchFamily="34" charset="0"/>
                <a:cs typeface="Verdana" panose="020B0604030504040204" pitchFamily="34" charset="0"/>
              </a:rPr>
              <a:t>Egg processing occurs separately from the egg production facility.</a:t>
            </a:r>
          </a:p>
          <a:p>
            <a:pPr marL="1203325" lvl="2" indent="-268288">
              <a:lnSpc>
                <a:spcPct val="90000"/>
              </a:lnSpc>
              <a:buClrTx/>
              <a:buFont typeface="Arial" panose="020B0604020202020204" pitchFamily="34" charset="0"/>
              <a:buChar char="•"/>
            </a:pPr>
            <a:r>
              <a:rPr lang="en-US" altLang="en-US" sz="1800" dirty="0" smtClean="0">
                <a:latin typeface="Verdana" panose="020B0604030504040204" pitchFamily="34" charset="0"/>
                <a:ea typeface="Verdana" panose="020B0604030504040204" pitchFamily="34" charset="0"/>
                <a:cs typeface="Verdana" panose="020B0604030504040204" pitchFamily="34" charset="0"/>
              </a:rPr>
              <a:t>This </a:t>
            </a:r>
            <a:r>
              <a:rPr lang="en-US" altLang="en-US" sz="1800" dirty="0">
                <a:latin typeface="Verdana" panose="020B0604030504040204" pitchFamily="34" charset="0"/>
                <a:ea typeface="Verdana" panose="020B0604030504040204" pitchFamily="34" charset="0"/>
                <a:cs typeface="Verdana" panose="020B0604030504040204" pitchFamily="34" charset="0"/>
              </a:rPr>
              <a:t>processing method utilizes </a:t>
            </a:r>
            <a:r>
              <a:rPr lang="en-US" altLang="en-US" sz="1800" i="1" dirty="0">
                <a:latin typeface="Verdana" panose="020B0604030504040204" pitchFamily="34" charset="0"/>
                <a:ea typeface="Verdana" panose="020B0604030504040204" pitchFamily="34" charset="0"/>
                <a:cs typeface="Verdana" panose="020B0604030504040204" pitchFamily="34" charset="0"/>
              </a:rPr>
              <a:t>satellite</a:t>
            </a:r>
            <a:r>
              <a:rPr lang="en-US" altLang="en-US" sz="1800" dirty="0">
                <a:latin typeface="Verdana" panose="020B0604030504040204" pitchFamily="34" charset="0"/>
                <a:ea typeface="Verdana" panose="020B0604030504040204" pitchFamily="34" charset="0"/>
                <a:cs typeface="Verdana" panose="020B0604030504040204" pitchFamily="34" charset="0"/>
              </a:rPr>
              <a:t> farms. Satellite farms are egg production facilities that are located at a different location from the egg processing facility.</a:t>
            </a:r>
          </a:p>
          <a:p>
            <a:pPr marL="1203325" lvl="2" indent="-268288">
              <a:lnSpc>
                <a:spcPct val="90000"/>
              </a:lnSpc>
              <a:buClrTx/>
              <a:buFont typeface="Arial" panose="020B0604020202020204" pitchFamily="34" charset="0"/>
              <a:buChar char="•"/>
            </a:pPr>
            <a:r>
              <a:rPr lang="en-US" altLang="en-US" sz="1800" dirty="0">
                <a:latin typeface="Verdana" panose="020B0604030504040204" pitchFamily="34" charset="0"/>
                <a:ea typeface="Verdana" panose="020B0604030504040204" pitchFamily="34" charset="0"/>
                <a:cs typeface="Verdana" panose="020B0604030504040204" pitchFamily="34" charset="0"/>
              </a:rPr>
              <a:t>Eggs produced at satellite farms must be gathered and delivered to the egg processing facility.</a:t>
            </a:r>
          </a:p>
          <a:p>
            <a:pPr marL="1203325" lvl="2" indent="-268288">
              <a:lnSpc>
                <a:spcPct val="90000"/>
              </a:lnSpc>
              <a:buClrTx/>
              <a:buFont typeface="Arial" panose="020B0604020202020204" pitchFamily="34" charset="0"/>
              <a:buChar char="•"/>
            </a:pPr>
            <a:r>
              <a:rPr lang="en-US" altLang="en-US" sz="1800" dirty="0">
                <a:latin typeface="Verdana" panose="020B0604030504040204" pitchFamily="34" charset="0"/>
                <a:ea typeface="Verdana" panose="020B0604030504040204" pitchFamily="34" charset="0"/>
                <a:cs typeface="Verdana" panose="020B0604030504040204" pitchFamily="34" charset="0"/>
              </a:rPr>
              <a:t>Egg handling and gathering is performed with automated equipment.</a:t>
            </a:r>
          </a:p>
          <a:p>
            <a:endParaRPr lang="en-US" dirty="0"/>
          </a:p>
        </p:txBody>
      </p:sp>
      <p:sp>
        <p:nvSpPr>
          <p:cNvPr id="5" name="Title 1"/>
          <p:cNvSpPr>
            <a:spLocks noGrp="1"/>
          </p:cNvSpPr>
          <p:nvPr>
            <p:ph type="title"/>
          </p:nvPr>
        </p:nvSpPr>
        <p:spPr>
          <a:xfrm>
            <a:off x="343244" y="1205513"/>
            <a:ext cx="8229600" cy="981633"/>
          </a:xfrm>
        </p:spPr>
        <p:txBody>
          <a:bodyPr/>
          <a:lstStyle/>
          <a:p>
            <a:r>
              <a:rPr lang="en-US" sz="2400" dirty="0"/>
              <a:t>Egg Processing Systems</a:t>
            </a:r>
          </a:p>
        </p:txBody>
      </p:sp>
    </p:spTree>
    <p:custDataLst>
      <p:tags r:id="rId1"/>
    </p:custDataLst>
    <p:extLst>
      <p:ext uri="{BB962C8B-B14F-4D97-AF65-F5344CB8AC3E}">
        <p14:creationId xmlns:p14="http://schemas.microsoft.com/office/powerpoint/2010/main" val="388109959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07650" y="1301555"/>
            <a:ext cx="7467600" cy="944628"/>
          </a:xfrm>
        </p:spPr>
        <p:txBody>
          <a:bodyPr/>
          <a:lstStyle/>
          <a:p>
            <a:r>
              <a:rPr lang="en-US" sz="2400" dirty="0"/>
              <a:t>Labeling </a:t>
            </a:r>
          </a:p>
        </p:txBody>
      </p:sp>
      <p:sp>
        <p:nvSpPr>
          <p:cNvPr id="5" name="Rectangle 3"/>
          <p:cNvSpPr>
            <a:spLocks noGrp="1" noChangeArrowheads="1"/>
          </p:cNvSpPr>
          <p:nvPr>
            <p:ph idx="1"/>
          </p:nvPr>
        </p:nvSpPr>
        <p:spPr/>
        <p:txBody>
          <a:bodyPr/>
          <a:lstStyle/>
          <a:p>
            <a:pPr marL="460375" eaLnBrk="1" hangingPunct="1">
              <a:lnSpc>
                <a:spcPct val="90000"/>
              </a:lnSpc>
            </a:pPr>
            <a:r>
              <a:rPr lang="en-US" altLang="en-US" sz="2800" dirty="0"/>
              <a:t>Nutritional Facts</a:t>
            </a:r>
          </a:p>
          <a:p>
            <a:pPr lvl="1" eaLnBrk="1" hangingPunct="1">
              <a:lnSpc>
                <a:spcPct val="90000"/>
              </a:lnSpc>
            </a:pPr>
            <a:r>
              <a:rPr lang="en-US" altLang="en-US" sz="2000" dirty="0"/>
              <a:t>Nutritional information is printed on every package for retail sale. This information varies slightly depending on the egg size and also the type of egg (designer eggs).</a:t>
            </a:r>
          </a:p>
          <a:p>
            <a:pPr marL="460375" eaLnBrk="1" hangingPunct="1">
              <a:lnSpc>
                <a:spcPct val="90000"/>
              </a:lnSpc>
            </a:pPr>
            <a:r>
              <a:rPr lang="en-US" altLang="en-US" sz="2800" dirty="0"/>
              <a:t>“Keep Refrigerated”</a:t>
            </a:r>
          </a:p>
          <a:p>
            <a:pPr lvl="1" eaLnBrk="1" hangingPunct="1">
              <a:lnSpc>
                <a:spcPct val="90000"/>
              </a:lnSpc>
            </a:pPr>
            <a:r>
              <a:rPr lang="en-US" altLang="en-US" sz="2000" dirty="0"/>
              <a:t>All egg packages are labeled with a cautionary “keep refrigerated” label. Refrigeration helps reduce the growth of salmonella or other bacteria.</a:t>
            </a:r>
          </a:p>
        </p:txBody>
      </p:sp>
    </p:spTree>
    <p:custDataLst>
      <p:tags r:id="rId1"/>
    </p:custDataLst>
    <p:extLst>
      <p:ext uri="{BB962C8B-B14F-4D97-AF65-F5344CB8AC3E}">
        <p14:creationId xmlns:p14="http://schemas.microsoft.com/office/powerpoint/2010/main" val="123893573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07650" y="1301555"/>
            <a:ext cx="7467600" cy="944628"/>
          </a:xfrm>
        </p:spPr>
        <p:txBody>
          <a:bodyPr/>
          <a:lstStyle/>
          <a:p>
            <a:r>
              <a:rPr lang="en-US" sz="2400" dirty="0"/>
              <a:t>Labeling </a:t>
            </a:r>
          </a:p>
        </p:txBody>
      </p:sp>
      <p:sp>
        <p:nvSpPr>
          <p:cNvPr id="5" name="Rectangle 3"/>
          <p:cNvSpPr>
            <a:spLocks noGrp="1" noChangeArrowheads="1"/>
          </p:cNvSpPr>
          <p:nvPr>
            <p:ph idx="1"/>
          </p:nvPr>
        </p:nvSpPr>
        <p:spPr/>
        <p:txBody>
          <a:bodyPr/>
          <a:lstStyle/>
          <a:p>
            <a:r>
              <a:rPr lang="en-US" altLang="en-US" sz="2800" dirty="0">
                <a:latin typeface="Verdana" panose="020B0604030504040204" pitchFamily="34" charset="0"/>
                <a:ea typeface="Verdana" panose="020B0604030504040204" pitchFamily="34" charset="0"/>
              </a:rPr>
              <a:t>U.E.P. “Animal Care Certified”</a:t>
            </a:r>
          </a:p>
          <a:p>
            <a:pPr lvl="1" eaLnBrk="1" hangingPunct="1">
              <a:lnSpc>
                <a:spcPct val="90000"/>
              </a:lnSpc>
            </a:pPr>
            <a:r>
              <a:rPr lang="en-US" altLang="en-US" sz="2000" dirty="0" smtClean="0">
                <a:latin typeface="Verdana" panose="020B0604030504040204" pitchFamily="34" charset="0"/>
                <a:ea typeface="Verdana" panose="020B0604030504040204" pitchFamily="34" charset="0"/>
              </a:rPr>
              <a:t>Nationwide </a:t>
            </a:r>
            <a:r>
              <a:rPr lang="en-US" altLang="en-US" sz="2000" dirty="0">
                <a:latin typeface="Verdana" panose="020B0604030504040204" pitchFamily="34" charset="0"/>
                <a:ea typeface="Verdana" panose="020B0604030504040204" pitchFamily="34" charset="0"/>
              </a:rPr>
              <a:t>many egg farmers have voluntarily joined the United Egg Producers (U.E.P.), which develops regulations to ensure the overall welfare of chickens being used for egg production. When a farm becomes “Animal Care Certified,” this label informs the consumer that the product was produced in accordance with accepted animal welfare standards.</a:t>
            </a:r>
          </a:p>
          <a:p>
            <a:pPr marL="457200" lvl="1" indent="0" eaLnBrk="1" hangingPunct="1">
              <a:lnSpc>
                <a:spcPct val="90000"/>
              </a:lnSpc>
              <a:buNone/>
            </a:pPr>
            <a:endParaRPr lang="en-US" altLang="en-US" sz="2000" dirty="0" smtClean="0"/>
          </a:p>
        </p:txBody>
      </p:sp>
    </p:spTree>
    <p:custDataLst>
      <p:tags r:id="rId1"/>
    </p:custDataLst>
    <p:extLst>
      <p:ext uri="{BB962C8B-B14F-4D97-AF65-F5344CB8AC3E}">
        <p14:creationId xmlns:p14="http://schemas.microsoft.com/office/powerpoint/2010/main" val="118492702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244" y="2652561"/>
            <a:ext cx="7467600" cy="944628"/>
          </a:xfrm>
        </p:spPr>
        <p:txBody>
          <a:bodyPr/>
          <a:lstStyle/>
          <a:p>
            <a:r>
              <a:rPr lang="en-US" dirty="0"/>
              <a:t>Types of Eggs You Can Buy at the Grocery Store</a:t>
            </a:r>
          </a:p>
        </p:txBody>
      </p:sp>
    </p:spTree>
    <p:custDataLst>
      <p:tags r:id="rId1"/>
    </p:custDataLst>
    <p:extLst>
      <p:ext uri="{BB962C8B-B14F-4D97-AF65-F5344CB8AC3E}">
        <p14:creationId xmlns:p14="http://schemas.microsoft.com/office/powerpoint/2010/main" val="15295023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021492" y="4716162"/>
            <a:ext cx="7467600" cy="944628"/>
          </a:xfrm>
        </p:spPr>
        <p:txBody>
          <a:bodyPr/>
          <a:lstStyle/>
          <a:p>
            <a:r>
              <a:rPr lang="en-US" sz="2400" dirty="0"/>
              <a:t>Brown Eggs</a:t>
            </a:r>
            <a:br>
              <a:rPr lang="en-US" sz="2400" dirty="0"/>
            </a:br>
            <a:r>
              <a:rPr lang="en-US" sz="2400" dirty="0"/>
              <a:t> </a:t>
            </a:r>
          </a:p>
        </p:txBody>
      </p:sp>
      <p:pic>
        <p:nvPicPr>
          <p:cNvPr id="13" name="Picture 1"/>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90584" y="1326195"/>
            <a:ext cx="6256638" cy="320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4" name="Text Placeholder 3"/>
          <p:cNvSpPr txBox="1">
            <a:spLocks/>
          </p:cNvSpPr>
          <p:nvPr/>
        </p:nvSpPr>
        <p:spPr>
          <a:xfrm>
            <a:off x="2056014" y="5357213"/>
            <a:ext cx="6011825" cy="804862"/>
          </a:xfrm>
          <a:prstGeom prst="rect">
            <a:avLst/>
          </a:prstGeom>
        </p:spPr>
        <p:txBody>
          <a:bodyPr/>
          <a:lst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r>
              <a:rPr lang="en-US" sz="2000" kern="0" dirty="0">
                <a:solidFill>
                  <a:schemeClr val="tx1"/>
                </a:solidFill>
                <a:latin typeface="Verdana" panose="020B0604030504040204" pitchFamily="34" charset="0"/>
                <a:ea typeface="Verdana" panose="020B0604030504040204" pitchFamily="34" charset="0"/>
              </a:rPr>
              <a:t>Just like regular white eggs, only brown </a:t>
            </a:r>
            <a:endParaRPr lang="en-US" sz="2000" kern="0" dirty="0">
              <a:latin typeface="Verdana" panose="020B0604030504040204" pitchFamily="34" charset="0"/>
              <a:ea typeface="Verdana" panose="020B0604030504040204" pitchFamily="34" charset="0"/>
            </a:endParaRPr>
          </a:p>
        </p:txBody>
      </p:sp>
    </p:spTree>
    <p:custDataLst>
      <p:tags r:id="rId1"/>
    </p:custDataLst>
    <p:extLst>
      <p:ext uri="{BB962C8B-B14F-4D97-AF65-F5344CB8AC3E}">
        <p14:creationId xmlns:p14="http://schemas.microsoft.com/office/powerpoint/2010/main" val="15432282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021492" y="4716162"/>
            <a:ext cx="7467600" cy="944628"/>
          </a:xfrm>
        </p:spPr>
        <p:txBody>
          <a:bodyPr/>
          <a:lstStyle/>
          <a:p>
            <a:r>
              <a:rPr lang="en-US" sz="2400" dirty="0"/>
              <a:t>Omega-3 Eggs</a:t>
            </a:r>
            <a:br>
              <a:rPr lang="en-US" sz="2400" dirty="0"/>
            </a:br>
            <a:r>
              <a:rPr lang="en-US" sz="2400" dirty="0"/>
              <a:t> </a:t>
            </a:r>
          </a:p>
        </p:txBody>
      </p:sp>
      <p:sp>
        <p:nvSpPr>
          <p:cNvPr id="14" name="Text Placeholder 3"/>
          <p:cNvSpPr txBox="1">
            <a:spLocks/>
          </p:cNvSpPr>
          <p:nvPr/>
        </p:nvSpPr>
        <p:spPr>
          <a:xfrm>
            <a:off x="1850276" y="5304204"/>
            <a:ext cx="6457583" cy="944628"/>
          </a:xfrm>
          <a:prstGeom prst="rect">
            <a:avLst/>
          </a:prstGeom>
        </p:spPr>
        <p:txBody>
          <a:bodyPr/>
          <a:lst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r>
              <a:rPr lang="en-US" sz="1600" kern="0" dirty="0">
                <a:solidFill>
                  <a:schemeClr val="tx1"/>
                </a:solidFill>
                <a:latin typeface="Verdana" panose="020B0604030504040204" pitchFamily="34" charset="0"/>
                <a:ea typeface="Verdana" panose="020B0604030504040204" pitchFamily="34" charset="0"/>
              </a:rPr>
              <a:t>Eggs contain omega-3 fatty acids</a:t>
            </a:r>
          </a:p>
          <a:p>
            <a:r>
              <a:rPr lang="en-US" sz="1600" kern="0" dirty="0">
                <a:solidFill>
                  <a:schemeClr val="tx1"/>
                </a:solidFill>
                <a:latin typeface="Verdana" panose="020B0604030504040204" pitchFamily="34" charset="0"/>
                <a:ea typeface="Verdana" panose="020B0604030504040204" pitchFamily="34" charset="0"/>
              </a:rPr>
              <a:t>Provides perception of increased health benefits</a:t>
            </a:r>
          </a:p>
          <a:p>
            <a:r>
              <a:rPr lang="en-US" sz="1600" kern="0" dirty="0">
                <a:solidFill>
                  <a:schemeClr val="tx1"/>
                </a:solidFill>
                <a:latin typeface="Verdana" panose="020B0604030504040204" pitchFamily="34" charset="0"/>
                <a:ea typeface="Verdana" panose="020B0604030504040204" pitchFamily="34" charset="0"/>
              </a:rPr>
              <a:t>Eggs are usually more expensive. </a:t>
            </a:r>
            <a:endParaRPr lang="en-US" kern="0" dirty="0">
              <a:latin typeface="Verdana" panose="020B0604030504040204" pitchFamily="34" charset="0"/>
              <a:ea typeface="Verdana" panose="020B0604030504040204" pitchFamily="34" charset="0"/>
            </a:endParaRPr>
          </a:p>
        </p:txBody>
      </p:sp>
      <p:pic>
        <p:nvPicPr>
          <p:cNvPr id="3" name="Content Placeholder 2"/>
          <p:cNvPicPr>
            <a:picLocks noGrp="1" noChangeAspect="1"/>
          </p:cNvPicPr>
          <p:nvPr>
            <p:ph idx="1"/>
          </p:nvPr>
        </p:nvPicPr>
        <p:blipFill>
          <a:blip r:embed="rId3"/>
          <a:stretch>
            <a:fillRect/>
          </a:stretch>
        </p:blipFill>
        <p:spPr>
          <a:xfrm>
            <a:off x="1850276" y="1396313"/>
            <a:ext cx="6457583" cy="3103170"/>
          </a:xfrm>
          <a:prstGeom prst="rect">
            <a:avLst/>
          </a:prstGeom>
        </p:spPr>
      </p:pic>
    </p:spTree>
    <p:custDataLst>
      <p:tags r:id="rId1"/>
    </p:custDataLst>
    <p:extLst>
      <p:ext uri="{BB962C8B-B14F-4D97-AF65-F5344CB8AC3E}">
        <p14:creationId xmlns:p14="http://schemas.microsoft.com/office/powerpoint/2010/main" val="104493801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021492" y="4716162"/>
            <a:ext cx="7467600" cy="944628"/>
          </a:xfrm>
        </p:spPr>
        <p:txBody>
          <a:bodyPr/>
          <a:lstStyle/>
          <a:p>
            <a:r>
              <a:rPr lang="en-US" sz="2400" dirty="0"/>
              <a:t>Reduced cholesterol or cholesterol free eggs </a:t>
            </a:r>
            <a:br>
              <a:rPr lang="en-US" sz="2400" dirty="0"/>
            </a:br>
            <a:r>
              <a:rPr lang="en-US" sz="2400" dirty="0"/>
              <a:t> </a:t>
            </a:r>
          </a:p>
        </p:txBody>
      </p:sp>
      <p:sp>
        <p:nvSpPr>
          <p:cNvPr id="14" name="Text Placeholder 3"/>
          <p:cNvSpPr txBox="1">
            <a:spLocks/>
          </p:cNvSpPr>
          <p:nvPr/>
        </p:nvSpPr>
        <p:spPr>
          <a:xfrm>
            <a:off x="1763486" y="5332499"/>
            <a:ext cx="5864753" cy="804862"/>
          </a:xfrm>
          <a:prstGeom prst="rect">
            <a:avLst/>
          </a:prstGeom>
        </p:spPr>
        <p:txBody>
          <a:bodyPr/>
          <a:lst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r>
              <a:rPr lang="en-US" sz="1600" kern="0" dirty="0">
                <a:solidFill>
                  <a:schemeClr val="tx1"/>
                </a:solidFill>
                <a:latin typeface="Verdana" panose="020B0604030504040204" pitchFamily="34" charset="0"/>
                <a:ea typeface="Verdana" panose="020B0604030504040204" pitchFamily="34" charset="0"/>
              </a:rPr>
              <a:t>Viewed as a heart-healthier alternative to regular eggs </a:t>
            </a:r>
            <a:endParaRPr lang="en-US" kern="0" dirty="0">
              <a:latin typeface="Verdana" panose="020B0604030504040204" pitchFamily="34" charset="0"/>
              <a:ea typeface="Verdana" panose="020B0604030504040204" pitchFamily="34" charset="0"/>
            </a:endParaRPr>
          </a:p>
        </p:txBody>
      </p:sp>
      <p:pic>
        <p:nvPicPr>
          <p:cNvPr id="5"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4702" y="1165653"/>
            <a:ext cx="6102521" cy="3414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9686207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021492" y="4716162"/>
            <a:ext cx="7467600" cy="944628"/>
          </a:xfrm>
        </p:spPr>
        <p:txBody>
          <a:bodyPr/>
          <a:lstStyle/>
          <a:p>
            <a:r>
              <a:rPr lang="en-US" sz="2400" dirty="0"/>
              <a:t>Free-Range Eggs </a:t>
            </a:r>
            <a:br>
              <a:rPr lang="en-US" sz="2400" dirty="0"/>
            </a:br>
            <a:r>
              <a:rPr lang="en-US" sz="2400" dirty="0"/>
              <a:t> </a:t>
            </a:r>
          </a:p>
        </p:txBody>
      </p:sp>
      <p:sp>
        <p:nvSpPr>
          <p:cNvPr id="14" name="Text Placeholder 3"/>
          <p:cNvSpPr txBox="1">
            <a:spLocks/>
          </p:cNvSpPr>
          <p:nvPr/>
        </p:nvSpPr>
        <p:spPr>
          <a:xfrm>
            <a:off x="2141839" y="5332499"/>
            <a:ext cx="5486400" cy="804862"/>
          </a:xfrm>
          <a:prstGeom prst="rect">
            <a:avLst/>
          </a:prstGeom>
        </p:spPr>
        <p:txBody>
          <a:bodyPr/>
          <a:lst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r>
              <a:rPr lang="en-US" sz="1600" kern="0" dirty="0">
                <a:solidFill>
                  <a:schemeClr val="tx1"/>
                </a:solidFill>
                <a:latin typeface="Verdana" panose="020B0604030504040204" pitchFamily="34" charset="0"/>
                <a:ea typeface="Verdana" panose="020B0604030504040204" pitchFamily="34" charset="0"/>
              </a:rPr>
              <a:t>Hens are required to be given some access to the outdoors.  </a:t>
            </a:r>
          </a:p>
          <a:p>
            <a:r>
              <a:rPr lang="en-US" sz="1600" kern="0" dirty="0">
                <a:solidFill>
                  <a:schemeClr val="tx1"/>
                </a:solidFill>
                <a:latin typeface="Verdana" panose="020B0604030504040204" pitchFamily="34" charset="0"/>
                <a:ea typeface="Verdana" panose="020B0604030504040204" pitchFamily="34" charset="0"/>
              </a:rPr>
              <a:t>Usually eggs are much more expensive</a:t>
            </a:r>
            <a:endParaRPr lang="en-US" kern="0" dirty="0">
              <a:latin typeface="Verdana" panose="020B0604030504040204" pitchFamily="34" charset="0"/>
              <a:ea typeface="Verdana" panose="020B0604030504040204" pitchFamily="34" charset="0"/>
            </a:endParaRPr>
          </a:p>
        </p:txBody>
      </p:sp>
      <p:pic>
        <p:nvPicPr>
          <p:cNvPr id="6"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6485" y="1239794"/>
            <a:ext cx="5946003" cy="343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7401116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021492" y="4716162"/>
            <a:ext cx="7467600" cy="944628"/>
          </a:xfrm>
        </p:spPr>
        <p:txBody>
          <a:bodyPr/>
          <a:lstStyle/>
          <a:p>
            <a:r>
              <a:rPr lang="en-US" sz="2400" dirty="0"/>
              <a:t>Cage-Free Eggs </a:t>
            </a:r>
            <a:br>
              <a:rPr lang="en-US" sz="2400" dirty="0"/>
            </a:br>
            <a:r>
              <a:rPr lang="en-US" sz="2400" dirty="0"/>
              <a:t> </a:t>
            </a:r>
          </a:p>
        </p:txBody>
      </p:sp>
      <p:sp>
        <p:nvSpPr>
          <p:cNvPr id="14" name="Text Placeholder 3"/>
          <p:cNvSpPr txBox="1">
            <a:spLocks/>
          </p:cNvSpPr>
          <p:nvPr/>
        </p:nvSpPr>
        <p:spPr>
          <a:xfrm>
            <a:off x="2141839" y="5188475"/>
            <a:ext cx="5486400" cy="1130681"/>
          </a:xfrm>
          <a:prstGeom prst="rect">
            <a:avLst/>
          </a:prstGeom>
        </p:spPr>
        <p:txBody>
          <a:bodyPr/>
          <a:lst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r>
              <a:rPr lang="en-US" sz="1600" kern="0" dirty="0">
                <a:solidFill>
                  <a:schemeClr val="tx1"/>
                </a:solidFill>
                <a:latin typeface="Verdana" panose="020B0604030504040204" pitchFamily="34" charset="0"/>
                <a:ea typeface="Verdana" panose="020B0604030504040204" pitchFamily="34" charset="0"/>
              </a:rPr>
              <a:t>Hens are typically housed in floor houses with nest boxes.  </a:t>
            </a:r>
          </a:p>
          <a:p>
            <a:r>
              <a:rPr lang="en-US" sz="1600" kern="0" dirty="0">
                <a:solidFill>
                  <a:schemeClr val="tx1"/>
                </a:solidFill>
                <a:latin typeface="Verdana" panose="020B0604030504040204" pitchFamily="34" charset="0"/>
                <a:ea typeface="Verdana" panose="020B0604030504040204" pitchFamily="34" charset="0"/>
              </a:rPr>
              <a:t>No access to outdoors  </a:t>
            </a:r>
          </a:p>
          <a:p>
            <a:r>
              <a:rPr lang="en-US" sz="1600" kern="0" dirty="0">
                <a:solidFill>
                  <a:schemeClr val="tx1"/>
                </a:solidFill>
                <a:latin typeface="Verdana" panose="020B0604030504040204" pitchFamily="34" charset="0"/>
                <a:ea typeface="Verdana" panose="020B0604030504040204" pitchFamily="34" charset="0"/>
              </a:rPr>
              <a:t>Eggs are usually more expensive</a:t>
            </a:r>
            <a:endParaRPr lang="en-US" kern="0" dirty="0">
              <a:latin typeface="Verdana" panose="020B0604030504040204" pitchFamily="34" charset="0"/>
              <a:ea typeface="Verdana" panose="020B0604030504040204" pitchFamily="34" charset="0"/>
            </a:endParaRPr>
          </a:p>
        </p:txBody>
      </p:sp>
      <p:pic>
        <p:nvPicPr>
          <p:cNvPr id="5"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9525" y="1462216"/>
            <a:ext cx="5558824" cy="315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7102072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021492" y="4716162"/>
            <a:ext cx="7467600" cy="944628"/>
          </a:xfrm>
        </p:spPr>
        <p:txBody>
          <a:bodyPr/>
          <a:lstStyle/>
          <a:p>
            <a:r>
              <a:rPr lang="en-US" sz="2400" dirty="0"/>
              <a:t>Organic Eggs </a:t>
            </a:r>
            <a:br>
              <a:rPr lang="en-US" sz="2400" dirty="0"/>
            </a:br>
            <a:r>
              <a:rPr lang="en-US" sz="2400" dirty="0"/>
              <a:t> </a:t>
            </a:r>
          </a:p>
        </p:txBody>
      </p:sp>
      <p:sp>
        <p:nvSpPr>
          <p:cNvPr id="14" name="Text Placeholder 3"/>
          <p:cNvSpPr txBox="1">
            <a:spLocks/>
          </p:cNvSpPr>
          <p:nvPr/>
        </p:nvSpPr>
        <p:spPr>
          <a:xfrm>
            <a:off x="2141839" y="5239735"/>
            <a:ext cx="5486400" cy="1101194"/>
          </a:xfrm>
          <a:prstGeom prst="rect">
            <a:avLst/>
          </a:prstGeom>
        </p:spPr>
        <p:txBody>
          <a:bodyPr/>
          <a:lst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r>
              <a:rPr lang="en-US" sz="1600" kern="0" dirty="0">
                <a:solidFill>
                  <a:schemeClr val="tx1"/>
                </a:solidFill>
                <a:latin typeface="Verdana" panose="020B0604030504040204" pitchFamily="34" charset="0"/>
                <a:ea typeface="Verdana" panose="020B0604030504040204" pitchFamily="34" charset="0"/>
              </a:rPr>
              <a:t>Hens must be fed a completely organic diet from hatching.  </a:t>
            </a:r>
          </a:p>
          <a:p>
            <a:r>
              <a:rPr lang="en-US" sz="1600" kern="0" dirty="0">
                <a:solidFill>
                  <a:schemeClr val="tx1"/>
                </a:solidFill>
                <a:latin typeface="Verdana" panose="020B0604030504040204" pitchFamily="34" charset="0"/>
                <a:ea typeface="Verdana" panose="020B0604030504040204" pitchFamily="34" charset="0"/>
              </a:rPr>
              <a:t>Since organic feed is expensive, eggs are more expensive.  </a:t>
            </a:r>
            <a:endParaRPr lang="en-US" kern="0" dirty="0">
              <a:latin typeface="Verdana" panose="020B0604030504040204" pitchFamily="34" charset="0"/>
              <a:ea typeface="Verdana" panose="020B0604030504040204" pitchFamily="34" charset="0"/>
            </a:endParaRPr>
          </a:p>
        </p:txBody>
      </p:sp>
      <p:pic>
        <p:nvPicPr>
          <p:cNvPr id="6"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6529" y="1140941"/>
            <a:ext cx="5830673" cy="3398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1506358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021492" y="4716162"/>
            <a:ext cx="7467600" cy="944628"/>
          </a:xfrm>
        </p:spPr>
        <p:txBody>
          <a:bodyPr/>
          <a:lstStyle/>
          <a:p>
            <a:r>
              <a:rPr lang="en-US" sz="2400" dirty="0"/>
              <a:t>Fertile Eggs </a:t>
            </a:r>
            <a:br>
              <a:rPr lang="en-US" sz="2400" dirty="0"/>
            </a:br>
            <a:r>
              <a:rPr lang="en-US" sz="2400" dirty="0"/>
              <a:t> </a:t>
            </a:r>
          </a:p>
        </p:txBody>
      </p:sp>
      <p:sp>
        <p:nvSpPr>
          <p:cNvPr id="14" name="Text Placeholder 3"/>
          <p:cNvSpPr txBox="1">
            <a:spLocks/>
          </p:cNvSpPr>
          <p:nvPr/>
        </p:nvSpPr>
        <p:spPr>
          <a:xfrm>
            <a:off x="2141839" y="5332499"/>
            <a:ext cx="5486400" cy="804862"/>
          </a:xfrm>
          <a:prstGeom prst="rect">
            <a:avLst/>
          </a:prstGeom>
        </p:spPr>
        <p:txBody>
          <a:bodyPr/>
          <a:lst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r>
              <a:rPr lang="en-US" sz="1600" kern="0" dirty="0">
                <a:solidFill>
                  <a:schemeClr val="tx1"/>
                </a:solidFill>
                <a:latin typeface="Verdana" panose="020B0604030504040204" pitchFamily="34" charset="0"/>
                <a:ea typeface="Verdana" panose="020B0604030504040204" pitchFamily="34" charset="0"/>
              </a:rPr>
              <a:t>Laid by a hen who was given the opportunity to mate </a:t>
            </a:r>
            <a:endParaRPr lang="en-US" kern="0" dirty="0">
              <a:latin typeface="Verdana" panose="020B0604030504040204" pitchFamily="34" charset="0"/>
              <a:ea typeface="Verdana" panose="020B0604030504040204" pitchFamily="34" charset="0"/>
            </a:endParaRPr>
          </a:p>
        </p:txBody>
      </p:sp>
      <p:pic>
        <p:nvPicPr>
          <p:cNvPr id="5"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291" y="1165653"/>
            <a:ext cx="5731819" cy="362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6674907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11745" y="1273533"/>
            <a:ext cx="5425149" cy="4052090"/>
            <a:chOff x="508650" y="152400"/>
            <a:chExt cx="6660500" cy="4756150"/>
          </a:xfrm>
        </p:grpSpPr>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t="12146"/>
            <a:stretch>
              <a:fillRect/>
            </a:stretch>
          </p:blipFill>
          <p:spPr bwMode="auto">
            <a:xfrm>
              <a:off x="2209800" y="152400"/>
              <a:ext cx="4914900"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828800" y="4267200"/>
              <a:ext cx="5340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dirty="0">
                  <a:solidFill>
                    <a:srgbClr val="000000"/>
                  </a:solidFill>
                  <a:cs typeface="Times New Roman" panose="02020603050405020304" pitchFamily="18" charset="0"/>
                </a:rPr>
                <a:t>    In-line egg processing</a:t>
              </a:r>
              <a:r>
                <a:rPr lang="en-US" altLang="en-US" b="1" dirty="0">
                  <a:solidFill>
                    <a:srgbClr val="000000"/>
                  </a:solidFill>
                  <a:cs typeface="Times New Roman" panose="02020603050405020304" pitchFamily="18" charset="0"/>
                </a:rPr>
                <a:t>	 </a:t>
              </a:r>
              <a:r>
                <a:rPr lang="en-US" altLang="en-US" dirty="0">
                  <a:solidFill>
                    <a:srgbClr val="000000"/>
                  </a:solidFill>
                  <a:cs typeface="Times New Roman" panose="02020603050405020304" pitchFamily="18" charset="0"/>
                </a:rPr>
                <a:t>Off-line egg processing</a:t>
              </a:r>
              <a:endParaRPr lang="en-US" altLang="en-US" dirty="0"/>
            </a:p>
            <a:p>
              <a:endParaRPr lang="en-US" altLang="en-US" dirty="0"/>
            </a:p>
          </p:txBody>
        </p:sp>
        <p:sp>
          <p:nvSpPr>
            <p:cNvPr id="7" name="TextBox 20"/>
            <p:cNvSpPr txBox="1">
              <a:spLocks noChangeArrowheads="1"/>
            </p:cNvSpPr>
            <p:nvPr/>
          </p:nvSpPr>
          <p:spPr bwMode="auto">
            <a:xfrm>
              <a:off x="508650" y="304800"/>
              <a:ext cx="1777350" cy="36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dirty="0"/>
                <a:t>Egg Processing</a:t>
              </a:r>
            </a:p>
          </p:txBody>
        </p:sp>
        <p:sp>
          <p:nvSpPr>
            <p:cNvPr id="8" name="TextBox 21"/>
            <p:cNvSpPr txBox="1">
              <a:spLocks noChangeArrowheads="1"/>
            </p:cNvSpPr>
            <p:nvPr/>
          </p:nvSpPr>
          <p:spPr bwMode="auto">
            <a:xfrm>
              <a:off x="762000" y="1600200"/>
              <a:ext cx="1600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dirty="0"/>
                <a:t>Egg Production</a:t>
              </a:r>
            </a:p>
          </p:txBody>
        </p:sp>
        <p:sp>
          <p:nvSpPr>
            <p:cNvPr id="9" name="TextBox 23"/>
            <p:cNvSpPr txBox="1">
              <a:spLocks noChangeArrowheads="1"/>
            </p:cNvSpPr>
            <p:nvPr/>
          </p:nvSpPr>
          <p:spPr bwMode="auto">
            <a:xfrm>
              <a:off x="762000" y="868561"/>
              <a:ext cx="1600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dirty="0"/>
                <a:t>Conveyor</a:t>
              </a:r>
            </a:p>
          </p:txBody>
        </p:sp>
      </p:grpSp>
      <p:pic>
        <p:nvPicPr>
          <p:cNvPr id="1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5116" y="5130347"/>
            <a:ext cx="2115026" cy="1157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p:nvPr>
        </p:nvSpPr>
        <p:spPr>
          <a:xfrm>
            <a:off x="547167" y="938629"/>
            <a:ext cx="8229600" cy="981633"/>
          </a:xfrm>
        </p:spPr>
        <p:txBody>
          <a:bodyPr/>
          <a:lstStyle/>
          <a:p>
            <a:r>
              <a:rPr lang="en-US" sz="2400" dirty="0"/>
              <a:t>Egg Processing Systems</a:t>
            </a:r>
          </a:p>
        </p:txBody>
      </p:sp>
      <p:cxnSp>
        <p:nvCxnSpPr>
          <p:cNvPr id="12" name="Straight Arrow Connector 11"/>
          <p:cNvCxnSpPr/>
          <p:nvPr/>
        </p:nvCxnSpPr>
        <p:spPr>
          <a:xfrm>
            <a:off x="1144993" y="1776815"/>
            <a:ext cx="1981200" cy="1588"/>
          </a:xfrm>
          <a:prstGeom prst="straightConnector1">
            <a:avLst/>
          </a:prstGeom>
          <a:ln>
            <a:solidFill>
              <a:srgbClr val="FFC000"/>
            </a:solidFill>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a:off x="1074971" y="2212844"/>
            <a:ext cx="1981200" cy="1588"/>
          </a:xfrm>
          <a:prstGeom prst="straightConnector1">
            <a:avLst/>
          </a:prstGeom>
          <a:ln>
            <a:solidFill>
              <a:srgbClr val="FFC000"/>
            </a:solidFill>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a:off x="1113961" y="2964021"/>
            <a:ext cx="1981200" cy="1588"/>
          </a:xfrm>
          <a:prstGeom prst="straightConnector1">
            <a:avLst/>
          </a:prstGeom>
          <a:ln>
            <a:solidFill>
              <a:srgbClr val="FFC000"/>
            </a:solidFill>
            <a:tailEnd type="arrow"/>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val="231320007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eaLnBrk="1" hangingPunct="1"/>
            <a:r>
              <a:rPr lang="en-US" altLang="en-US" sz="2000" dirty="0"/>
              <a:t>Be sure to keep fertile eggs refrigerated or the embryo could start to develop!</a:t>
            </a:r>
          </a:p>
          <a:p>
            <a:pPr eaLnBrk="1" hangingPunct="1"/>
            <a:r>
              <a:rPr lang="en-US" altLang="en-US" sz="2000" dirty="0"/>
              <a:t>If that happens, what looks like a small black comma will form on the yolk’s surface.</a:t>
            </a:r>
          </a:p>
          <a:p>
            <a:endParaRPr lang="en-US" dirty="0"/>
          </a:p>
        </p:txBody>
      </p:sp>
    </p:spTree>
    <p:custDataLst>
      <p:tags r:id="rId1"/>
    </p:custDataLst>
    <p:extLst>
      <p:ext uri="{BB962C8B-B14F-4D97-AF65-F5344CB8AC3E}">
        <p14:creationId xmlns:p14="http://schemas.microsoft.com/office/powerpoint/2010/main" val="1636640054"/>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65" y="1767016"/>
            <a:ext cx="7535905" cy="3958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222919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lstStyle/>
          <a:p>
            <a:r>
              <a:rPr lang="en-US" sz="2400" dirty="0"/>
              <a:t>Egg Processing Systems</a:t>
            </a:r>
          </a:p>
        </p:txBody>
      </p:sp>
      <p:sp>
        <p:nvSpPr>
          <p:cNvPr id="2" name="Content Placeholder 1">
            <a:extLst>
              <a:ext uri="{FF2B5EF4-FFF2-40B4-BE49-F238E27FC236}">
                <a16:creationId xmlns:a16="http://schemas.microsoft.com/office/drawing/2014/main" id="{AC0B35C9-965B-4240-A306-08A40D1DC553}"/>
              </a:ext>
            </a:extLst>
          </p:cNvPr>
          <p:cNvSpPr>
            <a:spLocks noGrp="1"/>
          </p:cNvSpPr>
          <p:nvPr>
            <p:ph idx="1"/>
          </p:nvPr>
        </p:nvSpPr>
        <p:spPr>
          <a:xfrm>
            <a:off x="646368" y="1922669"/>
            <a:ext cx="8229600" cy="4094163"/>
          </a:xfrm>
        </p:spPr>
        <p:txBody>
          <a:bodyPr/>
          <a:lstStyle/>
          <a:p>
            <a:pPr eaLnBrk="1" hangingPunct="1"/>
            <a:r>
              <a:rPr lang="en-US" altLang="en-US" sz="2800" dirty="0"/>
              <a:t>Care of eggs on the farm</a:t>
            </a:r>
          </a:p>
          <a:p>
            <a:pPr marL="625475" lvl="1" eaLnBrk="1" hangingPunct="1"/>
            <a:r>
              <a:rPr lang="en-US" altLang="en-US" sz="2000" dirty="0"/>
              <a:t>Regardless of on-line or off-line processing, steps are taken to maintain egg quality on the farm.</a:t>
            </a:r>
          </a:p>
          <a:p>
            <a:pPr marL="914400" lvl="2" eaLnBrk="1" hangingPunct="1"/>
            <a:r>
              <a:rPr lang="en-US" altLang="en-US" sz="1800" dirty="0"/>
              <a:t>These include, but are not limited to, egg collection occurring several times daily, careful egg handling procedures, egg cooling, egg cleaning and use of clean packaging materials.</a:t>
            </a:r>
          </a:p>
          <a:p>
            <a:endParaRPr lang="en-US" dirty="0"/>
          </a:p>
        </p:txBody>
      </p:sp>
    </p:spTree>
    <p:custDataLst>
      <p:tags r:id="rId1"/>
    </p:custDataLst>
    <p:extLst>
      <p:ext uri="{BB962C8B-B14F-4D97-AF65-F5344CB8AC3E}">
        <p14:creationId xmlns:p14="http://schemas.microsoft.com/office/powerpoint/2010/main" val="15418361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4223" y="1651686"/>
            <a:ext cx="6906523" cy="423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7086184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457200" y="1425123"/>
            <a:ext cx="7467600" cy="944628"/>
          </a:xfrm>
        </p:spPr>
        <p:txBody>
          <a:bodyPr/>
          <a:lstStyle/>
          <a:p>
            <a:pPr eaLnBrk="1" hangingPunct="1"/>
            <a:r>
              <a:rPr lang="en-US" altLang="en-US" sz="2400" dirty="0"/>
              <a:t>Yolk</a:t>
            </a:r>
          </a:p>
        </p:txBody>
      </p:sp>
      <p:sp>
        <p:nvSpPr>
          <p:cNvPr id="5" name="Rectangle 2"/>
          <p:cNvSpPr>
            <a:spLocks noGrp="1" noChangeArrowheads="1"/>
          </p:cNvSpPr>
          <p:nvPr>
            <p:ph idx="1"/>
          </p:nvPr>
        </p:nvSpPr>
        <p:spPr/>
        <p:txBody>
          <a:bodyPr/>
          <a:lstStyle/>
          <a:p>
            <a:pPr eaLnBrk="1" hangingPunct="1">
              <a:buFont typeface="Arial" panose="020B0604020202020204" pitchFamily="34" charset="0"/>
              <a:buChar char="•"/>
            </a:pPr>
            <a:r>
              <a:rPr lang="en-US" altLang="en-US" sz="2000" dirty="0">
                <a:solidFill>
                  <a:schemeClr val="tx1"/>
                </a:solidFill>
              </a:rPr>
              <a:t>The yellow part in the center of the egg.</a:t>
            </a:r>
          </a:p>
          <a:p>
            <a:pPr eaLnBrk="1" hangingPunct="1">
              <a:buFont typeface="Arial" panose="020B0604020202020204" pitchFamily="34" charset="0"/>
              <a:buChar char="•"/>
            </a:pPr>
            <a:r>
              <a:rPr lang="en-US" altLang="en-US" sz="2000" dirty="0">
                <a:solidFill>
                  <a:schemeClr val="tx1"/>
                </a:solidFill>
              </a:rPr>
              <a:t>The actual color of the egg yolk varies based on what the hen who laid the egg is fed.</a:t>
            </a:r>
          </a:p>
          <a:p>
            <a:pPr eaLnBrk="1" hangingPunct="1">
              <a:buFont typeface="Arial" panose="020B0604020202020204" pitchFamily="34" charset="0"/>
              <a:buChar char="•"/>
            </a:pPr>
            <a:r>
              <a:rPr lang="en-US" altLang="en-US" sz="2000" dirty="0">
                <a:solidFill>
                  <a:schemeClr val="tx1"/>
                </a:solidFill>
              </a:rPr>
              <a:t>Hens fed a diet high in corn or alfalfa tend to have a more dark yellow to orange-colored yolk because those feeds are high in a fat-soluble pigment called </a:t>
            </a:r>
            <a:r>
              <a:rPr lang="en-US" altLang="en-US" sz="2000" b="1" dirty="0">
                <a:solidFill>
                  <a:schemeClr val="tx1"/>
                </a:solidFill>
              </a:rPr>
              <a:t>xanthophyll</a:t>
            </a:r>
            <a:r>
              <a:rPr lang="en-US" altLang="en-US" sz="2000" dirty="0">
                <a:solidFill>
                  <a:schemeClr val="tx1"/>
                </a:solidFill>
              </a:rPr>
              <a:t>.</a:t>
            </a:r>
          </a:p>
          <a:p>
            <a:pPr eaLnBrk="1" hangingPunct="1">
              <a:buFont typeface="Arial" panose="020B0604020202020204" pitchFamily="34" charset="0"/>
              <a:buChar char="•"/>
            </a:pPr>
            <a:r>
              <a:rPr lang="en-US" altLang="en-US" sz="2000" dirty="0">
                <a:solidFill>
                  <a:schemeClr val="tx1"/>
                </a:solidFill>
              </a:rPr>
              <a:t>Hens who are fed a diet of mostly wheat, which is low in </a:t>
            </a:r>
            <a:r>
              <a:rPr lang="en-US" altLang="en-US" sz="2000" b="1" dirty="0">
                <a:solidFill>
                  <a:schemeClr val="tx1"/>
                </a:solidFill>
              </a:rPr>
              <a:t>xanthophyll</a:t>
            </a:r>
            <a:r>
              <a:rPr lang="en-US" altLang="en-US" sz="2000" dirty="0">
                <a:solidFill>
                  <a:schemeClr val="tx1"/>
                </a:solidFill>
              </a:rPr>
              <a:t>, would have a very light yellow or even slightly grayish yolk.</a:t>
            </a:r>
          </a:p>
        </p:txBody>
      </p:sp>
    </p:spTree>
    <p:custDataLst>
      <p:tags r:id="rId1"/>
    </p:custDataLst>
    <p:extLst>
      <p:ext uri="{BB962C8B-B14F-4D97-AF65-F5344CB8AC3E}">
        <p14:creationId xmlns:p14="http://schemas.microsoft.com/office/powerpoint/2010/main" val="62659550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761876" y="1309794"/>
            <a:ext cx="7467600" cy="944628"/>
          </a:xfrm>
        </p:spPr>
        <p:txBody>
          <a:bodyPr/>
          <a:lstStyle/>
          <a:p>
            <a:pPr eaLnBrk="1" hangingPunct="1"/>
            <a:r>
              <a:rPr lang="en-US" altLang="en-US" sz="2400" dirty="0"/>
              <a:t>Yolk, continued</a:t>
            </a:r>
          </a:p>
        </p:txBody>
      </p:sp>
      <p:sp>
        <p:nvSpPr>
          <p:cNvPr id="5" name="Rectangle 2"/>
          <p:cNvSpPr>
            <a:spLocks noGrp="1" noChangeArrowheads="1"/>
          </p:cNvSpPr>
          <p:nvPr>
            <p:ph idx="1"/>
          </p:nvPr>
        </p:nvSpPr>
        <p:spPr/>
        <p:txBody>
          <a:bodyPr/>
          <a:lstStyle/>
          <a:p>
            <a:pPr eaLnBrk="1" hangingPunct="1">
              <a:buFont typeface="Arial" panose="020B0604020202020204" pitchFamily="34" charset="0"/>
              <a:buChar char="•"/>
            </a:pPr>
            <a:r>
              <a:rPr lang="en-US" altLang="en-US" sz="2000" dirty="0">
                <a:solidFill>
                  <a:schemeClr val="tx1"/>
                </a:solidFill>
              </a:rPr>
              <a:t>The yolk is separated from the white by the vitelline membrane.</a:t>
            </a:r>
          </a:p>
          <a:p>
            <a:pPr eaLnBrk="1" hangingPunct="1">
              <a:buFont typeface="Arial" panose="020B0604020202020204" pitchFamily="34" charset="0"/>
              <a:buChar char="•"/>
            </a:pPr>
            <a:r>
              <a:rPr lang="en-US" altLang="en-US" sz="2000" dirty="0">
                <a:solidFill>
                  <a:schemeClr val="tx1"/>
                </a:solidFill>
              </a:rPr>
              <a:t>The yolk provides “food” that is essential for the developing chick embryo.</a:t>
            </a:r>
          </a:p>
        </p:txBody>
      </p:sp>
    </p:spTree>
    <p:custDataLst>
      <p:tags r:id="rId1"/>
    </p:custDataLst>
    <p:extLst>
      <p:ext uri="{BB962C8B-B14F-4D97-AF65-F5344CB8AC3E}">
        <p14:creationId xmlns:p14="http://schemas.microsoft.com/office/powerpoint/2010/main" val="45903965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926633" y="1350983"/>
            <a:ext cx="7467600" cy="944628"/>
          </a:xfrm>
        </p:spPr>
        <p:txBody>
          <a:bodyPr/>
          <a:lstStyle/>
          <a:p>
            <a:pPr eaLnBrk="1" hangingPunct="1"/>
            <a:r>
              <a:rPr lang="en-US" altLang="en-US" sz="2400" dirty="0"/>
              <a:t>Germ</a:t>
            </a:r>
          </a:p>
        </p:txBody>
      </p:sp>
      <p:sp>
        <p:nvSpPr>
          <p:cNvPr id="5" name="Rectangle 2"/>
          <p:cNvSpPr>
            <a:spLocks noGrp="1" noChangeArrowheads="1"/>
          </p:cNvSpPr>
          <p:nvPr>
            <p:ph idx="1"/>
          </p:nvPr>
        </p:nvSpPr>
        <p:spPr/>
        <p:txBody>
          <a:bodyPr/>
          <a:lstStyle/>
          <a:p>
            <a:pPr eaLnBrk="1" hangingPunct="1">
              <a:buFont typeface="Arial" panose="020B0604020202020204" pitchFamily="34" charset="0"/>
              <a:buChar char="•"/>
            </a:pPr>
            <a:r>
              <a:rPr lang="en-US" altLang="en-US" sz="2000" dirty="0">
                <a:solidFill>
                  <a:schemeClr val="tx1"/>
                </a:solidFill>
              </a:rPr>
              <a:t>The small white circle on the yolk. </a:t>
            </a:r>
          </a:p>
          <a:p>
            <a:pPr eaLnBrk="1" hangingPunct="1">
              <a:buFont typeface="Arial" panose="020B0604020202020204" pitchFamily="34" charset="0"/>
              <a:buChar char="•"/>
            </a:pPr>
            <a:r>
              <a:rPr lang="en-US" altLang="en-US" sz="2000" dirty="0">
                <a:solidFill>
                  <a:schemeClr val="tx1"/>
                </a:solidFill>
              </a:rPr>
              <a:t>In a fertile egg, this is where the embryo starts to develop.</a:t>
            </a:r>
          </a:p>
          <a:p>
            <a:pPr eaLnBrk="1" hangingPunct="1">
              <a:buFont typeface="Arial" panose="020B0604020202020204" pitchFamily="34" charset="0"/>
              <a:buChar char="•"/>
            </a:pPr>
            <a:r>
              <a:rPr lang="en-US" altLang="en-US" sz="2000" dirty="0">
                <a:solidFill>
                  <a:schemeClr val="tx1"/>
                </a:solidFill>
              </a:rPr>
              <a:t>In non-fertile eggs, this spot stays small and white.</a:t>
            </a:r>
          </a:p>
        </p:txBody>
      </p:sp>
    </p:spTree>
    <p:custDataLst>
      <p:tags r:id="rId1"/>
    </p:custDataLst>
    <p:extLst>
      <p:ext uri="{BB962C8B-B14F-4D97-AF65-F5344CB8AC3E}">
        <p14:creationId xmlns:p14="http://schemas.microsoft.com/office/powerpoint/2010/main" val="301966317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fapp">
  <a:themeElements>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fa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a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a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a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a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a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a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a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a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a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a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a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077A53E-A8F8-4613-A362-6AAE3EF4D9B9}">
  <ds:schemaRefs>
    <ds:schemaRef ds:uri="http://purl.org/dc/elements/1.1/"/>
    <ds:schemaRef ds:uri="http://schemas.openxmlformats.org/package/2006/metadata/core-properties"/>
    <ds:schemaRef ds:uri="http://www.w3.org/XML/1998/namespace"/>
    <ds:schemaRef ds:uri="http://purl.org/dc/terms/"/>
    <ds:schemaRef ds:uri="http://purl.org/dc/dcmitype/"/>
    <ds:schemaRef ds:uri="http://schemas.microsoft.com/office/2006/documentManagement/type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ffapp</Template>
  <TotalTime>12722</TotalTime>
  <Words>1601</Words>
  <Application>Microsoft Office PowerPoint</Application>
  <PresentationFormat>On-screen Show (4:3)</PresentationFormat>
  <Paragraphs>151</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Georgia</vt:lpstr>
      <vt:lpstr>Arial</vt:lpstr>
      <vt:lpstr>Wingdings</vt:lpstr>
      <vt:lpstr>Times New Roman</vt:lpstr>
      <vt:lpstr>Verdana</vt:lpstr>
      <vt:lpstr>ffapp</vt:lpstr>
      <vt:lpstr>PowerPoint Presentation</vt:lpstr>
      <vt:lpstr>Egg Processing Systems</vt:lpstr>
      <vt:lpstr>Egg Processing Systems</vt:lpstr>
      <vt:lpstr>Egg Processing Systems</vt:lpstr>
      <vt:lpstr>Egg Processing Systems</vt:lpstr>
      <vt:lpstr>PowerPoint Presentation</vt:lpstr>
      <vt:lpstr>Yolk</vt:lpstr>
      <vt:lpstr>Yolk, continued</vt:lpstr>
      <vt:lpstr>Germ</vt:lpstr>
      <vt:lpstr>Albumen</vt:lpstr>
      <vt:lpstr>Shell</vt:lpstr>
      <vt:lpstr>Shell Membranes</vt:lpstr>
      <vt:lpstr>Air Cell</vt:lpstr>
      <vt:lpstr>Chalaza</vt:lpstr>
      <vt:lpstr>Processing Functions</vt:lpstr>
      <vt:lpstr>Processing Functions </vt:lpstr>
      <vt:lpstr>U.S.D.A. Grading Diagram </vt:lpstr>
      <vt:lpstr>Processing Functions </vt:lpstr>
      <vt:lpstr>Processing Functions </vt:lpstr>
      <vt:lpstr>PowerPoint Presentation</vt:lpstr>
      <vt:lpstr>U.S.D.A. Grading Factors </vt:lpstr>
      <vt:lpstr>PowerPoint Presentation</vt:lpstr>
      <vt:lpstr>Packaging and Storage </vt:lpstr>
      <vt:lpstr>Packaging and Storage </vt:lpstr>
      <vt:lpstr>Care and Handling</vt:lpstr>
      <vt:lpstr>Care and Handling </vt:lpstr>
      <vt:lpstr>Labeling </vt:lpstr>
      <vt:lpstr>Labeling </vt:lpstr>
      <vt:lpstr>Carton Labeling </vt:lpstr>
      <vt:lpstr>Labeling </vt:lpstr>
      <vt:lpstr>Labeling </vt:lpstr>
      <vt:lpstr>Types of Eggs You Can Buy at the Grocery Store</vt:lpstr>
      <vt:lpstr>Brown Eggs  </vt:lpstr>
      <vt:lpstr>Omega-3 Eggs  </vt:lpstr>
      <vt:lpstr>Reduced cholesterol or cholesterol free eggs   </vt:lpstr>
      <vt:lpstr>Free-Range Eggs   </vt:lpstr>
      <vt:lpstr>Cage-Free Eggs   </vt:lpstr>
      <vt:lpstr>Organic Eggs   </vt:lpstr>
      <vt:lpstr>Fertile Eggs   </vt:lpstr>
      <vt:lpstr>PowerPoint Presentation</vt:lpstr>
      <vt:lpstr>PowerPoint Presentation</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412</cp:revision>
  <cp:lastPrinted>2019-01-23T20:44:15Z</cp:lastPrinted>
  <dcterms:created xsi:type="dcterms:W3CDTF">2007-01-30T15:01:20Z</dcterms:created>
  <dcterms:modified xsi:type="dcterms:W3CDTF">2019-07-10T12:11:22Z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5598D3B1-852F-466D-B15F-42A36D1FB401</vt:lpwstr>
  </property>
  <property fmtid="{D5CDD505-2E9C-101B-9397-08002B2CF9AE}" pid="5" name="ArticulatePath">
    <vt:lpwstr>09. Egg Processing</vt:lpwstr>
  </property>
</Properties>
</file>