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58"/>
  </p:notesMasterIdLst>
  <p:handoutMasterIdLst>
    <p:handoutMasterId r:id="rId59"/>
  </p:handoutMasterIdLst>
  <p:sldIdLst>
    <p:sldId id="529" r:id="rId7"/>
    <p:sldId id="530" r:id="rId8"/>
    <p:sldId id="531" r:id="rId9"/>
    <p:sldId id="534" r:id="rId10"/>
    <p:sldId id="535" r:id="rId11"/>
    <p:sldId id="537" r:id="rId12"/>
    <p:sldId id="538" r:id="rId13"/>
    <p:sldId id="539" r:id="rId14"/>
    <p:sldId id="541" r:id="rId15"/>
    <p:sldId id="545" r:id="rId16"/>
    <p:sldId id="546" r:id="rId17"/>
    <p:sldId id="548" r:id="rId18"/>
    <p:sldId id="549" r:id="rId19"/>
    <p:sldId id="550" r:id="rId20"/>
    <p:sldId id="544" r:id="rId21"/>
    <p:sldId id="551" r:id="rId22"/>
    <p:sldId id="552" r:id="rId23"/>
    <p:sldId id="553" r:id="rId24"/>
    <p:sldId id="547" r:id="rId25"/>
    <p:sldId id="542" r:id="rId26"/>
    <p:sldId id="543" r:id="rId27"/>
    <p:sldId id="532" r:id="rId28"/>
    <p:sldId id="557" r:id="rId29"/>
    <p:sldId id="556" r:id="rId30"/>
    <p:sldId id="581" r:id="rId31"/>
    <p:sldId id="558" r:id="rId32"/>
    <p:sldId id="559" r:id="rId33"/>
    <p:sldId id="560" r:id="rId34"/>
    <p:sldId id="536" r:id="rId35"/>
    <p:sldId id="540" r:id="rId36"/>
    <p:sldId id="561" r:id="rId37"/>
    <p:sldId id="562" r:id="rId38"/>
    <p:sldId id="533" r:id="rId39"/>
    <p:sldId id="563" r:id="rId40"/>
    <p:sldId id="564" r:id="rId41"/>
    <p:sldId id="565" r:id="rId42"/>
    <p:sldId id="566" r:id="rId43"/>
    <p:sldId id="582" r:id="rId44"/>
    <p:sldId id="567" r:id="rId45"/>
    <p:sldId id="568" r:id="rId46"/>
    <p:sldId id="569" r:id="rId47"/>
    <p:sldId id="554" r:id="rId48"/>
    <p:sldId id="570" r:id="rId49"/>
    <p:sldId id="572" r:id="rId50"/>
    <p:sldId id="573" r:id="rId51"/>
    <p:sldId id="580" r:id="rId52"/>
    <p:sldId id="574" r:id="rId53"/>
    <p:sldId id="575" r:id="rId54"/>
    <p:sldId id="579" r:id="rId55"/>
    <p:sldId id="577" r:id="rId56"/>
    <p:sldId id="578" r:id="rId57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60"/>
      <p:bold r:id="rId61"/>
      <p:italic r:id="rId62"/>
      <p:boldItalic r:id="rId63"/>
    </p:embeddedFont>
    <p:embeddedFont>
      <p:font typeface="Georgia" panose="02040502050405020303" pitchFamily="18" charset="0"/>
      <p:regular r:id="rId64"/>
      <p:bold r:id="rId65"/>
      <p:italic r:id="rId66"/>
      <p:boldItalic r:id="rId67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Dickinson" initials="SD" lastIdx="7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4" autoAdjust="0"/>
    <p:restoredTop sz="90174" autoAdjust="0"/>
  </p:normalViewPr>
  <p:slideViewPr>
    <p:cSldViewPr snapToGrid="0">
      <p:cViewPr varScale="1">
        <p:scale>
          <a:sx n="64" d="100"/>
          <a:sy n="64" d="100"/>
        </p:scale>
        <p:origin x="564" y="66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font" Target="fonts/font4.fntdata"/><Relationship Id="rId68" Type="http://schemas.openxmlformats.org/officeDocument/2006/relationships/commentAuthors" Target="commentAuthors.xml"/><Relationship Id="rId7" Type="http://schemas.openxmlformats.org/officeDocument/2006/relationships/slide" Target="slides/slide1.xml"/><Relationship Id="rId71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7.fntdata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font" Target="fonts/font2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font" Target="fonts/font5.fntdata"/><Relationship Id="rId69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handoutMaster" Target="handoutMasters/handoutMaster1.xml"/><Relationship Id="rId67" Type="http://schemas.openxmlformats.org/officeDocument/2006/relationships/font" Target="fonts/font8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font" Target="fonts/font3.fntdata"/><Relationship Id="rId7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 dirty="0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 dirty="0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4756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Spaghetti tubing is inserted directly into the supply tubing.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flow is regulated by the inside diameter of the tube and the length of tubing used.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smaller the diameter and the longer the tube, the greater the friction loss, thus reducing the pressure and flow. 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618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616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234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518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499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extreme cold, gardeners place a plastic cover over the planters/mats which creates a miniature greenhouse.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constant and predictable heat allows people to garden in the winter months when it’s generally too cold for seedlings to survive. </a:t>
            </a: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025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708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005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535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Tab 3-4C (3)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FA796-A954-4F53-A900-6146FF470795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320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One: Greenhouse Care and Maintenance 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182812" y="993521"/>
            <a:ext cx="4778375" cy="594592"/>
          </a:xfrm>
        </p:spPr>
        <p:txBody>
          <a:bodyPr/>
          <a:lstStyle/>
          <a:p>
            <a:r>
              <a:rPr lang="en-US" dirty="0" smtClean="0"/>
              <a:t>Lesson One:</a:t>
            </a:r>
          </a:p>
          <a:p>
            <a:r>
              <a:rPr lang="en-US" dirty="0" smtClean="0"/>
              <a:t>Materials and Equipment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57199" y="2608781"/>
            <a:ext cx="8229600" cy="3931603"/>
          </a:xfrm>
        </p:spPr>
        <p:txBody>
          <a:bodyPr/>
          <a:lstStyle/>
          <a:p>
            <a:r>
              <a:rPr lang="en-US" dirty="0" smtClean="0"/>
              <a:t>Lesson Objectives</a:t>
            </a:r>
          </a:p>
          <a:p>
            <a:pPr marL="457200" indent="-457200">
              <a:buAutoNum type="arabicPeriod"/>
            </a:pPr>
            <a:r>
              <a:rPr lang="en-US" dirty="0" smtClean="0"/>
              <a:t>Identify plant materials and equipment that are commonly used in the greenhouse industry.</a:t>
            </a:r>
          </a:p>
          <a:p>
            <a:pPr marL="457200" indent="-457200">
              <a:buAutoNum type="arabicPeriod"/>
            </a:pPr>
            <a:r>
              <a:rPr lang="en-US" dirty="0"/>
              <a:t>E</a:t>
            </a:r>
            <a:r>
              <a:rPr lang="en-US" dirty="0" smtClean="0"/>
              <a:t>xamine common growing media and evaluate their use in plant production.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smtClean="0"/>
              <a:t>Discuss the importance of irrigation and the equipment associated with those systems.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23770" y="65403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 smtClean="0">
                <a:solidFill>
                  <a:srgbClr val="7F7F7F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 smtClean="0">
                <a:solidFill>
                  <a:srgbClr val="7F7F7F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Scoop Shovel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934" y="1555156"/>
            <a:ext cx="4188205" cy="418820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77728" y="5798130"/>
            <a:ext cx="32864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https://www.ewingirrigation.com/media/catalog/product/c/o/corona_aluminum_scoop_shovel_ss68000_1.jpg</a:t>
            </a:r>
          </a:p>
        </p:txBody>
      </p:sp>
      <p:sp>
        <p:nvSpPr>
          <p:cNvPr id="5" name="Rectangle 4"/>
          <p:cNvSpPr/>
          <p:nvPr/>
        </p:nvSpPr>
        <p:spPr>
          <a:xfrm>
            <a:off x="621324" y="2545304"/>
            <a:ext cx="385689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scoop shovel is used to scoop and move large quantities of material at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once,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such as small rocks, sand, soil, etc. </a:t>
            </a:r>
          </a:p>
        </p:txBody>
      </p:sp>
    </p:spTree>
    <p:extLst>
      <p:ext uri="{BB962C8B-B14F-4D97-AF65-F5344CB8AC3E}">
        <p14:creationId xmlns:p14="http://schemas.microsoft.com/office/powerpoint/2010/main" val="3566667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Square-Point Shovel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671" y="1913937"/>
            <a:ext cx="3485437" cy="348543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49671" y="5445531"/>
            <a:ext cx="35925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https://www.agriculturesolutions.com/images/stories/virtuemart/product/SPS30_1.jpg</a:t>
            </a:r>
          </a:p>
        </p:txBody>
      </p:sp>
      <p:sp>
        <p:nvSpPr>
          <p:cNvPr id="5" name="Rectangle 4"/>
          <p:cNvSpPr/>
          <p:nvPr/>
        </p:nvSpPr>
        <p:spPr>
          <a:xfrm>
            <a:off x="326768" y="1118974"/>
            <a:ext cx="36356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Square-point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shovels can perform many of the same functions as garden spades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(ex: lawn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edging, transplanting small bushes and trees, cutting sod and small roots, dividing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perennials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trenching).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Sharp,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flat tips of square points are also utilized more for digging in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hard-packed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soils that demand more force to penetrate. </a:t>
            </a:r>
          </a:p>
        </p:txBody>
      </p:sp>
    </p:spTree>
    <p:extLst>
      <p:ext uri="{BB962C8B-B14F-4D97-AF65-F5344CB8AC3E}">
        <p14:creationId xmlns:p14="http://schemas.microsoft.com/office/powerpoint/2010/main" val="2269231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Sharpening Stone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3898" y="1993900"/>
            <a:ext cx="4562875" cy="2540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84368" y="453390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http://ecx.images-amazon.com/images/I/41eC4CGczRL._SX300_.jpg</a:t>
            </a:r>
          </a:p>
        </p:txBody>
      </p:sp>
      <p:sp>
        <p:nvSpPr>
          <p:cNvPr id="5" name="Rectangle 4"/>
          <p:cNvSpPr/>
          <p:nvPr/>
        </p:nvSpPr>
        <p:spPr>
          <a:xfrm>
            <a:off x="326768" y="2364772"/>
            <a:ext cx="28853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Sharpening s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tones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are used to grind and hone the edges of steel tools and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implements.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838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Propagation Mat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0640" y="1118974"/>
            <a:ext cx="4843360" cy="48433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848560" y="4191576"/>
            <a:ext cx="374752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http://cdn.greenhousemegastore.com/images/uploads/2376_2795_popup.jpg</a:t>
            </a:r>
          </a:p>
        </p:txBody>
      </p:sp>
      <p:sp>
        <p:nvSpPr>
          <p:cNvPr id="5" name="Rectangle 4"/>
          <p:cNvSpPr/>
          <p:nvPr/>
        </p:nvSpPr>
        <p:spPr>
          <a:xfrm>
            <a:off x="169682" y="1201070"/>
            <a:ext cx="427188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These heated rubber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mats are made so that planters containing seedlings can be placed on top of the mat. </a:t>
            </a: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When 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combined with a lighting system, many plants can be grown indoors using these mats.</a:t>
            </a:r>
          </a:p>
        </p:txBody>
      </p:sp>
    </p:spTree>
    <p:extLst>
      <p:ext uri="{BB962C8B-B14F-4D97-AF65-F5344CB8AC3E}">
        <p14:creationId xmlns:p14="http://schemas.microsoft.com/office/powerpoint/2010/main" val="689177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Propagation Trays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0702" y="1371600"/>
            <a:ext cx="4794544" cy="479454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31974" y="533322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http://cdn.greenhousemegastore.com/images/uploads/1893_4510_popup.jpg</a:t>
            </a:r>
          </a:p>
        </p:txBody>
      </p:sp>
      <p:sp>
        <p:nvSpPr>
          <p:cNvPr id="5" name="Rectangle 4"/>
          <p:cNvSpPr/>
          <p:nvPr/>
        </p:nvSpPr>
        <p:spPr>
          <a:xfrm>
            <a:off x="326768" y="1684329"/>
            <a:ext cx="340520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Propagation Trays provide extra depth for increased soil volume, allowing for a more mature plant and longer shelf life.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These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are the most economical inserts for growers who do not use plug extractors or transplanters.</a:t>
            </a:r>
          </a:p>
        </p:txBody>
      </p:sp>
    </p:spTree>
    <p:extLst>
      <p:ext uri="{BB962C8B-B14F-4D97-AF65-F5344CB8AC3E}">
        <p14:creationId xmlns:p14="http://schemas.microsoft.com/office/powerpoint/2010/main" val="505693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Greenhouse Thermostat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039" y="3343960"/>
            <a:ext cx="2699686" cy="269968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648227" y="6043646"/>
            <a:ext cx="3278581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dirty="0"/>
              <a:t>http://media.qcsupply.com/catalog/product/cache/1/image/9df78eab33525d08d6e5fb8d27136e95/1/0/10004.jpg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0627" y="995561"/>
            <a:ext cx="2194511" cy="219451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441568" y="3190072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http://cdn.greenhousemegastore.com/images/uploads/1476_1786_popup.jpg</a:t>
            </a:r>
          </a:p>
        </p:txBody>
      </p:sp>
      <p:sp>
        <p:nvSpPr>
          <p:cNvPr id="7" name="Rectangle 6"/>
          <p:cNvSpPr/>
          <p:nvPr/>
        </p:nvSpPr>
        <p:spPr>
          <a:xfrm>
            <a:off x="525110" y="2220575"/>
            <a:ext cx="40044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Thermostats are used to detect or control conditions in the greenhouse. 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Equipment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the greenhouse is turned on and off to reach the desired temperature set on the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thermostat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6608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Soil Moisture Meter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8958" y="1522412"/>
            <a:ext cx="3381375" cy="33813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163645" y="490378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http://ecx.images-amazon.com/images/I/61GfDJbqWRL._SY355_.jpg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186958" y="2564685"/>
            <a:ext cx="44436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soil moisture meter is an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instrument for determining the percentage of moisture in a material (such as soil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which is commonly found by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measuring its electrical resistivity.</a:t>
            </a:r>
          </a:p>
        </p:txBody>
      </p:sp>
    </p:spTree>
    <p:extLst>
      <p:ext uri="{BB962C8B-B14F-4D97-AF65-F5344CB8AC3E}">
        <p14:creationId xmlns:p14="http://schemas.microsoft.com/office/powerpoint/2010/main" val="804622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585" y="1285509"/>
            <a:ext cx="5697415" cy="40290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 Testing Meter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11015" y="2140413"/>
            <a:ext cx="389741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 pH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meter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is a scientific instrument that measures the hydrogen-ion concentration (or pH) in a solution, indicating its acidity or alkalinity.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pH meter measures the difference in electrical potential between a pH electrode and a reference electrode.</a:t>
            </a:r>
          </a:p>
        </p:txBody>
      </p:sp>
      <p:sp>
        <p:nvSpPr>
          <p:cNvPr id="7" name="Rectangle 6"/>
          <p:cNvSpPr/>
          <p:nvPr/>
        </p:nvSpPr>
        <p:spPr>
          <a:xfrm>
            <a:off x="4108429" y="5314584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http://www.specmeters.com/assets/1/14/DimLarge/IQ-150-pH-Meter-ISFET-Probe.jpg</a:t>
            </a:r>
          </a:p>
        </p:txBody>
      </p:sp>
    </p:spTree>
    <p:extLst>
      <p:ext uri="{BB962C8B-B14F-4D97-AF65-F5344CB8AC3E}">
        <p14:creationId xmlns:p14="http://schemas.microsoft.com/office/powerpoint/2010/main" val="1405212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Polyethylene Film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0799" y="3331651"/>
            <a:ext cx="3377724" cy="33777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63598" y="6432492"/>
            <a:ext cx="400860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http://www.hyatts.com/eCom/images/B/B12052.jpg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1149" y="1228112"/>
            <a:ext cx="2297024" cy="229702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2727" y="1729019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Polyethylene film is a thick, flexible material that comes in sheets of various thickness (measured in mil) that can be used in single or double layers (for better insulation).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quick and inexpensive option for growers.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Its translucency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diffuses light well, bouncing the available sunlight and reducing shadows, both of which aid plant growth. </a:t>
            </a:r>
          </a:p>
        </p:txBody>
      </p:sp>
      <p:sp>
        <p:nvSpPr>
          <p:cNvPr id="7" name="Rectangle 6"/>
          <p:cNvSpPr/>
          <p:nvPr/>
        </p:nvSpPr>
        <p:spPr>
          <a:xfrm>
            <a:off x="5284307" y="3560289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http://</a:t>
            </a:r>
            <a:r>
              <a:rPr lang="en-US" sz="800" dirty="0" smtClean="0"/>
              <a:t>cdn.greenhousemegastore.com/images/uploads/2111_510_popup.jpg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905568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Shade Fabric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121" y="1225437"/>
            <a:ext cx="2678224" cy="226494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38301" y="3556835"/>
            <a:ext cx="3324697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http://store.rimolgreenhouses.com/v/vspfiles/photos/shadeclothfinished-2.jpg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121" y="3807953"/>
            <a:ext cx="2797056" cy="237140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12449" y="6245814"/>
            <a:ext cx="317639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http://cdn.greenhousemegastore.com/images/uploads/2402_4034_popup.jpg</a:t>
            </a:r>
          </a:p>
        </p:txBody>
      </p:sp>
      <p:sp>
        <p:nvSpPr>
          <p:cNvPr id="7" name="Rectangle 6"/>
          <p:cNvSpPr/>
          <p:nvPr/>
        </p:nvSpPr>
        <p:spPr>
          <a:xfrm>
            <a:off x="543065" y="1910230"/>
            <a:ext cx="407706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Shade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fabric/cloth is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commercially available material for hanging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 greenhouse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glazing to cool it in summer months.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They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are usually made of loosely woven polyester or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aluminum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can be found in varying densities or degrees of shade from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approximately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5% to 95%.</a:t>
            </a:r>
          </a:p>
        </p:txBody>
      </p:sp>
    </p:spTree>
    <p:extLst>
      <p:ext uri="{BB962C8B-B14F-4D97-AF65-F5344CB8AC3E}">
        <p14:creationId xmlns:p14="http://schemas.microsoft.com/office/powerpoint/2010/main" val="2549229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pic>
        <p:nvPicPr>
          <p:cNvPr id="2" name="Content Placeholder 1" descr="File:Floriculture.jpg - Wikimedia Commons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944375"/>
            <a:ext cx="3529720" cy="2532062"/>
          </a:xfrm>
        </p:spPr>
      </p:pic>
      <p:sp>
        <p:nvSpPr>
          <p:cNvPr id="9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7200" y="1065928"/>
            <a:ext cx="8099168" cy="594592"/>
          </a:xfrm>
        </p:spPr>
        <p:txBody>
          <a:bodyPr/>
          <a:lstStyle/>
          <a:p>
            <a:r>
              <a:rPr lang="en-US" dirty="0" smtClean="0"/>
              <a:t>Today you are the manager of a greenhouse...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43000" y="4838700"/>
            <a:ext cx="660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Shopping List – Think, Pair, Share Activity:</a:t>
            </a:r>
          </a:p>
          <a:p>
            <a:endParaRPr lang="en-U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materials and equipment are necessary to run a greenhouse operation?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720" y="1961177"/>
            <a:ext cx="3353680" cy="251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PVC Pipe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517" y="1693404"/>
            <a:ext cx="4000500" cy="4000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36767" y="5697288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http://www.villages-news.com/wp-content/uploads/2015/12/img_large_18243.jpg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350214" y="2108604"/>
            <a:ext cx="378655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Polyvinyl chloride,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commonly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abbreviated 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PVC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is the third-most widely produced synthetic plastic polymer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PVC comes in two basic forms: rigid (sometimes abbreviated as RPVC) and flexible.</a:t>
            </a:r>
          </a:p>
        </p:txBody>
      </p:sp>
    </p:spTree>
    <p:extLst>
      <p:ext uri="{BB962C8B-B14F-4D97-AF65-F5344CB8AC3E}">
        <p14:creationId xmlns:p14="http://schemas.microsoft.com/office/powerpoint/2010/main" val="2871604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PVC Pipe Cutter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871" y="1266537"/>
            <a:ext cx="4378899" cy="43788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24839" y="4822577"/>
            <a:ext cx="381175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http://selectproductsltd.com/images/sizes/SEL22436_PVC_Pipe_Cutters.jpg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717" y="2483476"/>
            <a:ext cx="36341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PVC pipe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cutter is a type of tool used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cut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PVC pipe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Besides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producing a clean cut, the tool is often a faster,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cleaner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more convenient way of cutting pipe than using a hacksaw.</a:t>
            </a:r>
          </a:p>
        </p:txBody>
      </p:sp>
    </p:spTree>
    <p:extLst>
      <p:ext uri="{BB962C8B-B14F-4D97-AF65-F5344CB8AC3E}">
        <p14:creationId xmlns:p14="http://schemas.microsoft.com/office/powerpoint/2010/main" val="31192094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2194560"/>
            <a:ext cx="8229600" cy="2170406"/>
          </a:xfrm>
        </p:spPr>
        <p:txBody>
          <a:bodyPr numCol="2"/>
          <a:lstStyle/>
          <a:p>
            <a:r>
              <a:rPr lang="en-US" dirty="0" smtClean="0"/>
              <a:t>Sphagnum Moss</a:t>
            </a:r>
          </a:p>
          <a:p>
            <a:r>
              <a:rPr lang="en-US" dirty="0"/>
              <a:t>Peat Moss</a:t>
            </a:r>
          </a:p>
          <a:p>
            <a:r>
              <a:rPr lang="en-US" dirty="0" smtClean="0"/>
              <a:t>Perlite</a:t>
            </a:r>
          </a:p>
          <a:p>
            <a:r>
              <a:rPr lang="en-US" dirty="0" smtClean="0"/>
              <a:t>Sand</a:t>
            </a:r>
          </a:p>
          <a:p>
            <a:r>
              <a:rPr lang="en-US" dirty="0" smtClean="0"/>
              <a:t>Rice Hulls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Vermiculite</a:t>
            </a:r>
          </a:p>
          <a:p>
            <a:r>
              <a:rPr lang="en-US" dirty="0" smtClean="0"/>
              <a:t>Coconut Coir</a:t>
            </a:r>
          </a:p>
          <a:p>
            <a:r>
              <a:rPr lang="en-US" dirty="0" smtClean="0"/>
              <a:t>Peat Pots</a:t>
            </a:r>
          </a:p>
          <a:p>
            <a:r>
              <a:rPr lang="en-US" dirty="0" smtClean="0"/>
              <a:t>Elle Pot</a:t>
            </a:r>
          </a:p>
          <a:p>
            <a:r>
              <a:rPr lang="en-US" dirty="0" smtClean="0"/>
              <a:t>Rock Wool Growing Pots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Materials and Equipment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Growing Media and Material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941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Sphagnum Moss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3785797" y="2093379"/>
            <a:ext cx="5087093" cy="276218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441568" y="5020349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http://www.recorpinc.com/images/moss/sphagnum-moss.jpg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6768" y="2093379"/>
            <a:ext cx="3295663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Living vegetation gathered from the tops of swamps, bogs and marshes and then dried 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 a very acidic pH, relatively sterile and lightweight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Excellent moisture-holding 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4512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Peat Moss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>
          <a:xfrm>
            <a:off x="3371494" y="1173892"/>
            <a:ext cx="4695779" cy="46957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95273" y="5010864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http://lghttp.17653.nexcesscdn.net/808B16/cdn_images/media/catalog/product/cache/1/thumbnail/9df78eab33525d08d6e5fb8d27136e95/p/s/pso100a.jpg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6768" y="1664677"/>
            <a:ext cx="331910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Partially decomposed vegetation gathered from swamps, bogs or marshes and then ground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Found below the living sphagnum moss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Good source of nitrogen with a high moisture-holding 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98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Perlite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3998699" y="2234541"/>
            <a:ext cx="3984718" cy="321168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05058" y="5446224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http://garden.org/pics/2015-01-12/drdawg/12d404.jpg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6768" y="2321169"/>
            <a:ext cx="35770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gray-white material derived from volcanic ash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Usually added to increase aeration in a growing 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Commonly used as media during propagation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4935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Sand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>
          <a:xfrm>
            <a:off x="4105085" y="2004647"/>
            <a:ext cx="4451283" cy="296752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044726" y="5124569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http://hydroponicgardening.com/wp-content/uploads/2015/05/CoarseSand600400.jpg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6768" y="1579570"/>
            <a:ext cx="358752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 like the sand at a beach, this is finely ground stone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Contains the same elements as the parent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Example: If the stone had high levels of calcium, the sand produced from that stone will have high levels of calcium.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Provides structure to growing media and increases drainage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302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Rice Hulls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3607794" y="1979725"/>
            <a:ext cx="5196237" cy="29964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32031" y="513591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http://cdn.arbico-organics.com/images/uploads/1309000-m.jpg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6008" y="1979725"/>
            <a:ext cx="31417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By-product of rice production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Adds aeration to the growing 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 a high moisture-holding capacity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Used in combination with other growing media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 to be used independently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3094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Vermiculite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3638218" y="1503376"/>
            <a:ext cx="5336117" cy="40020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20308" y="5647378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http://cdn2.hubspot.net/hub/137863/file-522660781-jpg/images/vermiculite.jpg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6768" y="1900723"/>
            <a:ext cx="36341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Derived from heat- treated 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ica 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Very lightweight with a neutral pH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Commonly used in media for seedlings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 moisture-holding capacity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0584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Coconut Coir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6443" y="1458057"/>
            <a:ext cx="4766896" cy="47668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441568" y="6009509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http://www.soilless.org/wp-content/uploads/2016/04/CoirBlock_soillessorg.jpg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5735" y="1934308"/>
            <a:ext cx="361070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Made from the husk of a coconut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Hairy, fibrous material that is high in phosphorous and potassium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Commonly used in hanging baskets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 moisture-holding capacity with little shrinkage</a:t>
            </a:r>
          </a:p>
        </p:txBody>
      </p:sp>
    </p:spTree>
    <p:extLst>
      <p:ext uri="{BB962C8B-B14F-4D97-AF65-F5344CB8AC3E}">
        <p14:creationId xmlns:p14="http://schemas.microsoft.com/office/powerpoint/2010/main" val="2418232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3"/>
          </p:nvPr>
        </p:nvSpPr>
        <p:spPr>
          <a:xfrm>
            <a:off x="457200" y="2031356"/>
            <a:ext cx="8229600" cy="3548829"/>
          </a:xfrm>
        </p:spPr>
        <p:txBody>
          <a:bodyPr numCol="2"/>
          <a:lstStyle/>
          <a:p>
            <a:r>
              <a:rPr lang="en-US" dirty="0" smtClean="0"/>
              <a:t>Anvil and Blade Pruner</a:t>
            </a:r>
          </a:p>
          <a:p>
            <a:r>
              <a:rPr lang="en-US" dirty="0" smtClean="0"/>
              <a:t>Hook and Blade Pruner</a:t>
            </a:r>
          </a:p>
          <a:p>
            <a:r>
              <a:rPr lang="en-US" dirty="0" smtClean="0"/>
              <a:t>Bulb Planter</a:t>
            </a:r>
          </a:p>
          <a:p>
            <a:r>
              <a:rPr lang="en-US" dirty="0" smtClean="0"/>
              <a:t>Cell Pack Containers</a:t>
            </a:r>
          </a:p>
          <a:p>
            <a:r>
              <a:rPr lang="en-US" dirty="0" smtClean="0"/>
              <a:t>Hanging Basket </a:t>
            </a:r>
          </a:p>
          <a:p>
            <a:r>
              <a:rPr lang="en-US" dirty="0" smtClean="0"/>
              <a:t>Nursery Container</a:t>
            </a:r>
          </a:p>
          <a:p>
            <a:r>
              <a:rPr lang="en-US" dirty="0" smtClean="0"/>
              <a:t>Scoop Shovel</a:t>
            </a:r>
          </a:p>
          <a:p>
            <a:r>
              <a:rPr lang="en-US" dirty="0" smtClean="0"/>
              <a:t>Square-Point Shovel</a:t>
            </a:r>
          </a:p>
          <a:p>
            <a:r>
              <a:rPr lang="en-US" dirty="0" smtClean="0"/>
              <a:t>Sharpening Stone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Propagation Mat</a:t>
            </a:r>
          </a:p>
          <a:p>
            <a:r>
              <a:rPr lang="en-US" dirty="0" smtClean="0"/>
              <a:t>Propagation Trays</a:t>
            </a:r>
          </a:p>
          <a:p>
            <a:r>
              <a:rPr lang="en-US" dirty="0" smtClean="0"/>
              <a:t>Greenhouse Thermostat</a:t>
            </a:r>
          </a:p>
          <a:p>
            <a:r>
              <a:rPr lang="en-US" dirty="0" smtClean="0"/>
              <a:t>Soil Moisture Meter</a:t>
            </a:r>
          </a:p>
          <a:p>
            <a:r>
              <a:rPr lang="en-US" dirty="0" smtClean="0"/>
              <a:t>pH Testing Meter</a:t>
            </a:r>
          </a:p>
          <a:p>
            <a:r>
              <a:rPr lang="en-US" dirty="0" smtClean="0"/>
              <a:t>Polyethylene Film</a:t>
            </a:r>
          </a:p>
          <a:p>
            <a:r>
              <a:rPr lang="en-US" dirty="0"/>
              <a:t>Shade </a:t>
            </a:r>
            <a:r>
              <a:rPr lang="en-US" dirty="0" smtClean="0"/>
              <a:t>Fabric</a:t>
            </a:r>
          </a:p>
          <a:p>
            <a:r>
              <a:rPr lang="en-US" dirty="0"/>
              <a:t>PVC Pipe</a:t>
            </a:r>
          </a:p>
          <a:p>
            <a:r>
              <a:rPr lang="en-US" dirty="0"/>
              <a:t>PVC Pipe </a:t>
            </a:r>
            <a:r>
              <a:rPr lang="en-US" dirty="0" smtClean="0"/>
              <a:t>Cutter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and Equipment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Greenhouse Production Items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7443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Peat Pots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968" y="1488099"/>
            <a:ext cx="4885579" cy="45148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0" y="6002949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https://laidbackgardener.files.wordpress.com/2015/04/20150414c.jpg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5477" y="2037364"/>
            <a:ext cx="37044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Biodegradable plastic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containers made from compressed peat moss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 be transplanted directly into a new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container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Reduces root damage or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stress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Removes the need for conventional plastic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containers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541741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Elle Pots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597264" y="1631400"/>
            <a:ext cx="3959104" cy="38985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11209" y="5771971"/>
            <a:ext cx="214994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dirty="0"/>
              <a:t>http://hort.ufl.edu/woody/images/ellepot.jpg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6768" y="1995603"/>
            <a:ext cx="389387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Biodegradable paper containers made from cellulose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 be transplanted directly into a new container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Reduces root damage or stress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Removes the need for conventional plastic containers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2199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Rock Wool Growing Cells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589907" y="1502138"/>
            <a:ext cx="4345660" cy="43456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0" y="5497343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http://ecx.images-amazon.com/images/I/51nlxtWAe4L.jpg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8861" y="1898522"/>
            <a:ext cx="426313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Made from a mixture of inorganic materials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Weathers with time but not fully biodegradable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 be transplanted directly into a new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container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Reduces root damage or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stress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Removes the need for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conventional plastic plug trays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7994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 numCol="2"/>
          <a:lstStyle/>
          <a:p>
            <a:r>
              <a:rPr lang="en-US" dirty="0" smtClean="0"/>
              <a:t>Hose Punch</a:t>
            </a:r>
          </a:p>
          <a:p>
            <a:r>
              <a:rPr lang="en-US" dirty="0" smtClean="0"/>
              <a:t>Hose Repair Coupling</a:t>
            </a:r>
          </a:p>
          <a:p>
            <a:r>
              <a:rPr lang="en-US" dirty="0" smtClean="0"/>
              <a:t>Hose-End Repair Fitting</a:t>
            </a:r>
          </a:p>
          <a:p>
            <a:r>
              <a:rPr lang="en-US" dirty="0" smtClean="0"/>
              <a:t>Hose-End Sprayer</a:t>
            </a:r>
          </a:p>
          <a:p>
            <a:r>
              <a:rPr lang="en-US" dirty="0"/>
              <a:t>Hose-End Washer</a:t>
            </a:r>
            <a:endParaRPr lang="en-US" dirty="0" smtClean="0"/>
          </a:p>
          <a:p>
            <a:r>
              <a:rPr lang="en-US" dirty="0" smtClean="0"/>
              <a:t>Impulse Sprinkler</a:t>
            </a:r>
          </a:p>
          <a:p>
            <a:r>
              <a:rPr lang="en-US" dirty="0" smtClean="0"/>
              <a:t>Irrigation Drip Emitter</a:t>
            </a:r>
          </a:p>
          <a:p>
            <a:r>
              <a:rPr lang="en-US" dirty="0" smtClean="0"/>
              <a:t>Irrigation Timer</a:t>
            </a:r>
          </a:p>
          <a:p>
            <a:r>
              <a:rPr lang="en-US" dirty="0" smtClean="0"/>
              <a:t>Irrigation Tape</a:t>
            </a:r>
          </a:p>
          <a:p>
            <a:r>
              <a:rPr lang="en-US" dirty="0" smtClean="0"/>
              <a:t>Polyethylene Pipe</a:t>
            </a:r>
          </a:p>
          <a:p>
            <a:r>
              <a:rPr lang="en-US" dirty="0" smtClean="0"/>
              <a:t>Spaghetti Tubing</a:t>
            </a:r>
          </a:p>
          <a:p>
            <a:r>
              <a:rPr lang="en-US" dirty="0" smtClean="0"/>
              <a:t>Mist Nozzle </a:t>
            </a:r>
          </a:p>
          <a:p>
            <a:r>
              <a:rPr lang="en-US" dirty="0" smtClean="0"/>
              <a:t>Oscillating Sprinkler</a:t>
            </a:r>
          </a:p>
          <a:p>
            <a:r>
              <a:rPr lang="en-US" dirty="0"/>
              <a:t>Siphon </a:t>
            </a:r>
            <a:r>
              <a:rPr lang="en-US" dirty="0" smtClean="0"/>
              <a:t>Proportioner</a:t>
            </a:r>
          </a:p>
          <a:p>
            <a:r>
              <a:rPr lang="en-US" dirty="0" smtClean="0"/>
              <a:t>Solenoid Valve </a:t>
            </a:r>
            <a:endParaRPr lang="en-US" dirty="0"/>
          </a:p>
          <a:p>
            <a:r>
              <a:rPr lang="en-US" dirty="0" smtClean="0"/>
              <a:t>Backflow Preventer</a:t>
            </a:r>
          </a:p>
          <a:p>
            <a:r>
              <a:rPr lang="en-US" dirty="0" smtClean="0"/>
              <a:t>Fertilizer Injector </a:t>
            </a:r>
          </a:p>
          <a:p>
            <a:r>
              <a:rPr lang="en-US" dirty="0" smtClean="0"/>
              <a:t>Water Breaker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Materials and Equipment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595974" y="1386930"/>
            <a:ext cx="5691188" cy="594592"/>
          </a:xfrm>
        </p:spPr>
        <p:txBody>
          <a:bodyPr/>
          <a:lstStyle/>
          <a:p>
            <a:r>
              <a:rPr lang="en-US" dirty="0" smtClean="0"/>
              <a:t>Watering and Irrigation Equipment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6859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Hose Punch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481897" y="1979795"/>
            <a:ext cx="3576943" cy="35769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84368" y="5324368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https://www.plumbingsupply.com/images/drip-deluxe-tubing-punch.jpg</a:t>
            </a:r>
          </a:p>
        </p:txBody>
      </p:sp>
      <p:sp>
        <p:nvSpPr>
          <p:cNvPr id="4" name="Rectangle 3"/>
          <p:cNvSpPr/>
          <p:nvPr/>
        </p:nvSpPr>
        <p:spPr>
          <a:xfrm>
            <a:off x="563809" y="2490993"/>
            <a:ext cx="36693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Tool used to create small holes in plastic hose used in irrigation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systems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hole created by the hose punch is where irrigation heads can be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inserted.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6521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Hose Repair Coupling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434925" y="1607646"/>
            <a:ext cx="3923629" cy="39236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20307" y="506961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http://www.easy-irrigation.co.uk/images/brass-hose-joiner-main.jpg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326768" y="2599964"/>
            <a:ext cx="379975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 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connector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on the end of a hose to connect (or couple) it with another hose or an irrigation sprinkler. </a:t>
            </a:r>
          </a:p>
        </p:txBody>
      </p:sp>
    </p:spTree>
    <p:extLst>
      <p:ext uri="{BB962C8B-B14F-4D97-AF65-F5344CB8AC3E}">
        <p14:creationId xmlns:p14="http://schemas.microsoft.com/office/powerpoint/2010/main" val="13896231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Hose-End Repair Fitting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116924" y="1416233"/>
            <a:ext cx="4002088" cy="40020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84368" y="462983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http://ace.imageg.net/graphics/product_images/pACE3-14560784enh-z8.jpg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194212" y="2909445"/>
            <a:ext cx="37901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device attached to the end of the hose to facilitate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connection.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1549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Hose-End Sprayer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3670636" y="1655152"/>
            <a:ext cx="4402296" cy="40020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87200" y="5657240"/>
            <a:ext cx="53691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http://1274ym4fbva545shrh1giu44.wpengine.netdna-cdn.com/wp-content/uploads/2013/03/hose-end-sprayer.jpg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462979" y="1655152"/>
            <a:ext cx="296593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sprayer that fits on the end of a garden hose. It is used to apply fertilizer or other chemicals to the lawn or garden. 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water from the hose mixes with the contents of the sprayer to dilute the contents.</a:t>
            </a:r>
          </a:p>
        </p:txBody>
      </p:sp>
    </p:spTree>
    <p:extLst>
      <p:ext uri="{BB962C8B-B14F-4D97-AF65-F5344CB8AC3E}">
        <p14:creationId xmlns:p14="http://schemas.microsoft.com/office/powerpoint/2010/main" val="12299528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Hose-End Washer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031925" y="5332243"/>
            <a:ext cx="53691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http://ace.imageg.net/graphics/product_images/pACE3-7931135enh-z8.jpg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462979" y="1655152"/>
            <a:ext cx="296593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Controls the pressure and stream of water coming out of the hose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305" y="1757285"/>
            <a:ext cx="3574958" cy="357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094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Impulse Sprinkler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023138" y="1412950"/>
            <a:ext cx="4002088" cy="400208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76351" y="5583758"/>
            <a:ext cx="32956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http://www.shopsteins.com/magento/media/catalog/product/cache/1/image/9df78eab33525d08d6e5fb8d27136e95/4/1/417837_detail.jpg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611723" y="2010397"/>
            <a:ext cx="341141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a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 of irrigation sprinkler in which the sprinkler head, driven in a circular motion by the force of the outgoing water, pivots on a bearing on top of its threaded attachment nut.</a:t>
            </a:r>
          </a:p>
        </p:txBody>
      </p:sp>
    </p:spTree>
    <p:extLst>
      <p:ext uri="{BB962C8B-B14F-4D97-AF65-F5344CB8AC3E}">
        <p14:creationId xmlns:p14="http://schemas.microsoft.com/office/powerpoint/2010/main" val="1482656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Anvil and Blade Pruner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545" y="2000584"/>
            <a:ext cx="5818239" cy="29317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00183" y="5147896"/>
            <a:ext cx="3530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http://www.original-lowe.com/uploads/tx_loeweproducts/7.107_offen.jpg</a:t>
            </a:r>
          </a:p>
        </p:txBody>
      </p:sp>
      <p:sp>
        <p:nvSpPr>
          <p:cNvPr id="2" name="Rectangle 1"/>
          <p:cNvSpPr/>
          <p:nvPr/>
        </p:nvSpPr>
        <p:spPr>
          <a:xfrm>
            <a:off x="326768" y="2343072"/>
            <a:ext cx="32121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Anvil pruners cut by pushing a blade through a material.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end of the cut, the blade's cutting edge meets the anvil.</a:t>
            </a:r>
          </a:p>
        </p:txBody>
      </p:sp>
    </p:spTree>
    <p:extLst>
      <p:ext uri="{BB962C8B-B14F-4D97-AF65-F5344CB8AC3E}">
        <p14:creationId xmlns:p14="http://schemas.microsoft.com/office/powerpoint/2010/main" val="18552228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Irrigation Timer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347050" y="1743868"/>
            <a:ext cx="3765979" cy="37659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85139" y="5404964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http://images.lowes.com/product/converted/046878/046878289543lg.jpg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445477" y="1768217"/>
            <a:ext cx="3505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 irrigation controller is a device to operate automatic irrigation 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systems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such as lawn sprinklers and drip irrigation systems.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Most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controllers have a means of setting the frequency of irrigation, the start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the duration of watering.</a:t>
            </a:r>
          </a:p>
        </p:txBody>
      </p:sp>
    </p:spTree>
    <p:extLst>
      <p:ext uri="{BB962C8B-B14F-4D97-AF65-F5344CB8AC3E}">
        <p14:creationId xmlns:p14="http://schemas.microsoft.com/office/powerpoint/2010/main" val="25631826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Irrigation Tape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 rot="21145160">
            <a:off x="4203678" y="1489226"/>
            <a:ext cx="4591050" cy="36290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84368" y="5189778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http://www.irrigation-tools.com/products/2-2-1.jpg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326768" y="1068796"/>
            <a:ext cx="42223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Irrigation or drip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tape is a type of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thin-walled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dripperline used in drip irrigation. 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It’s sold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flat, on reels containing several thousand feet.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wall thickness typically ranges from 4 to 25 mils (0.1–0.6 mm).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Water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exits the tape through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emitters/drippers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Typical emitter spacing ranges from 6 to 24 inches (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150-600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mm). </a:t>
            </a:r>
          </a:p>
        </p:txBody>
      </p:sp>
    </p:spTree>
    <p:extLst>
      <p:ext uri="{BB962C8B-B14F-4D97-AF65-F5344CB8AC3E}">
        <p14:creationId xmlns:p14="http://schemas.microsoft.com/office/powerpoint/2010/main" val="25476873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Polyethylene Pipe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768" y="2176829"/>
            <a:ext cx="4286250" cy="24574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82098" y="4634279"/>
            <a:ext cx="32607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http://www.greenhousemegastore.com/product/black-polyethylene-tubing/greenhouse-irrigation-fittings-hardware</a:t>
            </a:r>
          </a:p>
        </p:txBody>
      </p:sp>
      <p:sp>
        <p:nvSpPr>
          <p:cNvPr id="5" name="Rectangle 4"/>
          <p:cNvSpPr/>
          <p:nvPr/>
        </p:nvSpPr>
        <p:spPr>
          <a:xfrm>
            <a:off x="410308" y="1666616"/>
            <a:ext cx="316523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Used in greenhouse and various irrigation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systems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Polyethylene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pipe is chemical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resistant,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 fertilizer and pesticide can travel through the pipe without contaminating other water systems.  </a:t>
            </a:r>
          </a:p>
        </p:txBody>
      </p:sp>
    </p:spTree>
    <p:extLst>
      <p:ext uri="{BB962C8B-B14F-4D97-AF65-F5344CB8AC3E}">
        <p14:creationId xmlns:p14="http://schemas.microsoft.com/office/powerpoint/2010/main" val="12385667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Spaghetti Tubing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>
          <a:xfrm>
            <a:off x="4501662" y="1907756"/>
            <a:ext cx="4527306" cy="30182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71950" y="4941984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https://www.berryhilldrip.com/images/T/spot%20spitter.jpg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043354"/>
            <a:ext cx="46003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Spaghetti tubing is a very fine plastic tubing used in drip irrigation, typically in gardens and greenhouses, with a small inside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diameter,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which may be 0.05"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 smaller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end of the tube may have a plastic or lead weight to hold the tube in a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pot.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8801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Mist Nozzle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876787" y="1746799"/>
            <a:ext cx="3411428" cy="34114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96501" y="486068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http://ecx.images-amazon.com/images/I/51CWEAtwioL._SY300_.jpg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326768" y="2175240"/>
            <a:ext cx="39917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Misting is a technique for minimizing plant moisture loss by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controlled,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periodic wetting of the foliage of cuttings which are being rooted.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technique is helpful for rooting leafy cuttings.</a:t>
            </a:r>
          </a:p>
        </p:txBody>
      </p:sp>
    </p:spTree>
    <p:extLst>
      <p:ext uri="{BB962C8B-B14F-4D97-AF65-F5344CB8AC3E}">
        <p14:creationId xmlns:p14="http://schemas.microsoft.com/office/powerpoint/2010/main" val="159438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Oscillating Sprinkler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 rotWithShape="1">
          <a:blip r:embed="rId2"/>
          <a:srcRect t="15423" b="-15993"/>
          <a:stretch/>
        </p:blipFill>
        <p:spPr>
          <a:xfrm>
            <a:off x="3870416" y="1362751"/>
            <a:ext cx="5273584" cy="53035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90936" y="4331898"/>
            <a:ext cx="32289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http://www.waterirrigation.co.uk/media/catalog/product/cache/2/image/1000x1000/9df78eab33525d08d6e5fb8d27136e95/5/4/541.jpg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410630" y="2254406"/>
            <a:ext cx="34597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sprinkler that has a bar that tips back and forth. It delivers a fine spray to a large area.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 be set for square or rectangular areas.</a:t>
            </a:r>
          </a:p>
        </p:txBody>
      </p:sp>
    </p:spTree>
    <p:extLst>
      <p:ext uri="{BB962C8B-B14F-4D97-AF65-F5344CB8AC3E}">
        <p14:creationId xmlns:p14="http://schemas.microsoft.com/office/powerpoint/2010/main" val="11812981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Siphon Proportioner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487515" y="1412405"/>
            <a:ext cx="4378569" cy="40407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94084" y="5691712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http://www.ultimatewasher.com/images/sm/stream-injector_lg.jpg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781" y="1539976"/>
            <a:ext cx="396731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Easily and accurately applies a consistent rate of soluble fertilizer to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lawn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garden or greenhouse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Attaches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standard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hose fitting and offers built-in back flow prevention should pressure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fail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Brass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body ensures durability and spring filter eliminates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clogging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3694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Backflow Preventer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4893493" y="1488091"/>
            <a:ext cx="4002088" cy="400208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23581" y="538245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http://backflowparts.com//wp-content/gallery/watts/008.jpg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326768" y="1173892"/>
            <a:ext cx="420098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 backflow prevention device is used to protect potable water supplies from contamination or pollution due to backflow.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Water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pressure may fail or be reduced when a water main bursts, pipes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freeze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 there is unexpectedly high demand on the water system.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Reduced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pressure in the pipe may allow contaminated water from the soil or from other sources to be drawn up into the system.</a:t>
            </a:r>
          </a:p>
        </p:txBody>
      </p:sp>
    </p:spTree>
    <p:extLst>
      <p:ext uri="{BB962C8B-B14F-4D97-AF65-F5344CB8AC3E}">
        <p14:creationId xmlns:p14="http://schemas.microsoft.com/office/powerpoint/2010/main" val="39783829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Solenoid Valve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5046083" y="1444316"/>
            <a:ext cx="3623835" cy="36238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0" y="5068151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http://www.valveandactuatorcompany.co.uk/cms_images_products/160_1_large.jpg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386828" y="1814489"/>
            <a:ext cx="442221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 solenoid valve is an electromechanically operated valve. The valve is controlled by an electric current through a solenoid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Their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tasks are to shut off, release, dose, distribute or mix fluids. They are found in many application areas such as automatic irrigation systems.</a:t>
            </a:r>
          </a:p>
        </p:txBody>
      </p:sp>
    </p:spTree>
    <p:extLst>
      <p:ext uri="{BB962C8B-B14F-4D97-AF65-F5344CB8AC3E}">
        <p14:creationId xmlns:p14="http://schemas.microsoft.com/office/powerpoint/2010/main" val="14364403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Fertilizer Injector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>
          <a:xfrm>
            <a:off x="4247282" y="1660589"/>
            <a:ext cx="4309086" cy="43090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07449" y="5969675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http://lghttp.17653.nexcesscdn.net/808B16/cdn_images/media/catalog/product/cache/1/thumbnail/9df78eab33525d08d6e5fb8d27136e95/w/m/wmx200a.jpg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326768" y="1987064"/>
            <a:ext cx="392051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Fertilizer injectors are devices used to apply water-soluble fertilizers, pesticides, plant growth regulators, wetting agents and mineral acids during crop production.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They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are a vital part of modern greenhouse or nursery operations.</a:t>
            </a:r>
          </a:p>
        </p:txBody>
      </p:sp>
    </p:spTree>
    <p:extLst>
      <p:ext uri="{BB962C8B-B14F-4D97-AF65-F5344CB8AC3E}">
        <p14:creationId xmlns:p14="http://schemas.microsoft.com/office/powerpoint/2010/main" val="1727145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Hook and Blade (Bypass) Pruners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092" y="1593631"/>
            <a:ext cx="5138614" cy="41336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35537" y="5511800"/>
            <a:ext cx="284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http://www.gemplers.com/img/felco-classic-hand-F2-lrg.jpg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326768" y="2183109"/>
            <a:ext cx="32253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Bypass pruners have a blade sharpened on the outside edge that slides past a hook.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They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make clean cuts, close to the stem but can't be used on branches larger than 1/2 inch in diameter.</a:t>
            </a:r>
          </a:p>
        </p:txBody>
      </p:sp>
    </p:spTree>
    <p:extLst>
      <p:ext uri="{BB962C8B-B14F-4D97-AF65-F5344CB8AC3E}">
        <p14:creationId xmlns:p14="http://schemas.microsoft.com/office/powerpoint/2010/main" val="14400714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Breaker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3720921" y="1660589"/>
            <a:ext cx="4603567" cy="40020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84368" y="566267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800" dirty="0"/>
              <a:t>http://cdn3.volusion.com/atyw2.hvqa2/v/vspfiles/photos/DC-10-22368-2.jpg</a:t>
            </a:r>
          </a:p>
        </p:txBody>
      </p:sp>
      <p:sp>
        <p:nvSpPr>
          <p:cNvPr id="3" name="Rectangle 2"/>
          <p:cNvSpPr/>
          <p:nvPr/>
        </p:nvSpPr>
        <p:spPr>
          <a:xfrm>
            <a:off x="486697" y="2276638"/>
            <a:ext cx="33626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Designed to offer a soft, aerated flow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water so the force of the water will not damage plants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disturb the soil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1668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Let’s try that list again…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i="1" dirty="0" smtClean="0"/>
              <a:t>Shopping List: </a:t>
            </a:r>
            <a:r>
              <a:rPr lang="en-US" dirty="0" smtClean="0"/>
              <a:t>Reflect and Summarize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Create a new list using the items identified in today’s lesson.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can only select 10 items.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Include what the item does and why you need it.  </a:t>
            </a:r>
          </a:p>
          <a:p>
            <a:endParaRPr lang="en-US" dirty="0"/>
          </a:p>
          <a:p>
            <a:r>
              <a:rPr lang="en-US" i="1" dirty="0"/>
              <a:t>Example: </a:t>
            </a:r>
            <a:r>
              <a:rPr lang="en-US" dirty="0"/>
              <a:t>Polyethylene </a:t>
            </a:r>
            <a:r>
              <a:rPr lang="en-US" dirty="0" smtClean="0"/>
              <a:t>Film – A strong, </a:t>
            </a:r>
            <a:r>
              <a:rPr lang="en-US" dirty="0"/>
              <a:t>clear plastic that </a:t>
            </a:r>
            <a:r>
              <a:rPr lang="en-US" dirty="0" smtClean="0"/>
              <a:t>will be </a:t>
            </a:r>
            <a:r>
              <a:rPr lang="en-US" dirty="0"/>
              <a:t>used </a:t>
            </a:r>
            <a:r>
              <a:rPr lang="en-US" dirty="0" smtClean="0"/>
              <a:t>to build </a:t>
            </a:r>
            <a:r>
              <a:rPr lang="en-US" dirty="0"/>
              <a:t>the walls and roof of the greenhouse. </a:t>
            </a:r>
          </a:p>
        </p:txBody>
      </p:sp>
    </p:spTree>
    <p:extLst>
      <p:ext uri="{BB962C8B-B14F-4D97-AF65-F5344CB8AC3E}">
        <p14:creationId xmlns:p14="http://schemas.microsoft.com/office/powerpoint/2010/main" val="482020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Bulb Planter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935" y="903530"/>
            <a:ext cx="4543425" cy="4543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3505" y="3679215"/>
            <a:ext cx="2803799" cy="28037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67105" y="6483014"/>
            <a:ext cx="3276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http://ace.imageg.net/graphics/product_images/pACE-959626dt.jpg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14534" y="5108401"/>
            <a:ext cx="3283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http://www.claringtonforge.com/media/catalog/product/cache/1/image/650x/9df78eab33525d08d6e5fb8d27136e95/i/m/image_65.jpg</a:t>
            </a:r>
          </a:p>
        </p:txBody>
      </p:sp>
      <p:sp>
        <p:nvSpPr>
          <p:cNvPr id="7" name="Rectangle 6"/>
          <p:cNvSpPr/>
          <p:nvPr/>
        </p:nvSpPr>
        <p:spPr>
          <a:xfrm>
            <a:off x="402927" y="2224994"/>
            <a:ext cx="314916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bulb planter is a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 tool that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 an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open-ended cone sharpened on its bottom edge.</a:t>
            </a:r>
          </a:p>
        </p:txBody>
      </p:sp>
    </p:spTree>
    <p:extLst>
      <p:ext uri="{BB962C8B-B14F-4D97-AF65-F5344CB8AC3E}">
        <p14:creationId xmlns:p14="http://schemas.microsoft.com/office/powerpoint/2010/main" val="2688227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Cell Pack Container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222" y="1524379"/>
            <a:ext cx="5180623" cy="4312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48554" y="5416139"/>
            <a:ext cx="35332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http://www.torontonurseries.com/wp-content/uploads/2016/01/L-606-1.jpg</a:t>
            </a:r>
          </a:p>
        </p:txBody>
      </p:sp>
      <p:sp>
        <p:nvSpPr>
          <p:cNvPr id="5" name="Rectangle 4"/>
          <p:cNvSpPr/>
          <p:nvPr/>
        </p:nvSpPr>
        <p:spPr>
          <a:xfrm>
            <a:off x="327660" y="2214914"/>
            <a:ext cx="3611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 container 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made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of 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cellular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plastic.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Varies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size (width and depth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Used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for holding 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flowers or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plants.</a:t>
            </a:r>
          </a:p>
        </p:txBody>
      </p:sp>
    </p:spTree>
    <p:extLst>
      <p:ext uri="{BB962C8B-B14F-4D97-AF65-F5344CB8AC3E}">
        <p14:creationId xmlns:p14="http://schemas.microsoft.com/office/powerpoint/2010/main" val="1948300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Hanging Baskets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870" y="1481159"/>
            <a:ext cx="4456498" cy="445649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53997" y="5838983"/>
            <a:ext cx="441077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http://cdn.greenhousemegastore.com/images/uploads/12607_7026_popup.jpg</a:t>
            </a:r>
          </a:p>
        </p:txBody>
      </p:sp>
      <p:sp>
        <p:nvSpPr>
          <p:cNvPr id="5" name="Rectangle 4"/>
          <p:cNvSpPr/>
          <p:nvPr/>
        </p:nvSpPr>
        <p:spPr>
          <a:xfrm>
            <a:off x="326768" y="2124358"/>
            <a:ext cx="340117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 hanging basket is a suspended container used for growing decorative plants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Hanging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baskets are normally made from wire with an impervious, usually plastic, lining to retain the contents.</a:t>
            </a:r>
          </a:p>
        </p:txBody>
      </p:sp>
    </p:spTree>
    <p:extLst>
      <p:ext uri="{BB962C8B-B14F-4D97-AF65-F5344CB8AC3E}">
        <p14:creationId xmlns:p14="http://schemas.microsoft.com/office/powerpoint/2010/main" val="3519407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Nursery Container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6768" y="1777122"/>
            <a:ext cx="35184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Nursery containers have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heavy-duty,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wrap-around rims that are easy to handle and strong enough to pick up heavy plant material.  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Superior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drainage is engineered into both side and bottom drain designs. 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They typically come in black and are a minimum of a half-gallon in size.  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62066" y="5571327"/>
            <a:ext cx="375286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http://cdn.greenhousemegastore.com/images/uploads/14395_5905_popup.jpg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2367" y="1699064"/>
            <a:ext cx="3872263" cy="387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544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LongProperties xmlns="http://schemas.microsoft.com/office/2006/metadata/longProperties"/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4591BA-8E1D-48A3-BA22-AB22805475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699BBED-78AB-40D6-AC52-804A83D00C8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5.xml><?xml version="1.0" encoding="utf-8"?>
<ds:datastoreItem xmlns:ds="http://schemas.openxmlformats.org/officeDocument/2006/customXml" ds:itemID="{D077A53E-A8F8-4613-A362-6AAE3EF4D9B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15697</TotalTime>
  <Words>1645</Words>
  <Application>Microsoft Office PowerPoint</Application>
  <PresentationFormat>On-screen Show (4:3)</PresentationFormat>
  <Paragraphs>310</Paragraphs>
  <Slides>51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Arial</vt:lpstr>
      <vt:lpstr>Wingdings</vt:lpstr>
      <vt:lpstr>Verdana</vt:lpstr>
      <vt:lpstr>Georgia</vt:lpstr>
      <vt:lpstr>FFA Inservice Master</vt:lpstr>
      <vt:lpstr>Unit One: Greenhouse Care and Maintenance  </vt:lpstr>
      <vt:lpstr>Introduction </vt:lpstr>
      <vt:lpstr>Materials and Equipment </vt:lpstr>
      <vt:lpstr>Anvil and Blade Pruner</vt:lpstr>
      <vt:lpstr>Hook and Blade (Bypass) Pruners</vt:lpstr>
      <vt:lpstr>Bulb Planter</vt:lpstr>
      <vt:lpstr>Cell Pack Container</vt:lpstr>
      <vt:lpstr>Hanging Baskets</vt:lpstr>
      <vt:lpstr>Nursery Container</vt:lpstr>
      <vt:lpstr>Scoop Shovel</vt:lpstr>
      <vt:lpstr>Square-Point Shovel </vt:lpstr>
      <vt:lpstr>Sharpening Stone</vt:lpstr>
      <vt:lpstr>Propagation Mat</vt:lpstr>
      <vt:lpstr>Propagation Trays </vt:lpstr>
      <vt:lpstr>Greenhouse Thermostat</vt:lpstr>
      <vt:lpstr>Soil Moisture Meter    </vt:lpstr>
      <vt:lpstr>pH Testing Meter</vt:lpstr>
      <vt:lpstr>Polyethylene Film</vt:lpstr>
      <vt:lpstr>Shade Fabric</vt:lpstr>
      <vt:lpstr>PVC Pipe</vt:lpstr>
      <vt:lpstr>PVC Pipe Cutter</vt:lpstr>
      <vt:lpstr>Materials and Equipment </vt:lpstr>
      <vt:lpstr>Sphagnum Moss</vt:lpstr>
      <vt:lpstr>Peat Moss</vt:lpstr>
      <vt:lpstr>Perlite</vt:lpstr>
      <vt:lpstr>Sand </vt:lpstr>
      <vt:lpstr>Rice Hulls </vt:lpstr>
      <vt:lpstr>Vermiculite</vt:lpstr>
      <vt:lpstr>Coconut Coir </vt:lpstr>
      <vt:lpstr>Peat Pots </vt:lpstr>
      <vt:lpstr>Elle Pots</vt:lpstr>
      <vt:lpstr>Rock Wool Growing Cells</vt:lpstr>
      <vt:lpstr>Materials and Equipment </vt:lpstr>
      <vt:lpstr>Hose Punch</vt:lpstr>
      <vt:lpstr>Hose Repair Coupling</vt:lpstr>
      <vt:lpstr>Hose-End Repair Fitting</vt:lpstr>
      <vt:lpstr>Hose-End Sprayer</vt:lpstr>
      <vt:lpstr>Hose-End Washer</vt:lpstr>
      <vt:lpstr>Impulse Sprinkler </vt:lpstr>
      <vt:lpstr>Irrigation Timer</vt:lpstr>
      <vt:lpstr>Irrigation Tape</vt:lpstr>
      <vt:lpstr>Polyethylene Pipe</vt:lpstr>
      <vt:lpstr>Spaghetti Tubing</vt:lpstr>
      <vt:lpstr>Mist Nozzle</vt:lpstr>
      <vt:lpstr>Oscillating Sprinkler </vt:lpstr>
      <vt:lpstr>Siphon Proportioner</vt:lpstr>
      <vt:lpstr>Backflow Preventer</vt:lpstr>
      <vt:lpstr>Solenoid Valve</vt:lpstr>
      <vt:lpstr>Fertilizer Injector</vt:lpstr>
      <vt:lpstr>Water Breaker </vt:lpstr>
      <vt:lpstr>Review  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One: Care and Maintenance</dc:title>
  <dc:creator>Information Technology</dc:creator>
  <cp:lastModifiedBy>Balzer, Ashtin</cp:lastModifiedBy>
  <cp:revision>472</cp:revision>
  <dcterms:created xsi:type="dcterms:W3CDTF">2007-01-30T15:01:20Z</dcterms:created>
  <dcterms:modified xsi:type="dcterms:W3CDTF">2017-05-01T13:05:59Z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0x0101007460B7E68ED8CC43BF749F2C27615CF4</vt:lpwstr>
  </property>
  <property fmtid="{D5CDD505-2E9C-101B-9397-08002B2CF9AE}" pid="4" name="_dlc_DocIdItemGuid">
    <vt:lpwstr>257ef9f9-bc8e-4bf5-95c5-df6452d1939d</vt:lpwstr>
  </property>
  <property fmtid="{D5CDD505-2E9C-101B-9397-08002B2CF9AE}" pid="5" name="_dlc_DocId">
    <vt:lpwstr>6HAXTY5FZTHJ-43-1588</vt:lpwstr>
  </property>
  <property fmtid="{D5CDD505-2E9C-101B-9397-08002B2CF9AE}" pid="6" name="_dlc_DocIdUrl">
    <vt:lpwstr>https://ffanet.ffa.org/sites/collaboration/edresources/_layouts/15/DocIdRedir.aspx?ID=6HAXTY5FZTHJ-43-1588, 6HAXTY5FZTHJ-43-1588</vt:lpwstr>
  </property>
</Properties>
</file>