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29"/>
  </p:notesMasterIdLst>
  <p:handoutMasterIdLst>
    <p:handoutMasterId r:id="rId30"/>
  </p:handoutMasterIdLst>
  <p:sldIdLst>
    <p:sldId id="525" r:id="rId7"/>
    <p:sldId id="527" r:id="rId8"/>
    <p:sldId id="534" r:id="rId9"/>
    <p:sldId id="529" r:id="rId10"/>
    <p:sldId id="530" r:id="rId11"/>
    <p:sldId id="544" r:id="rId12"/>
    <p:sldId id="541" r:id="rId13"/>
    <p:sldId id="545" r:id="rId14"/>
    <p:sldId id="531" r:id="rId15"/>
    <p:sldId id="546" r:id="rId16"/>
    <p:sldId id="540" r:id="rId17"/>
    <p:sldId id="547" r:id="rId18"/>
    <p:sldId id="548" r:id="rId19"/>
    <p:sldId id="532" r:id="rId20"/>
    <p:sldId id="549" r:id="rId21"/>
    <p:sldId id="543" r:id="rId22"/>
    <p:sldId id="550" r:id="rId23"/>
    <p:sldId id="542" r:id="rId24"/>
    <p:sldId id="551" r:id="rId25"/>
    <p:sldId id="533" r:id="rId26"/>
    <p:sldId id="535" r:id="rId27"/>
    <p:sldId id="536" r:id="rId28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31"/>
      <p:bold r:id="rId32"/>
      <p:italic r:id="rId33"/>
      <p:boldItalic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</p:embeddedFontLst>
  <p:custDataLst>
    <p:tags r:id="rId3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li Weinrich" initials="AW" lastIdx="2" clrIdx="0">
    <p:extLst/>
  </p:cmAuthor>
  <p:cmAuthor id="2" name="Gates, Hailey" initials="GH" lastIdx="3" clrIdx="1">
    <p:extLst/>
  </p:cmAuthor>
  <p:cmAuthor id="3" name="Sarah Dickinson" initials="SD" lastIdx="15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4" autoAdjust="0"/>
    <p:restoredTop sz="99637" autoAdjust="0"/>
  </p:normalViewPr>
  <p:slideViewPr>
    <p:cSldViewPr snapToGrid="0">
      <p:cViewPr varScale="1">
        <p:scale>
          <a:sx n="56" d="100"/>
          <a:sy n="56" d="100"/>
        </p:scale>
        <p:origin x="705" y="30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gs" Target="tags/tag1.xml"/><Relationship Id="rId21" Type="http://schemas.openxmlformats.org/officeDocument/2006/relationships/slide" Target="slides/slide15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6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580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90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Helpful hint: if you are growing more than one of the same plant have students also label with their initials so they know who’s plant belongs to who.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144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Helpful hint: if you are growing more than one of the same plant have students also label with their initials so they know who’s plant belongs to who.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671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056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155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0932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568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077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489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092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much do they need to know about rooting hormones?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463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760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59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69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One: Greenhouse Care and Maintenance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7200" y="1089634"/>
            <a:ext cx="8099168" cy="594592"/>
          </a:xfrm>
        </p:spPr>
        <p:txBody>
          <a:bodyPr/>
          <a:lstStyle/>
          <a:p>
            <a:r>
              <a:rPr lang="en-US" dirty="0" smtClean="0"/>
              <a:t>Lesson Two: </a:t>
            </a:r>
          </a:p>
          <a:p>
            <a:r>
              <a:rPr lang="en-US" dirty="0" smtClean="0"/>
              <a:t>Growing Procedures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Lesson Objectives</a:t>
            </a:r>
          </a:p>
          <a:p>
            <a:pPr marL="457200" indent="-457200">
              <a:buAutoNum type="arabicPeriod"/>
            </a:pPr>
            <a:r>
              <a:rPr lang="en-US" dirty="0" smtClean="0"/>
              <a:t>Discuss sexual and asexual reproduction in plants.</a:t>
            </a:r>
          </a:p>
          <a:p>
            <a:pPr marL="457200" indent="-457200">
              <a:buAutoNum type="arabicPeriod"/>
            </a:pPr>
            <a:r>
              <a:rPr lang="en-US" dirty="0" smtClean="0"/>
              <a:t>Examine techniques used when potting young plants and selecting growing medium.</a:t>
            </a:r>
          </a:p>
          <a:p>
            <a:pPr marL="457200" indent="-457200">
              <a:buFont typeface="Arial"/>
              <a:buAutoNum type="arabicPeriod"/>
            </a:pPr>
            <a:r>
              <a:rPr lang="en-US" dirty="0" smtClean="0"/>
              <a:t>Identify commonly used asexual propagation methods and rooting hormone.</a:t>
            </a:r>
          </a:p>
          <a:p>
            <a:pPr marL="457200" indent="-457200">
              <a:buAutoNum type="arabicPeriod"/>
            </a:pPr>
            <a:r>
              <a:rPr lang="en-US" dirty="0" smtClean="0"/>
              <a:t>Demonstrate the proper procedure for pinching plants.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274638"/>
            <a:ext cx="9144000" cy="649922"/>
          </a:xfrm>
          <a:prstGeom prst="rect">
            <a:avLst/>
          </a:prstGeom>
        </p:spPr>
        <p:txBody>
          <a:bodyPr vert="horz"/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 cap="none" baseline="0">
                <a:solidFill>
                  <a:srgbClr val="7F7F7F"/>
                </a:solidFill>
                <a:latin typeface="Georgia"/>
                <a:ea typeface="+mj-ea"/>
                <a:cs typeface="Georgi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26768" y="1899920"/>
            <a:ext cx="7659278" cy="3931603"/>
          </a:xfrm>
        </p:spPr>
        <p:txBody>
          <a:bodyPr/>
          <a:lstStyle/>
          <a:p>
            <a:r>
              <a:rPr lang="en-US" b="1" dirty="0" smtClean="0"/>
              <a:t>Cuttings</a:t>
            </a:r>
            <a:r>
              <a:rPr lang="en-US" dirty="0" smtClean="0"/>
              <a:t> can be taken from the leaf or stem depending on the type of plant.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Hormones </a:t>
            </a:r>
            <a:r>
              <a:rPr lang="en-US" dirty="0" smtClean="0"/>
              <a:t>are </a:t>
            </a:r>
            <a:r>
              <a:rPr lang="en-US" dirty="0"/>
              <a:t>chemicals that growers can apply to plants to affect their shape, </a:t>
            </a:r>
            <a:r>
              <a:rPr lang="en-US" dirty="0" smtClean="0"/>
              <a:t>size </a:t>
            </a:r>
            <a:r>
              <a:rPr lang="en-US" dirty="0"/>
              <a:t>and growth </a:t>
            </a:r>
            <a:r>
              <a:rPr lang="en-US" dirty="0" smtClean="0"/>
              <a:t>rate.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Plant </a:t>
            </a:r>
            <a:r>
              <a:rPr lang="en-US" b="1" dirty="0"/>
              <a:t>Growth Regulators </a:t>
            </a:r>
            <a:r>
              <a:rPr lang="en-US" dirty="0"/>
              <a:t>(PGRs</a:t>
            </a:r>
            <a:r>
              <a:rPr lang="en-US" dirty="0" smtClean="0"/>
              <a:t>) are similar to hormones in that they manipulate the plants growth. They can be applied chemically or physically.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934267" cy="594592"/>
          </a:xfrm>
        </p:spPr>
        <p:txBody>
          <a:bodyPr/>
          <a:lstStyle/>
          <a:p>
            <a:r>
              <a:rPr lang="en-US" dirty="0" smtClean="0"/>
              <a:t>Ways to Propagate,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263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199" y="1423035"/>
            <a:ext cx="8229600" cy="3931603"/>
          </a:xfrm>
        </p:spPr>
        <p:txBody>
          <a:bodyPr/>
          <a:lstStyle/>
          <a:p>
            <a:r>
              <a:rPr lang="en-US" sz="2800" dirty="0" smtClean="0"/>
              <a:t>Physical </a:t>
            </a:r>
            <a:r>
              <a:rPr lang="en-US" sz="2800" b="1" dirty="0" smtClean="0"/>
              <a:t>Plant Growth Regulators</a:t>
            </a:r>
            <a:r>
              <a:rPr lang="en-US" sz="2800" dirty="0" smtClean="0"/>
              <a:t>:</a:t>
            </a:r>
          </a:p>
          <a:p>
            <a:pPr lvl="2"/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Nutrition</a:t>
            </a:r>
          </a:p>
          <a:p>
            <a:pPr lvl="2"/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Light</a:t>
            </a:r>
          </a:p>
          <a:p>
            <a:pPr lvl="2"/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Temperature</a:t>
            </a:r>
          </a:p>
          <a:p>
            <a:pPr lvl="2"/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Container size </a:t>
            </a:r>
          </a:p>
          <a:p>
            <a:pPr marL="0" indent="0">
              <a:buNone/>
            </a:pPr>
            <a:endParaRPr lang="en-US" dirty="0" smtClean="0"/>
          </a:p>
          <a:p>
            <a:pPr marL="237744" lvl="2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971953"/>
            <a:ext cx="4778375" cy="594592"/>
          </a:xfrm>
        </p:spPr>
        <p:txBody>
          <a:bodyPr/>
          <a:lstStyle/>
          <a:p>
            <a:r>
              <a:rPr lang="en-US" dirty="0" smtClean="0"/>
              <a:t>Hormones and PGRs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436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199" y="1423035"/>
            <a:ext cx="8229600" cy="3931603"/>
          </a:xfrm>
        </p:spPr>
        <p:txBody>
          <a:bodyPr/>
          <a:lstStyle/>
          <a:p>
            <a:r>
              <a:rPr lang="en-US" sz="2800" dirty="0" smtClean="0"/>
              <a:t>Plant </a:t>
            </a:r>
            <a:r>
              <a:rPr lang="en-US" sz="2800" b="1" dirty="0" smtClean="0"/>
              <a:t>hormones</a:t>
            </a:r>
            <a:r>
              <a:rPr lang="en-US" sz="2800" dirty="0" smtClean="0"/>
              <a:t>:</a:t>
            </a:r>
          </a:p>
          <a:p>
            <a:pPr lvl="2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Auxins</a:t>
            </a:r>
          </a:p>
          <a:p>
            <a:pPr lvl="2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Gibberellins</a:t>
            </a:r>
          </a:p>
          <a:p>
            <a:pPr lvl="2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Cytokinins</a:t>
            </a:r>
          </a:p>
          <a:p>
            <a:pPr lvl="2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Abscisic Acid</a:t>
            </a:r>
          </a:p>
          <a:p>
            <a:pPr lvl="2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Ethylene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Gas</a:t>
            </a:r>
          </a:p>
          <a:p>
            <a:pPr marL="0" indent="0">
              <a:buNone/>
            </a:pPr>
            <a:endParaRPr lang="en-US" dirty="0" smtClean="0"/>
          </a:p>
          <a:p>
            <a:pPr marL="237744" lvl="2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971953"/>
            <a:ext cx="4778375" cy="594592"/>
          </a:xfrm>
        </p:spPr>
        <p:txBody>
          <a:bodyPr/>
          <a:lstStyle/>
          <a:p>
            <a:r>
              <a:rPr lang="en-US" dirty="0" smtClean="0"/>
              <a:t>Hormones and PGRs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33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199" y="1423035"/>
            <a:ext cx="8229600" cy="3931603"/>
          </a:xfrm>
        </p:spPr>
        <p:txBody>
          <a:bodyPr/>
          <a:lstStyle/>
          <a:p>
            <a:r>
              <a:rPr lang="en-US" sz="2800" b="1" dirty="0" smtClean="0"/>
              <a:t>Rooting Hormone Products </a:t>
            </a:r>
            <a:r>
              <a:rPr lang="en-US" sz="2800" dirty="0" smtClean="0"/>
              <a:t>contain auxin and are commonly used during propagation with woody plants and many herbaceous perennials to increase initial rooting, root uniformity and root quality.</a:t>
            </a:r>
          </a:p>
          <a:p>
            <a:endParaRPr lang="en-US" dirty="0" smtClean="0"/>
          </a:p>
          <a:p>
            <a:pPr marL="237744" lvl="2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971953"/>
            <a:ext cx="4778375" cy="594592"/>
          </a:xfrm>
        </p:spPr>
        <p:txBody>
          <a:bodyPr/>
          <a:lstStyle/>
          <a:p>
            <a:r>
              <a:rPr lang="en-US" dirty="0" smtClean="0"/>
              <a:t>Hormones and PGRs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07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199" y="1642745"/>
            <a:ext cx="8229600" cy="3931603"/>
          </a:xfrm>
        </p:spPr>
        <p:txBody>
          <a:bodyPr/>
          <a:lstStyle/>
          <a:p>
            <a:pPr lvl="0"/>
            <a:r>
              <a:rPr lang="en-US" sz="2400" dirty="0"/>
              <a:t>Prepare containers by </a:t>
            </a:r>
            <a:r>
              <a:rPr lang="en-US" sz="2400" dirty="0" smtClean="0"/>
              <a:t>sanitizing and filling </a:t>
            </a:r>
            <a:r>
              <a:rPr lang="en-US" sz="2400" dirty="0"/>
              <a:t>them to the rim if growing media is dry or to the container lip if media is wetted. </a:t>
            </a:r>
            <a:endParaRPr lang="en-US" sz="2400" dirty="0" smtClean="0"/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 smtClean="0"/>
              <a:t>Select a plant that is healthy and mature (not too young or old), free of insects, mites and diseases.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2" y="1173892"/>
            <a:ext cx="4778375" cy="594592"/>
          </a:xfrm>
        </p:spPr>
        <p:txBody>
          <a:bodyPr/>
          <a:lstStyle/>
          <a:p>
            <a:r>
              <a:rPr lang="en-US" dirty="0" smtClean="0"/>
              <a:t>Procedures </a:t>
            </a:r>
            <a:r>
              <a:rPr lang="en-US" i="1" dirty="0" smtClean="0"/>
              <a:t>Stem Cutting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81723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199" y="1642745"/>
            <a:ext cx="8229600" cy="3931603"/>
          </a:xfrm>
        </p:spPr>
        <p:txBody>
          <a:bodyPr/>
          <a:lstStyle/>
          <a:p>
            <a:pPr lvl="0"/>
            <a:r>
              <a:rPr lang="en-US" sz="2400" dirty="0" smtClean="0"/>
              <a:t>Before </a:t>
            </a:r>
            <a:r>
              <a:rPr lang="en-US" sz="2400" dirty="0"/>
              <a:t>making the cut, first sanitize your scissors or </a:t>
            </a:r>
            <a:r>
              <a:rPr lang="en-US" sz="2400" dirty="0" smtClean="0"/>
              <a:t>snips. Then, </a:t>
            </a:r>
            <a:r>
              <a:rPr lang="en-US" sz="2400" dirty="0"/>
              <a:t>make a cut at a 45-degree angle </a:t>
            </a:r>
            <a:r>
              <a:rPr lang="en-US" sz="2400" dirty="0" smtClean="0"/>
              <a:t>1” </a:t>
            </a:r>
            <a:r>
              <a:rPr lang="en-US" sz="2400" dirty="0"/>
              <a:t>down from the terminal stem and </a:t>
            </a:r>
            <a:r>
              <a:rPr lang="en-US" sz="2400" dirty="0" smtClean="0"/>
              <a:t>remove any </a:t>
            </a:r>
            <a:r>
              <a:rPr lang="en-US" sz="2400" dirty="0"/>
              <a:t>lower leaves. Make sure when scissors or snips are not in </a:t>
            </a:r>
            <a:r>
              <a:rPr lang="en-US" sz="2400" dirty="0" smtClean="0"/>
              <a:t>use </a:t>
            </a:r>
            <a:r>
              <a:rPr lang="en-US" sz="2400" dirty="0"/>
              <a:t>they are closed and out of the way</a:t>
            </a:r>
            <a:r>
              <a:rPr lang="en-US" sz="2400" dirty="0" smtClean="0"/>
              <a:t>.</a:t>
            </a:r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 smtClean="0"/>
              <a:t>If the plant species is moderately difficult to root, apply rotting </a:t>
            </a:r>
            <a:r>
              <a:rPr lang="en-US" sz="2400" dirty="0"/>
              <a:t>hormone. To avoid contamination, put a small amount of rooting hormone in a separate container and discard after use.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2" y="1173892"/>
            <a:ext cx="4778375" cy="594592"/>
          </a:xfrm>
        </p:spPr>
        <p:txBody>
          <a:bodyPr/>
          <a:lstStyle/>
          <a:p>
            <a:r>
              <a:rPr lang="en-US" dirty="0" smtClean="0"/>
              <a:t>Procedures </a:t>
            </a:r>
            <a:r>
              <a:rPr lang="en-US" i="1" dirty="0" smtClean="0"/>
              <a:t>Stem Cutting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1815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899920"/>
            <a:ext cx="8229600" cy="3931603"/>
          </a:xfrm>
        </p:spPr>
        <p:txBody>
          <a:bodyPr/>
          <a:lstStyle/>
          <a:p>
            <a:pPr lvl="0"/>
            <a:r>
              <a:rPr lang="en-US" sz="2400" dirty="0"/>
              <a:t>Place the cutting into the growing medium deep enough that at least one node is below the surface and the stem is supported</a:t>
            </a:r>
            <a:r>
              <a:rPr lang="en-US" sz="2400" dirty="0" smtClean="0"/>
              <a:t>.</a:t>
            </a:r>
          </a:p>
          <a:p>
            <a:pPr marL="0" lvl="0" indent="0">
              <a:buNone/>
            </a:pPr>
            <a:endParaRPr lang="en-US" sz="2400" dirty="0"/>
          </a:p>
          <a:p>
            <a:r>
              <a:rPr lang="en-US" sz="2400" dirty="0"/>
              <a:t>Pack the growing medium around </a:t>
            </a:r>
            <a:r>
              <a:rPr lang="en-US" sz="2400" dirty="0" smtClean="0"/>
              <a:t>the </a:t>
            </a:r>
            <a:r>
              <a:rPr lang="en-US" sz="2400" dirty="0"/>
              <a:t>stem cutting so it is </a:t>
            </a:r>
            <a:r>
              <a:rPr lang="en-US" sz="2400" dirty="0" smtClean="0"/>
              <a:t>firm enough to </a:t>
            </a:r>
            <a:r>
              <a:rPr lang="en-US" sz="2400" dirty="0"/>
              <a:t>provide structure but not so firm the roots are </a:t>
            </a:r>
            <a:r>
              <a:rPr lang="en-US" sz="2400" dirty="0" smtClean="0"/>
              <a:t>unable to grow.</a:t>
            </a:r>
            <a:endParaRPr lang="en-US" sz="2400" dirty="0"/>
          </a:p>
          <a:p>
            <a:pPr lvl="0"/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356262" y="1305328"/>
            <a:ext cx="6170612" cy="594592"/>
          </a:xfrm>
        </p:spPr>
        <p:txBody>
          <a:bodyPr/>
          <a:lstStyle/>
          <a:p>
            <a:r>
              <a:rPr lang="en-US" dirty="0" smtClean="0"/>
              <a:t>Procedures, Continued </a:t>
            </a:r>
            <a:r>
              <a:rPr lang="en-US" i="1" dirty="0" smtClean="0"/>
              <a:t>Stem Cutting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92857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899920"/>
            <a:ext cx="8229600" cy="3931603"/>
          </a:xfrm>
        </p:spPr>
        <p:txBody>
          <a:bodyPr/>
          <a:lstStyle/>
          <a:p>
            <a:pPr lvl="0"/>
            <a:r>
              <a:rPr lang="en-US" sz="2400" dirty="0" smtClean="0"/>
              <a:t>Label </a:t>
            </a:r>
            <a:r>
              <a:rPr lang="en-US" sz="2400" dirty="0"/>
              <a:t>the plant by its name, variety and the day’s date using a pencil or marker</a:t>
            </a:r>
            <a:r>
              <a:rPr lang="en-US" sz="2400" dirty="0" smtClean="0"/>
              <a:t>.</a:t>
            </a:r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Water </a:t>
            </a:r>
            <a:r>
              <a:rPr lang="en-US" sz="2400" dirty="0" smtClean="0"/>
              <a:t>cutting until the water </a:t>
            </a:r>
            <a:r>
              <a:rPr lang="en-US" sz="2400" dirty="0"/>
              <a:t>runs through the pot and out of the drain holes</a:t>
            </a:r>
            <a:r>
              <a:rPr lang="en-US" sz="2400" dirty="0" smtClean="0"/>
              <a:t>.</a:t>
            </a:r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Make sure any debris or excess media is </a:t>
            </a:r>
            <a:r>
              <a:rPr lang="en-US" sz="2400" dirty="0" smtClean="0"/>
              <a:t>wiped </a:t>
            </a:r>
            <a:r>
              <a:rPr lang="en-US" sz="2400" dirty="0"/>
              <a:t>away and that the label is clearly visible.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356262" y="1305328"/>
            <a:ext cx="6170612" cy="594592"/>
          </a:xfrm>
        </p:spPr>
        <p:txBody>
          <a:bodyPr/>
          <a:lstStyle/>
          <a:p>
            <a:r>
              <a:rPr lang="en-US" dirty="0" smtClean="0"/>
              <a:t>Procedures, Continued </a:t>
            </a:r>
            <a:r>
              <a:rPr lang="en-US" i="1" dirty="0" smtClean="0"/>
              <a:t>Stem Cutting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21249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199" y="1433195"/>
            <a:ext cx="8229600" cy="3931603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/>
              <a:t>Fill the container, select the plant, prepare the label and water the plant using the method for a stem cutting.</a:t>
            </a:r>
          </a:p>
          <a:p>
            <a:pPr marL="0" indent="0">
              <a:buNone/>
            </a:pPr>
            <a:endParaRPr lang="en-US" i="1" dirty="0" smtClean="0"/>
          </a:p>
          <a:p>
            <a:r>
              <a:rPr lang="en-US" dirty="0" smtClean="0"/>
              <a:t>Before </a:t>
            </a:r>
            <a:r>
              <a:rPr lang="en-US" dirty="0"/>
              <a:t>making the cut, first sanitize your scissors or snips in the </a:t>
            </a:r>
            <a:r>
              <a:rPr lang="en-US" dirty="0" smtClean="0"/>
              <a:t>solution. Then, </a:t>
            </a:r>
            <a:r>
              <a:rPr lang="en-US" dirty="0"/>
              <a:t>cut </a:t>
            </a:r>
            <a:r>
              <a:rPr lang="en-US" dirty="0" smtClean="0"/>
              <a:t>the petiole at </a:t>
            </a:r>
            <a:r>
              <a:rPr lang="en-US" dirty="0"/>
              <a:t>a 45-degree angle </a:t>
            </a:r>
            <a:r>
              <a:rPr lang="en-US" dirty="0" smtClean="0"/>
              <a:t>½” to 1” down from the leaf. </a:t>
            </a:r>
            <a:r>
              <a:rPr lang="en-US" dirty="0"/>
              <a:t>Make sure when scissors or snips are not in </a:t>
            </a:r>
            <a:r>
              <a:rPr lang="en-US" dirty="0" smtClean="0"/>
              <a:t>use </a:t>
            </a:r>
            <a:r>
              <a:rPr lang="en-US" dirty="0"/>
              <a:t>they are closed and out of the way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2" y="942314"/>
            <a:ext cx="4778375" cy="594592"/>
          </a:xfrm>
        </p:spPr>
        <p:txBody>
          <a:bodyPr/>
          <a:lstStyle/>
          <a:p>
            <a:r>
              <a:rPr lang="en-US" dirty="0" smtClean="0"/>
              <a:t>Procedures </a:t>
            </a:r>
            <a:r>
              <a:rPr lang="en-US" i="1" dirty="0" smtClean="0"/>
              <a:t>Leaf Cutting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85668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199" y="1433195"/>
            <a:ext cx="8229600" cy="3931603"/>
          </a:xfrm>
        </p:spPr>
        <p:txBody>
          <a:bodyPr/>
          <a:lstStyle/>
          <a:p>
            <a:r>
              <a:rPr lang="en-US" sz="2400" dirty="0" smtClean="0"/>
              <a:t>If </a:t>
            </a:r>
            <a:r>
              <a:rPr lang="en-US" sz="2400" dirty="0"/>
              <a:t>the plant species is </a:t>
            </a:r>
            <a:r>
              <a:rPr lang="en-US" sz="2400" dirty="0" smtClean="0"/>
              <a:t>moderately difficult to root</a:t>
            </a:r>
            <a:r>
              <a:rPr lang="en-US" sz="2400" dirty="0"/>
              <a:t>, apply rotting hormone. To avoid contamination, put a small amount of rooting hormone in a separate container and discard after use.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Place </a:t>
            </a:r>
            <a:r>
              <a:rPr lang="en-US" sz="2400" dirty="0"/>
              <a:t>the cutting into the growing medium </a:t>
            </a:r>
            <a:r>
              <a:rPr lang="en-US" sz="2400" dirty="0" smtClean="0"/>
              <a:t>½” to 1” deep at a 45-degree angle so the new plant is not shaded by the parent plant.</a:t>
            </a:r>
            <a:endParaRPr lang="en-US" sz="2400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165860" y="942314"/>
            <a:ext cx="5795327" cy="594592"/>
          </a:xfrm>
        </p:spPr>
        <p:txBody>
          <a:bodyPr/>
          <a:lstStyle/>
          <a:p>
            <a:r>
              <a:rPr lang="en-US" dirty="0" smtClean="0"/>
              <a:t>Procedures, Continued </a:t>
            </a:r>
            <a:r>
              <a:rPr lang="en-US" i="1" dirty="0" smtClean="0"/>
              <a:t>Leaf Cutting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77334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97" y="3242821"/>
            <a:ext cx="3196422" cy="31964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568" y="2984004"/>
            <a:ext cx="3455239" cy="34552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526409"/>
            <a:ext cx="8229600" cy="4002723"/>
          </a:xfrm>
        </p:spPr>
        <p:txBody>
          <a:bodyPr/>
          <a:lstStyle/>
          <a:p>
            <a:r>
              <a:rPr lang="en-US" i="1" dirty="0" smtClean="0"/>
              <a:t>Define </a:t>
            </a:r>
            <a:r>
              <a:rPr lang="en-US" dirty="0" smtClean="0"/>
              <a:t>the following terms: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Pollination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Germination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Propagation </a:t>
            </a:r>
            <a:endParaRPr lang="en-US" dirty="0"/>
          </a:p>
          <a:p>
            <a:r>
              <a:rPr lang="en-US" i="1" dirty="0" smtClean="0"/>
              <a:t>Explain:</a:t>
            </a:r>
            <a:r>
              <a:rPr lang="en-US" dirty="0" smtClean="0"/>
              <a:t> How can plants reproduce?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251646" y="6529937"/>
            <a:ext cx="3341802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https://www.plantshed.com/media/catalog/product/cache/1/image/9df78eab33525d08d6e5fb8d27136e95/p/s/ps00092-blue-hydrangea.jpg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8408" y="6529937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http://www.flowermuse.com/media/catalog/product/cache/1/image/1200x1200/9df78eab33525d08d6e5fb8d27136e95/f/l/flwrmuse_110426-5.jpg</a:t>
            </a:r>
          </a:p>
        </p:txBody>
      </p:sp>
    </p:spTree>
    <p:extLst>
      <p:ext uri="{BB962C8B-B14F-4D97-AF65-F5344CB8AC3E}">
        <p14:creationId xmlns:p14="http://schemas.microsoft.com/office/powerpoint/2010/main" val="2090875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Growth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Pinching Plants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3"/>
          </p:nvPr>
        </p:nvSpPr>
        <p:spPr>
          <a:xfrm>
            <a:off x="457200" y="2031356"/>
            <a:ext cx="8229600" cy="3931603"/>
          </a:xfrm>
        </p:spPr>
        <p:txBody>
          <a:bodyPr/>
          <a:lstStyle/>
          <a:p>
            <a:r>
              <a:rPr lang="en-US" b="1" dirty="0" smtClean="0"/>
              <a:t>Pinching Plants </a:t>
            </a:r>
            <a:r>
              <a:rPr lang="en-US" dirty="0" smtClean="0"/>
              <a:t>is a pruning practice commonly used in poinsettia and chrysanthemum production. </a:t>
            </a:r>
          </a:p>
          <a:p>
            <a:r>
              <a:rPr lang="en-US" b="1" dirty="0" smtClean="0"/>
              <a:t>Vertical Growth </a:t>
            </a:r>
            <a:r>
              <a:rPr lang="en-US" dirty="0" smtClean="0"/>
              <a:t>can cause these plants to appear “leggy” due to the high concentration of the hormone auxin in the tip of the stems.</a:t>
            </a:r>
          </a:p>
          <a:p>
            <a:r>
              <a:rPr lang="en-US" b="1" dirty="0" smtClean="0"/>
              <a:t>Horizontal Growth </a:t>
            </a:r>
            <a:r>
              <a:rPr lang="en-US" dirty="0" smtClean="0"/>
              <a:t>is encouraged through this pruning practice by causing new stems to grow laterally from the sides instead of from the top of the plant.</a:t>
            </a:r>
          </a:p>
        </p:txBody>
      </p:sp>
    </p:spTree>
    <p:extLst>
      <p:ext uri="{BB962C8B-B14F-4D97-AF65-F5344CB8AC3E}">
        <p14:creationId xmlns:p14="http://schemas.microsoft.com/office/powerpoint/2010/main" val="1408194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Locate the grouping of leaves growing at the top of the plant.</a:t>
            </a:r>
          </a:p>
          <a:p>
            <a:r>
              <a:rPr lang="en-US" dirty="0" smtClean="0"/>
              <a:t>Using your fingers, grasp the leaves by the nodes close to the stem and pull them from the stem.</a:t>
            </a:r>
          </a:p>
          <a:p>
            <a:r>
              <a:rPr lang="en-US" dirty="0" smtClean="0"/>
              <a:t>A “</a:t>
            </a:r>
            <a:r>
              <a:rPr lang="en-US" b="1" dirty="0" smtClean="0"/>
              <a:t>Hard” Pinch </a:t>
            </a:r>
            <a:r>
              <a:rPr lang="en-US" dirty="0" smtClean="0"/>
              <a:t>will remove several nodes at one time from the top of the stem.</a:t>
            </a:r>
          </a:p>
          <a:p>
            <a:r>
              <a:rPr lang="en-US" dirty="0" smtClean="0"/>
              <a:t>A “</a:t>
            </a:r>
            <a:r>
              <a:rPr lang="en-US" b="1" dirty="0" smtClean="0"/>
              <a:t>Soft” Pinch </a:t>
            </a:r>
            <a:r>
              <a:rPr lang="en-US" dirty="0" smtClean="0"/>
              <a:t>will remove just the terminal node and immature leaves.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Activity: Maintaining Growth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Procedure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182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70648" y="1039422"/>
            <a:ext cx="3711387" cy="4002723"/>
          </a:xfrm>
        </p:spPr>
        <p:txBody>
          <a:bodyPr/>
          <a:lstStyle/>
          <a:p>
            <a:r>
              <a:rPr lang="en-US" i="1" dirty="0" smtClean="0"/>
              <a:t>Design</a:t>
            </a:r>
            <a:r>
              <a:rPr lang="en-US" dirty="0" smtClean="0"/>
              <a:t> a how-to poster explaining the steps of one of the growing procedures we discussed in this lesson.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521" y="1337932"/>
            <a:ext cx="3950304" cy="29627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56673" y="438327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https://mir-s3-cdn-cf.behance.net/project_modules/disp/8f903251803875.5608c27a0c826.png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06" y="2479003"/>
            <a:ext cx="3855267" cy="399321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87153" y="4547315"/>
            <a:ext cx="4572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to Include: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Chronological steps for the procedure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combination of words and images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Color and creativity!</a:t>
            </a:r>
          </a:p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5521" y="617235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http://www.safetypostershop.com/wp-content/uploads/2012/01/FireExtinguisher-PASS.jpg</a:t>
            </a:r>
          </a:p>
        </p:txBody>
      </p:sp>
    </p:spTree>
    <p:extLst>
      <p:ext uri="{BB962C8B-B14F-4D97-AF65-F5344CB8AC3E}">
        <p14:creationId xmlns:p14="http://schemas.microsoft.com/office/powerpoint/2010/main" val="1801503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Sexual and Asexual Reproduction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00" y="1512718"/>
            <a:ext cx="8229599" cy="594592"/>
          </a:xfrm>
        </p:spPr>
        <p:txBody>
          <a:bodyPr/>
          <a:lstStyle/>
          <a:p>
            <a:r>
              <a:rPr lang="en-US" dirty="0" smtClean="0"/>
              <a:t>Sexual 				 Asexual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2194560"/>
            <a:ext cx="3568045" cy="3931603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Requires </a:t>
            </a:r>
            <a:r>
              <a:rPr lang="en-US" i="1" dirty="0" smtClean="0"/>
              <a:t>pollination</a:t>
            </a:r>
            <a:r>
              <a:rPr lang="en-US" dirty="0" smtClean="0"/>
              <a:t> of an egg to create a seed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Self-pollination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Cross-pollination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New plant </a:t>
            </a:r>
            <a:r>
              <a:rPr lang="en-US" i="1" dirty="0" smtClean="0"/>
              <a:t>germinates</a:t>
            </a:r>
            <a:r>
              <a:rPr lang="en-US" dirty="0" smtClean="0"/>
              <a:t> from the seed</a:t>
            </a:r>
          </a:p>
          <a:p>
            <a:pPr lvl="1" indent="0">
              <a:buNone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36" y="4616316"/>
            <a:ext cx="2908169" cy="14250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97864" y="2194560"/>
            <a:ext cx="33889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Requires no </a:t>
            </a:r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pollination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plant is </a:t>
            </a:r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propagated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a single plant’s leaf, stem or root  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10569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http://ownyourfaith.us/wp-content/uploads/2015/02/Planting-Seeds-Image.jpg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5078" y="4616316"/>
            <a:ext cx="3021290" cy="137242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759723" y="610569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http://www.sgaonline.org.au/images/pics/propagation/propagation1.jpg</a:t>
            </a:r>
          </a:p>
        </p:txBody>
      </p:sp>
    </p:spTree>
    <p:extLst>
      <p:ext uri="{BB962C8B-B14F-4D97-AF65-F5344CB8AC3E}">
        <p14:creationId xmlns:p14="http://schemas.microsoft.com/office/powerpoint/2010/main" val="1201572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492" y="1173892"/>
            <a:ext cx="3614673" cy="361467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Potting Young Plants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Plugs and Liners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2194560"/>
            <a:ext cx="3886200" cy="3931603"/>
          </a:xfrm>
        </p:spPr>
        <p:txBody>
          <a:bodyPr/>
          <a:lstStyle/>
          <a:p>
            <a:r>
              <a:rPr lang="en-US" b="1" dirty="0" smtClean="0"/>
              <a:t>Plugs</a:t>
            </a:r>
            <a:r>
              <a:rPr lang="en-US" dirty="0" smtClean="0"/>
              <a:t> are plants grown from seedlings in 11” x 12” greenhouse trays. The cell size in the tray varies; the smaller the plugs the more cells per tray.</a:t>
            </a:r>
          </a:p>
          <a:p>
            <a:r>
              <a:rPr lang="en-US" b="1" dirty="0" smtClean="0"/>
              <a:t>Liners</a:t>
            </a:r>
            <a:r>
              <a:rPr lang="en-US" dirty="0" smtClean="0"/>
              <a:t> are plants usually grown from cuttings in narrow strip trays. Liner cells are larger than plugs so there are fewer cells per tray.   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527" y="4497539"/>
            <a:ext cx="3459638" cy="20428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70346" y="653327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http://www.gpnmag.com/wp-content/uploads/2016/01/Blackmore_0-825x510.jpg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4170346" y="410887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https://www.harrisseeds.com/storefront/images/Product/large/40346.jpg</a:t>
            </a: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Potting Young Plants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2045326"/>
            <a:ext cx="8229600" cy="3931603"/>
          </a:xfrm>
        </p:spPr>
        <p:txBody>
          <a:bodyPr/>
          <a:lstStyle/>
          <a:p>
            <a:r>
              <a:rPr lang="en-US" sz="2400" dirty="0"/>
              <a:t>Select plugs or liners to be potted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Fill container to the </a:t>
            </a:r>
            <a:r>
              <a:rPr lang="en-US" sz="2400" dirty="0" smtClean="0"/>
              <a:t>headspace </a:t>
            </a:r>
            <a:r>
              <a:rPr lang="en-US" sz="2400" dirty="0"/>
              <a:t>if growing media is dry or to the container lip if media is wetted. 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Using </a:t>
            </a:r>
            <a:r>
              <a:rPr lang="en-US" sz="2400" dirty="0" smtClean="0"/>
              <a:t>your index </a:t>
            </a:r>
            <a:r>
              <a:rPr lang="en-US" sz="2400" dirty="0"/>
              <a:t>finger, </a:t>
            </a:r>
            <a:r>
              <a:rPr lang="en-US" sz="2400" dirty="0" smtClean="0"/>
              <a:t>a pencil </a:t>
            </a:r>
            <a:r>
              <a:rPr lang="en-US" sz="2400" dirty="0"/>
              <a:t>or </a:t>
            </a:r>
            <a:r>
              <a:rPr lang="en-US" sz="2400" dirty="0" smtClean="0"/>
              <a:t>a marker</a:t>
            </a:r>
            <a:r>
              <a:rPr lang="en-US" sz="2400" dirty="0"/>
              <a:t>, arrange holes around the container based on </a:t>
            </a:r>
            <a:r>
              <a:rPr lang="en-US" sz="2400" dirty="0" smtClean="0"/>
              <a:t>the number </a:t>
            </a:r>
            <a:r>
              <a:rPr lang="en-US" sz="2400" dirty="0"/>
              <a:t>of plants being potted. </a:t>
            </a:r>
            <a:r>
              <a:rPr lang="en-US" sz="2400" dirty="0" smtClean="0"/>
              <a:t>Example</a:t>
            </a:r>
            <a:r>
              <a:rPr lang="en-US" sz="2400" dirty="0"/>
              <a:t>: 5 arranged as a square with one in the middle, 3 arranged as a triangle, 1 centered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778375" cy="594592"/>
          </a:xfrm>
        </p:spPr>
        <p:txBody>
          <a:bodyPr/>
          <a:lstStyle/>
          <a:p>
            <a:r>
              <a:rPr lang="en-US" dirty="0" smtClean="0"/>
              <a:t>Procedure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Potting Young Plants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2045326"/>
            <a:ext cx="8229600" cy="3931603"/>
          </a:xfrm>
        </p:spPr>
        <p:txBody>
          <a:bodyPr/>
          <a:lstStyle/>
          <a:p>
            <a:r>
              <a:rPr lang="en-US" sz="2400" dirty="0" smtClean="0"/>
              <a:t>Make the depth of the hole appropriate to the type of plant.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r>
              <a:rPr lang="en-US" sz="2400" dirty="0" smtClean="0"/>
              <a:t>Remove plant from tray using a pencil or marker to gently push the plant out from the bottom of the tray. Be careful not to damage the plant while in the process!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778375" cy="594592"/>
          </a:xfrm>
        </p:spPr>
        <p:txBody>
          <a:bodyPr/>
          <a:lstStyle/>
          <a:p>
            <a:r>
              <a:rPr lang="en-US" dirty="0" smtClean="0"/>
              <a:t>Procedure, Continued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08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sz="2400" dirty="0"/>
              <a:t>Place plant inside the hole and pack the growing </a:t>
            </a:r>
            <a:r>
              <a:rPr lang="en-US" sz="2400" dirty="0" smtClean="0"/>
              <a:t>medium </a:t>
            </a:r>
            <a:r>
              <a:rPr lang="en-US" sz="2400" dirty="0"/>
              <a:t>around it. The </a:t>
            </a:r>
            <a:r>
              <a:rPr lang="en-US" sz="2400" dirty="0" smtClean="0"/>
              <a:t>medium </a:t>
            </a:r>
            <a:r>
              <a:rPr lang="en-US" sz="2400" dirty="0"/>
              <a:t>should be firm to provide </a:t>
            </a:r>
            <a:r>
              <a:rPr lang="en-US" sz="2400" dirty="0" smtClean="0"/>
              <a:t>structure </a:t>
            </a:r>
            <a:r>
              <a:rPr lang="en-US" sz="2400" dirty="0"/>
              <a:t>but not </a:t>
            </a:r>
            <a:r>
              <a:rPr lang="en-US" sz="2400" dirty="0" smtClean="0"/>
              <a:t>so firm the roots are compacted.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Label the plant by its name, variety and the day’s date using a pencil or marker.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Potting Young Plants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Procedure,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82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sz="2400" dirty="0" smtClean="0"/>
              <a:t>Water the plant until </a:t>
            </a:r>
            <a:r>
              <a:rPr lang="en-US" sz="2400" dirty="0"/>
              <a:t>water runs through the pot and out of the drain holes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Make sure any debris or excess media is </a:t>
            </a:r>
            <a:r>
              <a:rPr lang="en-US" sz="2400" dirty="0" smtClean="0"/>
              <a:t>wiped </a:t>
            </a:r>
            <a:r>
              <a:rPr lang="en-US" sz="2400" dirty="0"/>
              <a:t>away and that the label is clearly visible.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Potting Young Plants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Procedure,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9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26768" y="1899920"/>
            <a:ext cx="7659278" cy="3931603"/>
          </a:xfrm>
        </p:spPr>
        <p:txBody>
          <a:bodyPr/>
          <a:lstStyle/>
          <a:p>
            <a:r>
              <a:rPr lang="en-US" b="1" dirty="0" smtClean="0"/>
              <a:t>Asexual Propagation </a:t>
            </a:r>
            <a:r>
              <a:rPr lang="en-US" dirty="0" smtClean="0"/>
              <a:t>is commonly used in the greenhouse industry and can be done in different ways depending on the plant you wish to propagate.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Cuttings, Grafting, Layering and Tissue Culture </a:t>
            </a:r>
            <a:r>
              <a:rPr lang="en-US" dirty="0" smtClean="0"/>
              <a:t>are all different propagation methods.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Asexual Plant Propagation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Ways to Propagate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2090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9A03C3-D611-4B1A-8A7D-323D8F97EA5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0A3E18C-1F2A-4EA4-9DDA-B475550EDC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14926</TotalTime>
  <Words>1378</Words>
  <Application>Microsoft Office PowerPoint</Application>
  <PresentationFormat>On-screen Show (4:3)</PresentationFormat>
  <Paragraphs>176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Verdana</vt:lpstr>
      <vt:lpstr>Georgia</vt:lpstr>
      <vt:lpstr>Arial</vt:lpstr>
      <vt:lpstr>Wingdings</vt:lpstr>
      <vt:lpstr>FFA Inservice Master</vt:lpstr>
      <vt:lpstr>Unit One: Greenhouse Care and Maintenance </vt:lpstr>
      <vt:lpstr>Introduction </vt:lpstr>
      <vt:lpstr>Sexual and Asexual Reproduction</vt:lpstr>
      <vt:lpstr>Potting Young Plants</vt:lpstr>
      <vt:lpstr>Potting Young Plants</vt:lpstr>
      <vt:lpstr>Potting Young Plants</vt:lpstr>
      <vt:lpstr>Potting Young Plants</vt:lpstr>
      <vt:lpstr>Potting Young Plants</vt:lpstr>
      <vt:lpstr>Asexual Plant Propagation</vt:lpstr>
      <vt:lpstr>Asexual Plant Propagation</vt:lpstr>
      <vt:lpstr>Asexual Plant Propagation </vt:lpstr>
      <vt:lpstr>Asexual Plant Propagation </vt:lpstr>
      <vt:lpstr>Asexual Plant Propagation </vt:lpstr>
      <vt:lpstr>Asexual Plant Propagation </vt:lpstr>
      <vt:lpstr>Asexual Plant Propagation </vt:lpstr>
      <vt:lpstr>Asexual Plant Propagation </vt:lpstr>
      <vt:lpstr>Asexual Plant Propagation </vt:lpstr>
      <vt:lpstr>Asexual Plant Propagation </vt:lpstr>
      <vt:lpstr>Asexual Plant Propagation </vt:lpstr>
      <vt:lpstr>Maintaining Growth</vt:lpstr>
      <vt:lpstr>Activity: Maintaining Growth</vt:lpstr>
      <vt:lpstr>Reflection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One: Care and Maintenance</dc:title>
  <dc:creator>Information Technology</dc:creator>
  <cp:lastModifiedBy>Weinrich, Ashli</cp:lastModifiedBy>
  <cp:revision>452</cp:revision>
  <dcterms:created xsi:type="dcterms:W3CDTF">2007-01-30T15:01:20Z</dcterms:created>
  <dcterms:modified xsi:type="dcterms:W3CDTF">2020-02-04T19:40:58Z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1ec8cca8-9936-4e59-bcfe-cfeea56f7f3c</vt:lpwstr>
  </property>
  <property fmtid="{D5CDD505-2E9C-101B-9397-08002B2CF9AE}" pid="5" name="_dlc_DocId">
    <vt:lpwstr>6HAXTY5FZTHJ-43-1586</vt:lpwstr>
  </property>
  <property fmtid="{D5CDD505-2E9C-101B-9397-08002B2CF9AE}" pid="6" name="_dlc_DocIdUrl">
    <vt:lpwstr>https://ffanet.ffa.org/sites/collaboration/edresources/_layouts/15/DocIdRedir.aspx?ID=6HAXTY5FZTHJ-43-1586, 6HAXTY5FZTHJ-43-1586</vt:lpwstr>
  </property>
</Properties>
</file>