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40"/>
  </p:notesMasterIdLst>
  <p:handoutMasterIdLst>
    <p:handoutMasterId r:id="rId41"/>
  </p:handoutMasterIdLst>
  <p:sldIdLst>
    <p:sldId id="525" r:id="rId6"/>
    <p:sldId id="526" r:id="rId7"/>
    <p:sldId id="552" r:id="rId8"/>
    <p:sldId id="557" r:id="rId9"/>
    <p:sldId id="553" r:id="rId10"/>
    <p:sldId id="528" r:id="rId11"/>
    <p:sldId id="558" r:id="rId12"/>
    <p:sldId id="531" r:id="rId13"/>
    <p:sldId id="559" r:id="rId14"/>
    <p:sldId id="529" r:id="rId15"/>
    <p:sldId id="534" r:id="rId16"/>
    <p:sldId id="560" r:id="rId17"/>
    <p:sldId id="535" r:id="rId18"/>
    <p:sldId id="568" r:id="rId19"/>
    <p:sldId id="569" r:id="rId20"/>
    <p:sldId id="570" r:id="rId21"/>
    <p:sldId id="537" r:id="rId22"/>
    <p:sldId id="561" r:id="rId23"/>
    <p:sldId id="538" r:id="rId24"/>
    <p:sldId id="540" r:id="rId25"/>
    <p:sldId id="562" r:id="rId26"/>
    <p:sldId id="541" r:id="rId27"/>
    <p:sldId id="543" r:id="rId28"/>
    <p:sldId id="564" r:id="rId29"/>
    <p:sldId id="544" r:id="rId30"/>
    <p:sldId id="546" r:id="rId31"/>
    <p:sldId id="563" r:id="rId32"/>
    <p:sldId id="547" r:id="rId33"/>
    <p:sldId id="549" r:id="rId34"/>
    <p:sldId id="565" r:id="rId35"/>
    <p:sldId id="550" r:id="rId36"/>
    <p:sldId id="555" r:id="rId37"/>
    <p:sldId id="566" r:id="rId38"/>
    <p:sldId id="556" r:id="rId39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42"/>
      <p:bold r:id="rId43"/>
      <p:italic r:id="rId44"/>
      <p:boldItalic r:id="rId45"/>
    </p:embeddedFont>
    <p:embeddedFont>
      <p:font typeface="Georgia" panose="02040502050405020303" pitchFamily="18" charset="0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4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5" autoAdjust="0"/>
    <p:restoredTop sz="94624" autoAdjust="0"/>
  </p:normalViewPr>
  <p:slideViewPr>
    <p:cSldViewPr snapToGrid="0">
      <p:cViewPr varScale="1">
        <p:scale>
          <a:sx n="95" d="100"/>
          <a:sy n="95" d="100"/>
        </p:scale>
        <p:origin x="252" y="84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pm.ucanr.edu/PMG/menu.weeds.html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hyperlink" Target="http://www.clemson.edu/extension/hgic/pests/weeds/hgic2321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4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Lesson Two </a:t>
            </a:r>
          </a:p>
          <a:p>
            <a:r>
              <a:rPr lang="en-US" dirty="0"/>
              <a:t>Weeds</a:t>
            </a: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74638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dirty="0"/>
              <a:t>Nursery/Landscape Unit One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Broadleaf/Buckhorn Plantain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Removing plants by hand before they produce seeds helps dramatically.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Pre-emergence herbicides commonly used to manage crabgrass do not work with plantains. </a:t>
            </a:r>
            <a:r>
              <a:rPr lang="en-US" dirty="0" err="1"/>
              <a:t>Isoxaben</a:t>
            </a:r>
            <a:r>
              <a:rPr lang="en-US" dirty="0"/>
              <a:t>, a broadleaf pre-emergence, has been proven helpful.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Application of 2,4-D and triclopyr are most effective when plantains are still in their seedling stage. Once established, only 2,4-D will work.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55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Chickweed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turf, it rarely grows taller than 2 inches but can reach up to 6 inches.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small white flowers have 10 petals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Has a slim tap root and the upper leaves will be just under an inch long without a 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Timely removal of chickweed is crucial as it can harbor harmful pests and diseases.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791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Chickweed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5802" y="4167475"/>
            <a:ext cx="230543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http://ipm.ucanr.edu/PMG/S/W-CP-SMED-FL.001.html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13346" y="6527112"/>
            <a:ext cx="232788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http://ipm.ucanr.edu/PMG/S/W-CP-SMED-MP.002.html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460664"/>
            <a:ext cx="4143508" cy="27390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206" y="3646138"/>
            <a:ext cx="4358162" cy="28809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357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Chickweed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Cultural practices include using mulch in flower beds and not over irrigating or fertilizing.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Hand weeding and hoeing work best when chickweed populations and the area being controlled are small.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covering a large area, chemical practices can be used. However, proper timing of application is necessary.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8194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Clovers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clovers are legumes; therefore, they have a symbiotic relationship with rhizobium and supply their own nitrogen needs.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Clovers are commonly mistaken for oxalis. The biggest difference is the indentation on the topside of clover leaves and the difference in their flowers.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Clovers have very distinct “pea-like” flowers.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3704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Clovers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9891" y="4132667"/>
            <a:ext cx="233429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http://ipm.ucanr.edu/PMG/M/W-LG-MPOL-FR.001.html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30528" y="5753383"/>
            <a:ext cx="23310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http://ipm.ucanr.edu/PMG/M/W-LG-MOFF-FL.002.html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118974"/>
            <a:ext cx="4520540" cy="3013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19" y="1118974"/>
            <a:ext cx="3048306" cy="4591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7012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Clovers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Clover is relatively easy to control through cultural practices.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Hand weeding and mulching work best.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using chemical control, a pre-emergent herbicide is best.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</a:t>
            </a:r>
            <a:r>
              <a:rPr lang="en-US" dirty="0"/>
              <a:t>a clover </a:t>
            </a:r>
            <a:r>
              <a:rPr lang="en-US" dirty="0" smtClean="0"/>
              <a:t>plant appears </a:t>
            </a:r>
            <a:r>
              <a:rPr lang="en-US" dirty="0"/>
              <a:t>chemical application will do little to remove the plant.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9742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Crabgrass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Since crabgrass is light green and can continue to grow even when mowed down to ¼ inch it can be hard to spot in turf grass.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 grows in clumps that can range from ¼-inch to 6 inches tall.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reddish tint can sometimes be found at the base of the blade.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2055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Crabgrass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237" y="5605351"/>
            <a:ext cx="233429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http://ipm.ucanr.edu/PMG/D/W-GM-DISC-OK.001.html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84034" y="5184549"/>
            <a:ext cx="23310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http://ipm.ucanr.edu/PMG/D/W-GM-DISC-MP.001.html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01" y="1494098"/>
            <a:ext cx="2668567" cy="40482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178" y="1908976"/>
            <a:ext cx="4868801" cy="32185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8332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Crabgrass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are many cultural practices that can help manage crabgrass including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Mowing the turf to recommended height, heavily seeding patches in turf and proper irrigation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Chemical practices can be used but are difficult once crabgrass has emerged.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Dithiopyr has been shown to be effective but must be applied by a professional. Chemicals available to homeowners do not provide full protection.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406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University of California — Pest Management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http://ipm.ucanr.edu/PMG/menu.weeds.html</a:t>
            </a:r>
            <a:endParaRPr lang="en-US" dirty="0"/>
          </a:p>
          <a:p>
            <a:endParaRPr lang="en-US" dirty="0"/>
          </a:p>
          <a:p>
            <a:r>
              <a:rPr lang="en-US"/>
              <a:t>Clemson University — </a:t>
            </a:r>
            <a:r>
              <a:rPr lang="en-US" dirty="0"/>
              <a:t>Extension</a:t>
            </a:r>
            <a:endParaRPr lang="en-US" dirty="0">
              <a:hlinkClick r:id="rId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http://www.clemson.edu/extension/hgic/pests/weeds/hgic2321.html</a:t>
            </a:r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Dandelion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Dandelions have taproots that typically reach around 6–18 inches.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Flowering stalks can grow anywhere from 6–24 inches tall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flower is a vibrant yellow and once ready to seed exposes the characteristic white puffball.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2124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Dandelion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884" y="5853095"/>
            <a:ext cx="231185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http://ipm.ucanr.edu/PMG/T/W-CO-TOFF-MP.001.html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6817" y="5265865"/>
            <a:ext cx="231185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http://ipm.ucanr.edu/PMG/T/W-CO-TOFF-MP.013.html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70" y="1395859"/>
            <a:ext cx="2956080" cy="4397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18" y="2037105"/>
            <a:ext cx="4667250" cy="31146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334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Dandelion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Because of a dandelion’s deep taproot, hand weeding is very impractical for removal.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Since dandelion seeds are transported through the air, it can be difficult to prevent new infestations.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Pre-</a:t>
            </a:r>
            <a:r>
              <a:rPr lang="en-US" dirty="0" err="1"/>
              <a:t>emergents</a:t>
            </a:r>
            <a:r>
              <a:rPr lang="en-US" dirty="0"/>
              <a:t> commonly used for crabgrass have no effect; however, isoxaben used for broad leaves has been proven to work.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4567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Henbit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Henbit is a winter annual with greenish to purplish square 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Its flowers are reddish purple and has spots on the lower leaves.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Henbit can grow up to 16 inches and has a fibrous root system.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1977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Henbit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1888" y="4335136"/>
            <a:ext cx="361669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http://www.clemson.edu/extension/hgic/graphics/2321/lamium_amplexicaule_2_klr.jpg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0354" y="6342446"/>
            <a:ext cx="24032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http://www.lawn-care-academy.com/images/henbit2.jpg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00" y="1749605"/>
            <a:ext cx="4061048" cy="25855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936" y="3088160"/>
            <a:ext cx="4904059" cy="30988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1728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Henbit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Cultural practices include hand weeding and applying mulch in landscape beds.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best chemical practice is a three-way herbicide. This will include 2,4-D, dicamba and mecoprop.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important to know which type of turf the herbicide is being applied to because lower doses of 2,4-D may be needed.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1369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Nutsedge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While </a:t>
            </a:r>
            <a:r>
              <a:rPr lang="en-US" dirty="0" err="1"/>
              <a:t>nutsedge</a:t>
            </a:r>
            <a:r>
              <a:rPr lang="en-US" dirty="0"/>
              <a:t> may look like a grass, it is a true sedge.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most obvious identifier is its three triangular-shaped 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Nutsedge</a:t>
            </a:r>
            <a:r>
              <a:rPr lang="en-US" dirty="0"/>
              <a:t> produces tubers, which are sometime referred to as “nuts.”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3429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Nutsedge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51160" y="4040433"/>
            <a:ext cx="231666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http://ipm.ucanr.edu/PMG/C/W-CY-CESC-MP.008.html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92601" y="4040433"/>
            <a:ext cx="231185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http://ipm.ucanr.edu/PMG/C/W-CY-CESC-RS.009.html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33971" y="6467609"/>
            <a:ext cx="28151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http://www.ipm.msu.edu/uploads/images/YellowNutsedgeStem.jpg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33" y="1580725"/>
            <a:ext cx="3627715" cy="2393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01" y="1290126"/>
            <a:ext cx="4059052" cy="26836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506" y="4291735"/>
            <a:ext cx="4130124" cy="21683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108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Nutsedge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2031356"/>
            <a:ext cx="8229600" cy="393160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are no chemical controls that fully manage </a:t>
            </a:r>
            <a:r>
              <a:rPr lang="en-US" dirty="0" err="1"/>
              <a:t>nutsedge</a:t>
            </a:r>
            <a:r>
              <a:rPr lang="en-US" dirty="0"/>
              <a:t>. They only aid in reducing the population.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key to </a:t>
            </a:r>
            <a:r>
              <a:rPr lang="en-US" dirty="0" err="1"/>
              <a:t>nutsedge</a:t>
            </a:r>
            <a:r>
              <a:rPr lang="en-US" dirty="0"/>
              <a:t> removal is stopping the production of new tubers.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Remove small </a:t>
            </a:r>
            <a:r>
              <a:rPr lang="en-US" dirty="0" err="1"/>
              <a:t>nutsedge</a:t>
            </a:r>
            <a:r>
              <a:rPr lang="en-US" dirty="0"/>
              <a:t> plants before they have 5–6 leaves. Repeat every 2–3 weeks throughout the growing season to stop production of tubers.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every new shoot grown, the tubers expend energy until their reserves are depleted. Then the plant will die.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518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Oxalis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leaves contain three heart-shaped leaflets at the tip of the stem and can be green or purplish.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Oxalis has bright yellow flowers with 5 petals, and there will be 2–5 flowers per plant.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 night or in intense light, the leaves will fold down into themselves.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112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Bluegrass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Annual bluegrass grows to 6–8 inches if left </a:t>
            </a:r>
            <a:r>
              <a:rPr lang="en-US" dirty="0" err="1"/>
              <a:t>unmowed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stems are flattened, light green and bent at the base.</a:t>
            </a:r>
          </a:p>
          <a:p>
            <a:endParaRPr lang="en-US" dirty="0"/>
          </a:p>
          <a:p>
            <a:r>
              <a:rPr lang="en-US" dirty="0"/>
              <a:t>Leaf blades are normally crinkled part way down and are 1–3 inches long.</a:t>
            </a:r>
          </a:p>
          <a:p>
            <a:endParaRPr lang="en-US" dirty="0"/>
          </a:p>
          <a:p>
            <a:r>
              <a:rPr lang="en-US" dirty="0"/>
              <a:t>Also, a distinctive feature of annual bluegrass is its boat-shaped tips.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9795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Oxalis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5030" y="4091195"/>
            <a:ext cx="235513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http://ipm.ucanr.edu/PMG/O/W-OX-OCOR-SG.002.html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00610" y="5911573"/>
            <a:ext cx="23102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http://ipm.ucanr.edu/PMG/O/W-OX-OPES-FL.001.html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239108"/>
            <a:ext cx="4231656" cy="27920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461" y="2776643"/>
            <a:ext cx="4674547" cy="30778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7161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Oxalis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Varying mowing, irrigation and fertilization will not work to control oxalis. The only cultural practice is to hand weed.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 have the greatest effect with herbicide make sure the temperature and moisture are right. This can be found on a chemical’s label.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Triclopyr and </a:t>
            </a:r>
            <a:r>
              <a:rPr lang="en-US" dirty="0" err="1"/>
              <a:t>fluroxypyr</a:t>
            </a:r>
            <a:r>
              <a:rPr lang="en-US" dirty="0"/>
              <a:t> are the two best chemicals to use against established oxalis. However, triclopyr is more readily available to homeowners.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8016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Purslane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leaves are stockless, oval shaped, shiny and smooth.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Purslane has a reddish stem and can grow up to 12 inches.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Purslane can produce up to 240,000 seeds that can still germinate decades after being released.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2368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Purslane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1835" y="3848089"/>
            <a:ext cx="227979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http://ipm.ucanr.edu/PMG/P/W-PO-POLE-FL.006.html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5085" y="6044543"/>
            <a:ext cx="226857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http://ipm.ucanr.edu/PMG/P/W-PO-POLE-IF.002.html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6927" y="6398084"/>
            <a:ext cx="230383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http://ipm.ucanr.edu/PMG/P/W-PO-POLE-SG.003.html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6" y="1271374"/>
            <a:ext cx="3837660" cy="25767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95" y="1271374"/>
            <a:ext cx="3079751" cy="4713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23" y="4104585"/>
            <a:ext cx="3371045" cy="22378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8271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Purslane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Hand </a:t>
            </a:r>
            <a:r>
              <a:rPr lang="en-US" dirty="0" smtClean="0"/>
              <a:t>weeding and </a:t>
            </a:r>
            <a:r>
              <a:rPr lang="en-US" smtClean="0"/>
              <a:t>mulching are </a:t>
            </a:r>
            <a:r>
              <a:rPr lang="en-US" dirty="0"/>
              <a:t>the best cultural practices. Tilling may resurface seeds since purslane germinates toward the top of the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natural biological control is the purslane sawfly. However, the effectiveness of this control varies. Typically, when enough purslane is present to support a sawfly population, the weed has already seeded.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Common chemicals used in pre- and post-emergence can be used to control purslane.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23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Bluegrass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5" y="880686"/>
            <a:ext cx="3890123" cy="2646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6" y="3814673"/>
            <a:ext cx="3890123" cy="25825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67543" y="1118974"/>
            <a:ext cx="221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Boat Shaped Tips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67543" y="4068231"/>
            <a:ext cx="198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Crinkled Blades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568" y="2150503"/>
            <a:ext cx="4155216" cy="27529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18199" y="6642556"/>
            <a:ext cx="29258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http://ipm.ucanr.edu/PMG/PESTNOTES/pn7464.html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664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Bluegrass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1963741"/>
            <a:ext cx="8229600" cy="393160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best control against annual bluegrass is preventing new infestations from taking hold.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Hand pulling/hoeing is the best method for removal since mowers and string trimmers can spread the seeds; however it is not the most efficient.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Multiple techniques need to be used to control an annual bluegrass population.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Correct water application, seeding patches, using a pre-emergence herbicide and hand pulling all lead to successful bluegrass management.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414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Broadleaf Plantain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Its smooth, oval-shaped leaves that are 2–6 inches long gave the broadleaf plantain its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 grows best in moist areas, compacted soil and partial-to-full sunlight exposure.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broadleaf plantain has a fibrous roots system in the top 18 inches of topsoil.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078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Broadleaf Plantain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640" y="4503590"/>
            <a:ext cx="3235668" cy="21321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6616" y="6635725"/>
            <a:ext cx="2239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http://ipm.ucanr.edu/PMG/PESTNOTES/pn7478.html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398" y="1499983"/>
            <a:ext cx="2104151" cy="2805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79774" y="4305518"/>
            <a:ext cx="39934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http://www.ediblewildfood.com/images/broadleaf-plantain-pictures/broadleaf-plantain-picture.jpg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7290" y="5475935"/>
            <a:ext cx="330090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https://middlepath.com.au/plant/img/plantain-broadleaf_01_plant-in-flower.jpg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34" y="1499983"/>
            <a:ext cx="3670480" cy="39457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5858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Buckhorn Plantain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buckhorn plantain has long, narrow, oval-shaped leaves that are between 3–12 inches long and ¾- to 1½- inches wide.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flowering stocks of the buckhorn plantain are much longer than broadleaf plantain measuring 12-18 inches.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Buckhorn plantain has a taproot, which means the root must be completely removed while weeding.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04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Buckhorn Plantain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66" y="1118974"/>
            <a:ext cx="3373575" cy="51033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5595" y="6222312"/>
            <a:ext cx="2239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http://ipm.ucanr.edu/PMG/PESTNOTES/pn7478.html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7431" y="3200471"/>
            <a:ext cx="442781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https://1.bp.blogspot.com/__OOpzs3KGa4/RmyuqyTHuhI/AAAAAAAABFk/tah_WzJY1bU/s320/IMG_2358.JPG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1150" y="6222312"/>
            <a:ext cx="407996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http://cleancutproperty.com/wp-content/uploads/2012/06/Buckhorn-Plantain-Leaves-1024x682.jpg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478" y="798957"/>
            <a:ext cx="1787723" cy="23836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568" y="3505271"/>
            <a:ext cx="4079545" cy="27170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56290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13086</TotalTime>
  <Words>1325</Words>
  <Application>Microsoft Office PowerPoint</Application>
  <PresentationFormat>On-screen Show (4:3)</PresentationFormat>
  <Paragraphs>205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Verdana</vt:lpstr>
      <vt:lpstr>Georgia</vt:lpstr>
      <vt:lpstr>Arial</vt:lpstr>
      <vt:lpstr>Wingdings</vt:lpstr>
      <vt:lpstr>FFA Inservice Master</vt:lpstr>
      <vt:lpstr>PowerPoint Presentation</vt:lpstr>
      <vt:lpstr>Resources</vt:lpstr>
      <vt:lpstr>Annual Bluegrass</vt:lpstr>
      <vt:lpstr>Annual Bluegrass</vt:lpstr>
      <vt:lpstr>Annual Bluegrass</vt:lpstr>
      <vt:lpstr>Broadleaf Plantain</vt:lpstr>
      <vt:lpstr>Broadleaf Plantain</vt:lpstr>
      <vt:lpstr>Buckhorn Plantain</vt:lpstr>
      <vt:lpstr>Buckhorn Plantain</vt:lpstr>
      <vt:lpstr>Broadleaf/Buckhorn Plantain</vt:lpstr>
      <vt:lpstr>Chickweed</vt:lpstr>
      <vt:lpstr>Chickweed</vt:lpstr>
      <vt:lpstr>Chickweed</vt:lpstr>
      <vt:lpstr>Clovers</vt:lpstr>
      <vt:lpstr>Clovers</vt:lpstr>
      <vt:lpstr>Clovers</vt:lpstr>
      <vt:lpstr>Crabgrass</vt:lpstr>
      <vt:lpstr>Crabgrass</vt:lpstr>
      <vt:lpstr>Crabgrass</vt:lpstr>
      <vt:lpstr>Dandelion</vt:lpstr>
      <vt:lpstr>Dandelion</vt:lpstr>
      <vt:lpstr>Dandelion</vt:lpstr>
      <vt:lpstr>Henbit</vt:lpstr>
      <vt:lpstr>Henbit</vt:lpstr>
      <vt:lpstr>Henbit</vt:lpstr>
      <vt:lpstr>Nutsedge</vt:lpstr>
      <vt:lpstr>Nutsedge</vt:lpstr>
      <vt:lpstr>Nutsedge</vt:lpstr>
      <vt:lpstr>Oxalis</vt:lpstr>
      <vt:lpstr>Oxalis</vt:lpstr>
      <vt:lpstr>Oxalis</vt:lpstr>
      <vt:lpstr>Purslane</vt:lpstr>
      <vt:lpstr>Purslane</vt:lpstr>
      <vt:lpstr>Purslane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445</cp:revision>
  <dcterms:created xsi:type="dcterms:W3CDTF">2007-01-30T15:01:20Z</dcterms:created>
  <dcterms:modified xsi:type="dcterms:W3CDTF">2018-01-11T13:03:45Z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B8E1F44A-DE43-42E2-B55B-11F9AD17E9BD</vt:lpwstr>
  </property>
  <property fmtid="{D5CDD505-2E9C-101B-9397-08002B2CF9AE}" pid="5" name="ArticulatePath">
    <vt:lpwstr>2. Weed ID</vt:lpwstr>
  </property>
</Properties>
</file>