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9" r:id="rId6"/>
  </p:sldMasterIdLst>
  <p:notesMasterIdLst>
    <p:notesMasterId r:id="rId44"/>
  </p:notesMasterIdLst>
  <p:handoutMasterIdLst>
    <p:handoutMasterId r:id="rId45"/>
  </p:handoutMasterIdLst>
  <p:sldIdLst>
    <p:sldId id="527" r:id="rId7"/>
    <p:sldId id="528" r:id="rId8"/>
    <p:sldId id="529" r:id="rId9"/>
    <p:sldId id="530" r:id="rId10"/>
    <p:sldId id="531" r:id="rId11"/>
    <p:sldId id="532" r:id="rId12"/>
    <p:sldId id="533" r:id="rId13"/>
    <p:sldId id="534" r:id="rId14"/>
    <p:sldId id="535" r:id="rId15"/>
    <p:sldId id="568" r:id="rId16"/>
    <p:sldId id="536" r:id="rId17"/>
    <p:sldId id="537" r:id="rId18"/>
    <p:sldId id="538" r:id="rId19"/>
    <p:sldId id="539" r:id="rId20"/>
    <p:sldId id="540" r:id="rId21"/>
    <p:sldId id="541" r:id="rId22"/>
    <p:sldId id="570" r:id="rId23"/>
    <p:sldId id="569" r:id="rId24"/>
    <p:sldId id="552" r:id="rId25"/>
    <p:sldId id="554" r:id="rId26"/>
    <p:sldId id="553" r:id="rId27"/>
    <p:sldId id="548" r:id="rId28"/>
    <p:sldId id="542" r:id="rId29"/>
    <p:sldId id="555" r:id="rId30"/>
    <p:sldId id="571" r:id="rId31"/>
    <p:sldId id="563" r:id="rId32"/>
    <p:sldId id="566" r:id="rId33"/>
    <p:sldId id="558" r:id="rId34"/>
    <p:sldId id="565" r:id="rId35"/>
    <p:sldId id="556" r:id="rId36"/>
    <p:sldId id="543" r:id="rId37"/>
    <p:sldId id="561" r:id="rId38"/>
    <p:sldId id="562" r:id="rId39"/>
    <p:sldId id="560" r:id="rId40"/>
    <p:sldId id="567" r:id="rId41"/>
    <p:sldId id="544" r:id="rId42"/>
    <p:sldId id="545" r:id="rId43"/>
  </p:sldIdLst>
  <p:sldSz cx="9144000" cy="6858000" type="screen4x3"/>
  <p:notesSz cx="7010400" cy="9296400"/>
  <p:embeddedFontLst>
    <p:embeddedFont>
      <p:font typeface="Verdana" panose="020B0604030504040204" pitchFamily="34" charset="0"/>
      <p:regular r:id="rId46"/>
      <p:bold r:id="rId47"/>
      <p:italic r:id="rId48"/>
      <p:boldItalic r:id="rId49"/>
    </p:embeddedFont>
    <p:embeddedFont>
      <p:font typeface="Georgia" panose="02040502050405020303" pitchFamily="18" charset="0"/>
      <p:regular r:id="rId50"/>
      <p:bold r:id="rId51"/>
      <p:italic r:id="rId52"/>
      <p:boldItalic r:id="rId53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rah Dickinson" initials="SD" lastIdx="7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C97"/>
    <a:srgbClr val="FFCD00"/>
    <a:srgbClr val="DA291C"/>
    <a:srgbClr val="0033CC"/>
    <a:srgbClr val="3366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46" autoAdjust="0"/>
    <p:restoredTop sz="86592" autoAdjust="0"/>
  </p:normalViewPr>
  <p:slideViewPr>
    <p:cSldViewPr snapToGrid="0">
      <p:cViewPr varScale="1">
        <p:scale>
          <a:sx n="64" d="100"/>
          <a:sy n="64" d="100"/>
        </p:scale>
        <p:origin x="606" y="66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20"/>
    </p:cViewPr>
  </p:sorterViewPr>
  <p:notesViewPr>
    <p:cSldViewPr>
      <p:cViewPr varScale="1">
        <p:scale>
          <a:sx n="61" d="100"/>
          <a:sy n="61" d="100"/>
        </p:scale>
        <p:origin x="-2436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font" Target="fonts/font1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handoutMaster" Target="handoutMasters/handoutMaster1.xml"/><Relationship Id="rId53" Type="http://schemas.openxmlformats.org/officeDocument/2006/relationships/font" Target="fonts/font8.fntdata"/><Relationship Id="rId58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font" Target="fonts/font4.fntdata"/><Relationship Id="rId57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7.fntdata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font" Target="fonts/font3.fntdata"/><Relationship Id="rId56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font" Target="fonts/font6.fntdata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r>
              <a:rPr lang="en-US" dirty="0"/>
              <a:t>Tab 3-4C (3)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fld id="{F7033FF2-3712-47A6-AA88-4D27662C08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876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r>
              <a:rPr lang="en-US" dirty="0"/>
              <a:t>Tab 3-4C (3)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4838"/>
            <a:ext cx="5607050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fld id="{361FA796-A954-4F53-A900-6146FF47079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26397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Tab 3-4C (3)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9420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Tab 3-4C (3)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94014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Tab 3-4C (3)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714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1572603" y="5738206"/>
            <a:ext cx="6075406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4095750"/>
            <a:ext cx="7694613" cy="1309370"/>
          </a:xfrm>
          <a:prstGeom prst="rect">
            <a:avLst/>
          </a:prstGeom>
        </p:spPr>
        <p:txBody>
          <a:bodyPr vert="horz"/>
          <a:lstStyle>
            <a:lvl1pPr marL="0" indent="0" algn="ctr">
              <a:lnSpc>
                <a:spcPct val="80000"/>
              </a:lnSpc>
              <a:buNone/>
              <a:defRPr sz="5400" b="1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US" dirty="0" smtClean="0"/>
              <a:t>PRESENTATION TITLE</a:t>
            </a:r>
            <a:endParaRPr lang="en-US" dirty="0"/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90" y="779912"/>
            <a:ext cx="2597023" cy="311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296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1818640"/>
            <a:ext cx="8229600" cy="4002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Copy text goes here.</a:t>
            </a:r>
            <a:endParaRPr lang="en-US" dirty="0"/>
          </a:p>
        </p:txBody>
      </p:sp>
      <p:pic>
        <p:nvPicPr>
          <p:cNvPr id="6" name="Picture 5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7665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Blank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60"/>
            <a:ext cx="8229600" cy="926714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pic>
        <p:nvPicPr>
          <p:cNvPr id="5" name="Picture 4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2687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 smtClean="0"/>
              <a:t>Subhead, Verdana, 24pt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Copy text goes here.</a:t>
            </a:r>
            <a:endParaRPr lang="en-US" dirty="0"/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97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/>
              <a:t>Bullet text</a:t>
            </a:r>
          </a:p>
          <a:p>
            <a:pPr lvl="0"/>
            <a:endParaRPr lang="en-US" dirty="0"/>
          </a:p>
        </p:txBody>
      </p:sp>
      <p:pic>
        <p:nvPicPr>
          <p:cNvPr id="10" name="Picture 9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 smtClean="0"/>
              <a:t>Subhead, Verdana, 24pt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134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16" r:id="rId2"/>
    <p:sldLayoutId id="2147483721" r:id="rId3"/>
    <p:sldLayoutId id="2147483720" r:id="rId4"/>
    <p:sldLayoutId id="2147483722" r:id="rId5"/>
    <p:sldLayoutId id="2147483723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ts val="800"/>
        </a:spcBef>
        <a:spcAft>
          <a:spcPts val="0"/>
        </a:spcAft>
        <a:buClrTx/>
        <a:buSzTx/>
        <a:buFont typeface="Arial"/>
        <a:buChar char="•"/>
        <a:tabLst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Unit One: Greenhouse Care and Maintenance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Lesson Three: </a:t>
            </a:r>
            <a:br>
              <a:rPr lang="en-US" dirty="0" smtClean="0"/>
            </a:br>
            <a:r>
              <a:rPr lang="en-US" dirty="0" smtClean="0"/>
              <a:t>Handling Chemicals 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 smtClean="0"/>
              <a:t>Lesson Objectives</a:t>
            </a:r>
          </a:p>
          <a:p>
            <a:pPr marL="457200" indent="-457200">
              <a:buAutoNum type="arabicPeriod"/>
            </a:pPr>
            <a:r>
              <a:rPr lang="en-US" dirty="0" smtClean="0"/>
              <a:t>Identify the correct personal </a:t>
            </a:r>
            <a:r>
              <a:rPr lang="en-US" dirty="0"/>
              <a:t>p</a:t>
            </a:r>
            <a:r>
              <a:rPr lang="en-US" dirty="0" smtClean="0"/>
              <a:t>rotective </a:t>
            </a:r>
            <a:r>
              <a:rPr lang="en-US" dirty="0"/>
              <a:t>e</a:t>
            </a:r>
            <a:r>
              <a:rPr lang="en-US" dirty="0" smtClean="0"/>
              <a:t>quipment that must be worn while handling chemicals.</a:t>
            </a:r>
          </a:p>
          <a:p>
            <a:pPr marL="457200" indent="-457200">
              <a:buAutoNum type="arabicPeriod"/>
            </a:pPr>
            <a:r>
              <a:rPr lang="en-US" dirty="0" smtClean="0"/>
              <a:t>Examine the use of chemicals commonly used in the floriculture industry.</a:t>
            </a:r>
          </a:p>
          <a:p>
            <a:pPr marL="457200" indent="-457200">
              <a:buAutoNum type="arabicPeriod"/>
            </a:pPr>
            <a:r>
              <a:rPr lang="en-US" dirty="0" smtClean="0"/>
              <a:t>Demonstrate an understanding of proper handling, application and storage of chemicals. </a:t>
            </a:r>
          </a:p>
          <a:p>
            <a:pPr marL="457200" indent="-4572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87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Compressed Air Sprayer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3754896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Can be carried or worn like a backpack.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Sprays liquid chemicals with ease and accuracy.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4016" y="1818640"/>
            <a:ext cx="4086084" cy="324843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091058" y="5043994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http://solousa.com/store/shop_image/product/f5936a9dbc16eb3dd5ceab8b5463cb97.gif</a:t>
            </a:r>
          </a:p>
        </p:txBody>
      </p:sp>
    </p:spTree>
    <p:extLst>
      <p:ext uri="{BB962C8B-B14F-4D97-AF65-F5344CB8AC3E}">
        <p14:creationId xmlns:p14="http://schemas.microsoft.com/office/powerpoint/2010/main" val="2942796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Chemical Resistant Gloves</a:t>
            </a:r>
            <a:endParaRPr lang="en-US" dirty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9533" y="1900533"/>
            <a:ext cx="4595162" cy="331857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625545" y="5325967"/>
            <a:ext cx="422050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/>
              <a:t>https://envirosafetyproducts.files.wordpress.com/2010/12/chemical-resistant-300x200.jpg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326768" y="2181476"/>
            <a:ext cx="3916459" cy="275668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Larger then conventional latex gloves.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Made of a chemical resistant material.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Protects from chemical absorption through dermal contact.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53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Spray Suit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4456699" y="1488063"/>
            <a:ext cx="4002088" cy="400208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171743" y="5486137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https://s-media-cache-ak0.pinimg.com/736x/d4/f1/19/d4f119a6fbd3247936bdf71a25072299.jpg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1515" y="2055939"/>
            <a:ext cx="374022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Full-body suit with a hood.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Made of a chemical resistant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material; it can be flame retardant.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Protects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from chemical absorption through dermal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contact and chemical spills that could ruin clothing. 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20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Apron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 rot="20641216">
            <a:off x="4036011" y="1354961"/>
            <a:ext cx="4375736" cy="437573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937879" y="5491704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http://images.rsis.co.uk/images/products/zoom/1377185194-14079800.jpg</a:t>
            </a:r>
          </a:p>
        </p:txBody>
      </p:sp>
      <p:sp>
        <p:nvSpPr>
          <p:cNvPr id="3" name="Rectangle 2"/>
          <p:cNvSpPr/>
          <p:nvPr/>
        </p:nvSpPr>
        <p:spPr>
          <a:xfrm>
            <a:off x="326768" y="1901637"/>
            <a:ext cx="398837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Fits around your neck and covers the front of you body.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Made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 a chemical resistant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material; it can be flame retardant.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Protects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from chemical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splashes and spills that could ruin clothing. 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53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Footwear 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5513" y="3583820"/>
            <a:ext cx="2898487" cy="285944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795820" y="6443266"/>
            <a:ext cx="21489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/>
              <a:t>https://files.ctctcdn.com/100d7ccb001/63ae7025-9844-4796-b9cc-7ecd6548fe44.jpg</a:t>
            </a:r>
          </a:p>
        </p:txBody>
      </p:sp>
      <p:pic>
        <p:nvPicPr>
          <p:cNvPr id="10" name="Content Placeholder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8373" y="879516"/>
            <a:ext cx="2184925" cy="282359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757793" y="3560028"/>
            <a:ext cx="20380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/>
              <a:t>https://www.asasupplies.com/images/Oil%20Spill%20Clean%20Up%20Boots.jpg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540176" y="2501353"/>
            <a:ext cx="3940139" cy="2794457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Always wear closed-toed shoes.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Depending on the work, can be steel-toed or rubber boots.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Protects feet from chemical absorption and injury.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05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Chemicals in Floriculture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569707" y="1208301"/>
            <a:ext cx="6004585" cy="594592"/>
          </a:xfrm>
        </p:spPr>
        <p:txBody>
          <a:bodyPr/>
          <a:lstStyle/>
          <a:p>
            <a:r>
              <a:rPr lang="en-US" dirty="0" smtClean="0"/>
              <a:t>Fertilizers and Pesticides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Chemicals</a:t>
            </a:r>
            <a:r>
              <a:rPr lang="en-US" b="1" dirty="0" smtClean="0"/>
              <a:t> </a:t>
            </a:r>
            <a:r>
              <a:rPr lang="en-US" dirty="0" smtClean="0"/>
              <a:t>are often applied to plants in the form of fertilizers or pesticides.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The purpose of these chemicals is to increase the health and production of the plant.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When working with any chemicals, it is the applicator’s responsibility to follow the </a:t>
            </a:r>
            <a:r>
              <a:rPr lang="en-US" dirty="0"/>
              <a:t>Environmental Protection </a:t>
            </a:r>
            <a:r>
              <a:rPr lang="en-US" dirty="0" smtClean="0"/>
              <a:t>Agency (EPA) </a:t>
            </a:r>
            <a:r>
              <a:rPr lang="en-US" dirty="0"/>
              <a:t>Regulations</a:t>
            </a:r>
            <a:r>
              <a:rPr lang="en-US" dirty="0" smtClean="0"/>
              <a:t> on how to handle, apply, store and dispose of the chemicals to avoid harm to humans, animals or the environment.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91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Fertilizers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3"/>
          </p:nvPr>
        </p:nvSpPr>
        <p:spPr>
          <a:xfrm>
            <a:off x="485335" y="1173892"/>
            <a:ext cx="8229600" cy="797951"/>
          </a:xfrm>
        </p:spPr>
        <p:txBody>
          <a:bodyPr/>
          <a:lstStyle/>
          <a:p>
            <a:r>
              <a:rPr lang="en-US" i="1" dirty="0" smtClean="0"/>
              <a:t>Fertilizers are used to amend the chemical properties of the soil or growing medium.</a:t>
            </a:r>
          </a:p>
          <a:p>
            <a:endParaRPr lang="en-US" i="1" dirty="0"/>
          </a:p>
        </p:txBody>
      </p:sp>
      <p:sp>
        <p:nvSpPr>
          <p:cNvPr id="7" name="TextBox 6"/>
          <p:cNvSpPr txBox="1"/>
          <p:nvPr/>
        </p:nvSpPr>
        <p:spPr>
          <a:xfrm>
            <a:off x="126610" y="2194560"/>
            <a:ext cx="880637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Complete Fertilizers 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includes the macronutrients nitrogen (N), phosphorous (P) and potassium (K). </a:t>
            </a:r>
          </a:p>
          <a:p>
            <a:endParaRPr lang="en-US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 is represented as the fertilizer grade in a percentage. </a:t>
            </a:r>
          </a:p>
          <a:p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Example: 10-5-10 fertilizer (10%N-5%P-10%K) </a:t>
            </a:r>
          </a:p>
          <a:p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38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Fertilizers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3"/>
          </p:nvPr>
        </p:nvSpPr>
        <p:spPr>
          <a:xfrm>
            <a:off x="485335" y="1173892"/>
            <a:ext cx="8229600" cy="797951"/>
          </a:xfrm>
        </p:spPr>
        <p:txBody>
          <a:bodyPr/>
          <a:lstStyle/>
          <a:p>
            <a:r>
              <a:rPr lang="en-US" i="1" dirty="0" smtClean="0"/>
              <a:t>Fertilizers are used to amend the chemical properties of the soil or growing medium.</a:t>
            </a:r>
          </a:p>
          <a:p>
            <a:endParaRPr lang="en-US" i="1" dirty="0"/>
          </a:p>
        </p:txBody>
      </p:sp>
      <p:sp>
        <p:nvSpPr>
          <p:cNvPr id="7" name="TextBox 6"/>
          <p:cNvSpPr txBox="1"/>
          <p:nvPr/>
        </p:nvSpPr>
        <p:spPr>
          <a:xfrm>
            <a:off x="126610" y="2194560"/>
            <a:ext cx="880637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Inorganic Fertilizers 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are single element concentrations.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They can be used to amend the plant’s required nutrients.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Examples: Ammonium sulfate, sodium 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itrate and potassium 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hloride</a:t>
            </a:r>
          </a:p>
          <a:p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53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Fertilizers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3"/>
          </p:nvPr>
        </p:nvSpPr>
        <p:spPr>
          <a:xfrm>
            <a:off x="485335" y="1173892"/>
            <a:ext cx="8229600" cy="797951"/>
          </a:xfrm>
        </p:spPr>
        <p:txBody>
          <a:bodyPr/>
          <a:lstStyle/>
          <a:p>
            <a:r>
              <a:rPr lang="en-US" i="1" dirty="0" smtClean="0"/>
              <a:t>Fertilizers are used to amend the chemical properties of the soil or growing medium.</a:t>
            </a:r>
          </a:p>
          <a:p>
            <a:endParaRPr lang="en-US" i="1" dirty="0"/>
          </a:p>
        </p:txBody>
      </p:sp>
      <p:sp>
        <p:nvSpPr>
          <p:cNvPr id="7" name="TextBox 6"/>
          <p:cNvSpPr txBox="1"/>
          <p:nvPr/>
        </p:nvSpPr>
        <p:spPr>
          <a:xfrm>
            <a:off x="126610" y="2194560"/>
            <a:ext cx="880637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Organic Fertilizers 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contain plant and animal residue as well as mined minerals.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They are slow releasing and have a low nutrient analysis.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Examples: Manure or blood/bone 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eal</a:t>
            </a:r>
          </a:p>
          <a:p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48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Granular Fertilizers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>
          <a:xfrm>
            <a:off x="326768" y="1173892"/>
            <a:ext cx="8229600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Dry Application </a:t>
            </a:r>
            <a:r>
              <a:rPr lang="en-US" dirty="0" smtClean="0"/>
              <a:t>is used with low-analysis complete or inorganic fertilizers. </a:t>
            </a:r>
          </a:p>
          <a:p>
            <a:r>
              <a:rPr lang="en-US" dirty="0" smtClean="0"/>
              <a:t>	Examples: 6-8-6 or potassium chloride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This </a:t>
            </a:r>
            <a:r>
              <a:rPr lang="en-US" b="1" dirty="0"/>
              <a:t>G</a:t>
            </a:r>
            <a:r>
              <a:rPr lang="en-US" b="1" dirty="0" smtClean="0"/>
              <a:t>ranular </a:t>
            </a:r>
            <a:r>
              <a:rPr lang="en-US" b="1" dirty="0"/>
              <a:t>F</a:t>
            </a:r>
            <a:r>
              <a:rPr lang="en-US" b="1" dirty="0" smtClean="0"/>
              <a:t>ertilizer </a:t>
            </a:r>
            <a:r>
              <a:rPr lang="en-US" dirty="0" smtClean="0"/>
              <a:t>is applied before planting and is mixed into the soil or growing medium.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The nutrient content and availability is at a low rate.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If too much of these fertilizers are applied, the resulting high levels of soluble salt can damage the plant.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8824" y="4245412"/>
            <a:ext cx="3725487" cy="227163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155568" y="6517051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http://i00.i.aliimg.com/img/pb/992/406/329/329406992_055.jpg</a:t>
            </a:r>
          </a:p>
        </p:txBody>
      </p:sp>
    </p:spTree>
    <p:extLst>
      <p:ext uri="{BB962C8B-B14F-4D97-AF65-F5344CB8AC3E}">
        <p14:creationId xmlns:p14="http://schemas.microsoft.com/office/powerpoint/2010/main" val="131256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87934" y="4921322"/>
            <a:ext cx="85072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Complete the Greenhouse Safety Pretest  </a:t>
            </a:r>
          </a:p>
          <a:p>
            <a:pPr algn="ctr"/>
            <a:endParaRPr lang="en-U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814" y="1118974"/>
            <a:ext cx="6613507" cy="311223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155567" y="4123491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http://www.johnyoungsigns.co.uk/img/SafetySignsCarouselImages2.jpg</a:t>
            </a:r>
          </a:p>
        </p:txBody>
      </p:sp>
    </p:spTree>
    <p:extLst>
      <p:ext uri="{BB962C8B-B14F-4D97-AF65-F5344CB8AC3E}">
        <p14:creationId xmlns:p14="http://schemas.microsoft.com/office/powerpoint/2010/main" val="329525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Water-Soluble Fertilizers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25513" y="1143412"/>
            <a:ext cx="8229600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Liquid Application </a:t>
            </a:r>
            <a:r>
              <a:rPr lang="en-US" dirty="0" smtClean="0"/>
              <a:t>is common in inorganic and complete fertilizers with a higher nutrient analysis.</a:t>
            </a:r>
          </a:p>
          <a:p>
            <a:r>
              <a:rPr lang="en-US" dirty="0" smtClean="0"/>
              <a:t>	Examples: 15-30-15, 20-10-20, 20-5-30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The nutrients in this </a:t>
            </a:r>
            <a:r>
              <a:rPr lang="en-US" b="1" dirty="0" smtClean="0"/>
              <a:t>Water-Soluble Fertilizer </a:t>
            </a:r>
            <a:r>
              <a:rPr lang="en-US" dirty="0" smtClean="0"/>
              <a:t>can be applied through the irrigation system in a process called </a:t>
            </a:r>
            <a:r>
              <a:rPr lang="en-US" b="1" dirty="0" smtClean="0"/>
              <a:t>Fertigation.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Liquid fertilizers can be applied more frequently then dry fertilizers. Once a month, every two weeks or daily depending on concentration levels. </a:t>
            </a:r>
          </a:p>
          <a:p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2220" y="4281699"/>
            <a:ext cx="4219068" cy="23760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339660" y="6657702"/>
            <a:ext cx="956245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/>
              <a:t>http://</a:t>
            </a:r>
            <a:r>
              <a:rPr lang="en-US" sz="800" dirty="0" smtClean="0"/>
              <a:t>cdn.gardena.com/dimage.axd/newFatureImage/ga250-533/380x214/e84cd49.png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27263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9051" y="4212961"/>
            <a:ext cx="3994999" cy="26054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Resin-Coated Fertilizers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326768" y="1173892"/>
            <a:ext cx="8229600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Controlled-Release Fertilizers </a:t>
            </a:r>
            <a:r>
              <a:rPr lang="en-US" dirty="0" smtClean="0"/>
              <a:t>do not release their nutrients all at once.</a:t>
            </a:r>
          </a:p>
          <a:p>
            <a:r>
              <a:rPr lang="en-US" dirty="0"/>
              <a:t>	</a:t>
            </a:r>
            <a:r>
              <a:rPr lang="en-US" dirty="0" smtClean="0"/>
              <a:t>Examples: Urea formaldehydes (UFN), </a:t>
            </a:r>
            <a:r>
              <a:rPr lang="en-US" dirty="0"/>
              <a:t>m</a:t>
            </a:r>
            <a:r>
              <a:rPr lang="en-US" dirty="0" smtClean="0"/>
              <a:t>agnesium 	ammonium </a:t>
            </a:r>
            <a:r>
              <a:rPr lang="en-US" dirty="0"/>
              <a:t>p</a:t>
            </a:r>
            <a:r>
              <a:rPr lang="en-US" dirty="0" smtClean="0"/>
              <a:t>hosphate (Magamp) and Osmocote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While all fertilizers release their nutrients at a controlled rate, these fertilizer particles are coated and designed to release available nutrients slower than the others.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Resin-Coated Fertilizer </a:t>
            </a:r>
            <a:r>
              <a:rPr lang="en-US" dirty="0" smtClean="0"/>
              <a:t>is influenced greatly by the temperature of the soil or growing medium and the size of the particles.</a:t>
            </a:r>
          </a:p>
        </p:txBody>
      </p:sp>
      <p:sp>
        <p:nvSpPr>
          <p:cNvPr id="5" name="Rectangle 4"/>
          <p:cNvSpPr/>
          <p:nvPr/>
        </p:nvSpPr>
        <p:spPr>
          <a:xfrm>
            <a:off x="2310550" y="6710673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http://www.hortidaily.com/images/2014/0910/fertilizer2.jpg</a:t>
            </a:r>
          </a:p>
        </p:txBody>
      </p:sp>
    </p:spTree>
    <p:extLst>
      <p:ext uri="{BB962C8B-B14F-4D97-AF65-F5344CB8AC3E}">
        <p14:creationId xmlns:p14="http://schemas.microsoft.com/office/powerpoint/2010/main" val="40422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Fertilizer 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46925" y="1428222"/>
            <a:ext cx="8229600" cy="4002723"/>
          </a:xfrm>
        </p:spPr>
        <p:txBody>
          <a:bodyPr/>
          <a:lstStyle/>
          <a:p>
            <a:r>
              <a:rPr lang="en-US" dirty="0" smtClean="0"/>
              <a:t>Read scenario 1 and 2 on the Chemical Problem Solving Worksheet and answer the questions.</a:t>
            </a:r>
          </a:p>
          <a:p>
            <a:r>
              <a:rPr lang="en-US" i="1" dirty="0" smtClean="0"/>
              <a:t>Scenario 1</a:t>
            </a:r>
          </a:p>
          <a:p>
            <a:pPr marL="457200" indent="-457200">
              <a:buAutoNum type="arabicPeriod"/>
            </a:pPr>
            <a:r>
              <a:rPr lang="en-US" dirty="0" smtClean="0"/>
              <a:t>How will the All Purpose Fertilizer be applied?</a:t>
            </a:r>
          </a:p>
          <a:p>
            <a:pPr marL="457200" indent="-457200">
              <a:buAutoNum type="arabicPeriod"/>
            </a:pPr>
            <a:r>
              <a:rPr lang="en-US" dirty="0" smtClean="0"/>
              <a:t>How many pounds of nitrogen are in a 30 pound bag?</a:t>
            </a:r>
          </a:p>
          <a:p>
            <a:pPr marL="457200" indent="-457200">
              <a:buAutoNum type="arabicPeriod"/>
            </a:pPr>
            <a:r>
              <a:rPr lang="en-US" dirty="0" smtClean="0"/>
              <a:t>What is the total weight (in pounds) of nitrogen, phosphorous and potassium?</a:t>
            </a:r>
          </a:p>
          <a:p>
            <a:r>
              <a:rPr lang="en-US" i="1" dirty="0" smtClean="0"/>
              <a:t>Scenario 2 </a:t>
            </a:r>
          </a:p>
          <a:p>
            <a:pPr marL="457200" lvl="0" indent="-457200">
              <a:buFont typeface="Arial"/>
              <a:buAutoNum type="arabicPeriod"/>
            </a:pPr>
            <a:r>
              <a:rPr lang="en-US" dirty="0" smtClean="0"/>
              <a:t>Using the </a:t>
            </a:r>
            <a:r>
              <a:rPr lang="en-US" dirty="0"/>
              <a:t>table, how many pounds of fertilizer will go into the 55-gallon tank</a:t>
            </a:r>
            <a:r>
              <a:rPr lang="en-US" dirty="0" smtClean="0"/>
              <a:t>?</a:t>
            </a:r>
          </a:p>
          <a:p>
            <a:pPr marL="457200" indent="-457200">
              <a:buAutoNum type="arabicPeriod"/>
            </a:pPr>
            <a:r>
              <a:rPr lang="en-US" dirty="0" smtClean="0"/>
              <a:t>How </a:t>
            </a:r>
            <a:r>
              <a:rPr lang="en-US" dirty="0"/>
              <a:t>is this application different from scenario 1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endParaRPr lang="en-US" dirty="0" smtClean="0"/>
          </a:p>
          <a:p>
            <a:pPr marL="457200" indent="-4572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52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Pesticides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326768" y="1534333"/>
            <a:ext cx="8229600" cy="4835472"/>
          </a:xfrm>
        </p:spPr>
        <p:txBody>
          <a:bodyPr/>
          <a:lstStyle/>
          <a:p>
            <a:r>
              <a:rPr lang="en-US" i="1" dirty="0" smtClean="0"/>
              <a:t>Pesticides are any material used to control, kill or repel a pest. They are classified based on the type of pest it destroys:</a:t>
            </a:r>
          </a:p>
          <a:p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Fungicides </a:t>
            </a:r>
            <a:r>
              <a:rPr lang="en-US" dirty="0" smtClean="0"/>
              <a:t>– Fungus </a:t>
            </a:r>
            <a:endParaRPr lang="en-US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Herbicides </a:t>
            </a:r>
            <a:r>
              <a:rPr lang="en-US" dirty="0" smtClean="0"/>
              <a:t>–</a:t>
            </a:r>
            <a:r>
              <a:rPr lang="en-US" b="1" dirty="0" smtClean="0"/>
              <a:t> </a:t>
            </a:r>
            <a:r>
              <a:rPr lang="en-US" dirty="0" smtClean="0"/>
              <a:t>Weeds </a:t>
            </a:r>
            <a:endParaRPr lang="en-US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Insecticides </a:t>
            </a:r>
            <a:r>
              <a:rPr lang="en-US" dirty="0" smtClean="0"/>
              <a:t>– Insects </a:t>
            </a:r>
            <a:endParaRPr lang="en-US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Miticides - Mites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Molluscicides – Mollusks (snails and slugs)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Nematocides - Nematodes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Rodenticides – Rodents 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82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Handling Pesticides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326768" y="1173892"/>
            <a:ext cx="8229600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Because of the chemical components in pesticides, they can be poisonous or toxic to humans or the environment if not handled correctly. </a:t>
            </a:r>
          </a:p>
          <a:p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Poison can enter the body through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Swallowing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– Oral 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ontact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Touching 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–</a:t>
            </a:r>
            <a:r>
              <a:rPr 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Skin/Dermal 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ontact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Breathing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– Inhalation  </a:t>
            </a:r>
          </a:p>
          <a:p>
            <a:pPr lvl="1" indent="0">
              <a:buNone/>
            </a:pP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1" indent="0">
              <a:buNone/>
            </a:pP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61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Handling Pesticides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326768" y="1173892"/>
            <a:ext cx="8229600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A </a:t>
            </a:r>
            <a:r>
              <a:rPr lang="en-US" sz="2400" dirty="0"/>
              <a:t>poisonous toxicity level is measured </a:t>
            </a:r>
            <a:r>
              <a:rPr lang="en-US" sz="2400" dirty="0" smtClean="0"/>
              <a:t>as follows:</a:t>
            </a:r>
          </a:p>
          <a:p>
            <a:endParaRPr lang="en-US" sz="2400" dirty="0"/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Acute Toxicity 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measures how poisonous a pesticide is after one exposure. Oral and 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dermal 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cute 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oxicity 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is measured in Lethal Dose (LD) and 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inhalation 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toxicity is measured in Lethal Concentration (LC). The lower the LD/LC number 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the 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more 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poisonous the substance.</a:t>
            </a:r>
          </a:p>
          <a:p>
            <a:pPr lvl="1" indent="0">
              <a:buNone/>
            </a:pP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Chronic Toxicity 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measures how poisonous a pesticide is 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over 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 period of time after extended use. There is no standard measurement for 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chronic 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oxicity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   </a:t>
            </a:r>
          </a:p>
          <a:p>
            <a:pPr lvl="1" indent="0">
              <a:buNone/>
            </a:pP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1" indent="0">
              <a:buNone/>
            </a:pP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06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EPA Rules on Pesticide 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326768" y="1627322"/>
            <a:ext cx="8817232" cy="2867187"/>
          </a:xfrm>
        </p:spPr>
        <p:txBody>
          <a:bodyPr numCol="2"/>
          <a:lstStyle/>
          <a:p>
            <a:r>
              <a:rPr lang="en-US" b="1" dirty="0" smtClean="0"/>
              <a:t>Toxicity I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“Danger-Poison” signal word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Post warning signs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48 hour no re-entry </a:t>
            </a:r>
          </a:p>
          <a:p>
            <a:r>
              <a:rPr lang="en-US" b="1" dirty="0" smtClean="0"/>
              <a:t>Toxicity II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“Warning” signal word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24 hour no re-entry </a:t>
            </a:r>
          </a:p>
          <a:p>
            <a:r>
              <a:rPr lang="en-US" b="1" dirty="0" smtClean="0"/>
              <a:t>Toxicity III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“Caution” signal word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Re-entry after dust/mist settles</a:t>
            </a:r>
          </a:p>
          <a:p>
            <a:r>
              <a:rPr lang="en-US" b="1" dirty="0" smtClean="0"/>
              <a:t>Toxicity IV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No signal word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May re-enter </a:t>
            </a:r>
            <a:r>
              <a:rPr lang="en-US" dirty="0"/>
              <a:t>i</a:t>
            </a:r>
            <a:r>
              <a:rPr lang="en-US" dirty="0" smtClean="0"/>
              <a:t>mmediately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478" y="4947939"/>
            <a:ext cx="2213675" cy="160491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33586" y="6552853"/>
            <a:ext cx="2673458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" dirty="0"/>
              <a:t>http://images.mysafetysign.com/img/lg/S/poison-danger-sign-s-0580.png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0511" y="4947940"/>
            <a:ext cx="2075818" cy="160491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266758" y="6546679"/>
            <a:ext cx="2642461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/>
              <a:t>http://www.deenergize.com/img/WARNING_Signal_Word_Headers.gif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9688" y="4947939"/>
            <a:ext cx="2249862" cy="161415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665934" y="6546679"/>
            <a:ext cx="2890434" cy="190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" dirty="0"/>
              <a:t>http://cdn-5.freeclipartnow.com/d/41699-1/caution-sign-w-exclamation.jpg</a:t>
            </a:r>
          </a:p>
        </p:txBody>
      </p:sp>
    </p:spTree>
    <p:extLst>
      <p:ext uri="{BB962C8B-B14F-4D97-AF65-F5344CB8AC3E}">
        <p14:creationId xmlns:p14="http://schemas.microsoft.com/office/powerpoint/2010/main" val="174464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8234" y="3771697"/>
            <a:ext cx="3154108" cy="31541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Emulsion Concentrate Pesticides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326768" y="1346028"/>
            <a:ext cx="8229600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Emulsifiable </a:t>
            </a:r>
            <a:r>
              <a:rPr lang="en-US" b="1" dirty="0" smtClean="0"/>
              <a:t>Concentrates </a:t>
            </a:r>
            <a:r>
              <a:rPr lang="en-US" dirty="0" smtClean="0"/>
              <a:t>contain a combination of active ingredient and solvent that needs to be mixed with water before it is applied.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The </a:t>
            </a:r>
            <a:r>
              <a:rPr lang="en-US" dirty="0"/>
              <a:t>formulation </a:t>
            </a:r>
            <a:r>
              <a:rPr lang="en-US" dirty="0" smtClean="0"/>
              <a:t>mixed </a:t>
            </a:r>
            <a:r>
              <a:rPr lang="en-US" dirty="0"/>
              <a:t>with water </a:t>
            </a:r>
            <a:r>
              <a:rPr lang="en-US" dirty="0" smtClean="0"/>
              <a:t>forms </a:t>
            </a:r>
            <a:r>
              <a:rPr lang="en-US" dirty="0"/>
              <a:t>an </a:t>
            </a:r>
            <a:r>
              <a:rPr lang="en-US" dirty="0" smtClean="0"/>
              <a:t>emulsion, which is a colloidal </a:t>
            </a:r>
            <a:r>
              <a:rPr lang="en-US" dirty="0"/>
              <a:t>suspension of a liquid in </a:t>
            </a:r>
            <a:r>
              <a:rPr lang="en-US" dirty="0" smtClean="0"/>
              <a:t>another liquid and looks like milk.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Emulsifiable concentrates </a:t>
            </a:r>
            <a:r>
              <a:rPr lang="en-US" dirty="0"/>
              <a:t>are easily absorbed through </a:t>
            </a:r>
            <a:r>
              <a:rPr lang="en-US" dirty="0" smtClean="0"/>
              <a:t>the skin so spray suit and chemical resistant gloves are required.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506231" y="6534834"/>
            <a:ext cx="18956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" dirty="0"/>
              <a:t>http://cdn.domyownpestcontrol.com/images/thumbnails4/2330-1.jpg.thumb_1024x1024.jpg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462" y="4728042"/>
            <a:ext cx="1409236" cy="140923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312181" y="6396335"/>
            <a:ext cx="13679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/>
              <a:t>http://4.bp.blogspot.com/-IU_v-d9si_s/T7Q2xQWoYBI/AAAAAAAAA9A/DZaj08WMyC4/s1600/ISO+M006+Gloves+Required.jpg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3015" t="4146" r="3705" b="4490"/>
          <a:stretch/>
        </p:blipFill>
        <p:spPr>
          <a:xfrm>
            <a:off x="2845942" y="4695291"/>
            <a:ext cx="1500027" cy="146920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118646" y="6442501"/>
            <a:ext cx="12273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/>
              <a:t>http://signsforsafety.co.uk/wp-content/uploads/2015/11/SW-5651JJ-450x450.gif</a:t>
            </a:r>
          </a:p>
        </p:txBody>
      </p:sp>
    </p:spTree>
    <p:extLst>
      <p:ext uri="{BB962C8B-B14F-4D97-AF65-F5344CB8AC3E}">
        <p14:creationId xmlns:p14="http://schemas.microsoft.com/office/powerpoint/2010/main" val="97392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Dust Pesticides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381071"/>
            <a:ext cx="8229600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Dusts </a:t>
            </a:r>
            <a:r>
              <a:rPr lang="en-US" dirty="0"/>
              <a:t>are ready-to-use and </a:t>
            </a:r>
            <a:r>
              <a:rPr lang="en-US" dirty="0" smtClean="0"/>
              <a:t>usually contain </a:t>
            </a:r>
            <a:r>
              <a:rPr lang="en-US" dirty="0"/>
              <a:t>a low percentage of active </a:t>
            </a:r>
            <a:r>
              <a:rPr lang="en-US" dirty="0" smtClean="0"/>
              <a:t>ingredient.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Dusts </a:t>
            </a:r>
            <a:r>
              <a:rPr lang="en-US" dirty="0"/>
              <a:t>are always used dry, and they </a:t>
            </a:r>
            <a:r>
              <a:rPr lang="en-US" dirty="0" smtClean="0"/>
              <a:t>easily</a:t>
            </a:r>
            <a:r>
              <a:rPr lang="en-US" dirty="0"/>
              <a:t> </a:t>
            </a:r>
            <a:r>
              <a:rPr lang="en-US" dirty="0" smtClean="0"/>
              <a:t>drift in the air so proper goggles and a dust mask are required during application to prevent irritation and inhalation.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Applied using a duster, which helps spread the chemical evenly.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3552437"/>
            <a:ext cx="1493889" cy="294846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980897" y="6535177"/>
            <a:ext cx="2676094" cy="123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" dirty="0"/>
              <a:t>http://www.gardencitygardensupply.com/media/catalog/product/cache/1/image/9df78eab33525d08d6e5fb8d27136e95/i/m/image_1412.jpg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7320" y="3956341"/>
            <a:ext cx="2071760" cy="195337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57200" y="5925040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http://www.clipartbest.com/cliparts/biy/akp/biyakpEiL.jpeg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889" y="3718240"/>
            <a:ext cx="2076911" cy="276921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707698" y="6500902"/>
            <a:ext cx="1916191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" dirty="0"/>
              <a:t>http://valuechimp.com/wp-content/uploads/2016/04/Insect-Buster-Dispenser-for-Diatomaceous-Earth-and-Other-Powdered-Insecticides-and-Pesticides-Non-Toxic-and-Natural-Bulb-Duster-and-Insecticide-Applicator-by-Dr-Killigans-0-3.jpg</a:t>
            </a:r>
          </a:p>
        </p:txBody>
      </p:sp>
    </p:spTree>
    <p:extLst>
      <p:ext uri="{BB962C8B-B14F-4D97-AF65-F5344CB8AC3E}">
        <p14:creationId xmlns:p14="http://schemas.microsoft.com/office/powerpoint/2010/main" val="383480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Wettable Powder Pesticides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Wettable powders </a:t>
            </a:r>
            <a:r>
              <a:rPr lang="en-US" dirty="0" smtClean="0"/>
              <a:t>are </a:t>
            </a:r>
            <a:r>
              <a:rPr lang="en-US" dirty="0"/>
              <a:t>dry, </a:t>
            </a:r>
            <a:r>
              <a:rPr lang="en-US" dirty="0" smtClean="0"/>
              <a:t>finely ground </a:t>
            </a:r>
            <a:r>
              <a:rPr lang="en-US" dirty="0"/>
              <a:t>formulations that look like </a:t>
            </a:r>
            <a:r>
              <a:rPr lang="en-US" dirty="0" smtClean="0"/>
              <a:t>dusts but must be mixed with water and applied as a spray.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They </a:t>
            </a:r>
            <a:r>
              <a:rPr lang="en-US" dirty="0"/>
              <a:t>are less easily absorbed through </a:t>
            </a:r>
            <a:r>
              <a:rPr lang="en-US" dirty="0" smtClean="0"/>
              <a:t>the skin </a:t>
            </a:r>
            <a:r>
              <a:rPr lang="en-US" dirty="0"/>
              <a:t>and eyes than </a:t>
            </a:r>
            <a:r>
              <a:rPr lang="en-US" dirty="0" smtClean="0"/>
              <a:t>emulsion concentrates and </a:t>
            </a:r>
            <a:r>
              <a:rPr lang="en-US" dirty="0"/>
              <a:t>other liquids, </a:t>
            </a:r>
            <a:r>
              <a:rPr lang="en-US" dirty="0" smtClean="0"/>
              <a:t>but like dusts, </a:t>
            </a:r>
            <a:r>
              <a:rPr lang="en-US" dirty="0"/>
              <a:t>they may be </a:t>
            </a:r>
            <a:r>
              <a:rPr lang="en-US" dirty="0" smtClean="0"/>
              <a:t>inhaled, so a dust mask is required.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9720" y="4108741"/>
            <a:ext cx="2071760" cy="195337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09600" y="6077440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http://www.clipartbest.com/cliparts/biy/akp/biyakpEiL.jpeg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0" y="3820001"/>
            <a:ext cx="2667000" cy="2667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229100" y="6394668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http://www.pestpoolandlawn.com/images/products/large_50_ecoWPX.jpg</a:t>
            </a:r>
          </a:p>
        </p:txBody>
      </p:sp>
    </p:spTree>
    <p:extLst>
      <p:ext uri="{BB962C8B-B14F-4D97-AF65-F5344CB8AC3E}">
        <p14:creationId xmlns:p14="http://schemas.microsoft.com/office/powerpoint/2010/main" val="19123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Personal Protective Equipment 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2305599" y="951146"/>
            <a:ext cx="4778375" cy="594592"/>
          </a:xfrm>
        </p:spPr>
        <p:txBody>
          <a:bodyPr/>
          <a:lstStyle/>
          <a:p>
            <a:r>
              <a:rPr lang="en-US" dirty="0" smtClean="0"/>
              <a:t>What is PPE?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326768" y="2099462"/>
            <a:ext cx="8229600" cy="4502914"/>
          </a:xfrm>
        </p:spPr>
        <p:txBody>
          <a:bodyPr numCol="2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Goggles 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Safety goggles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Hearing protection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Dust mask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Gas mask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Compressed </a:t>
            </a:r>
            <a:r>
              <a:rPr lang="en-US" dirty="0" smtClean="0"/>
              <a:t>air </a:t>
            </a:r>
            <a:r>
              <a:rPr lang="en-US" dirty="0"/>
              <a:t>s</a:t>
            </a:r>
            <a:r>
              <a:rPr lang="en-US" dirty="0" smtClean="0"/>
              <a:t>prayer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Respirator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Chemical resistant gloves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Spray suit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Apron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Footwear </a:t>
            </a:r>
          </a:p>
          <a:p>
            <a:endParaRPr lang="en-US" dirty="0" smtClean="0"/>
          </a:p>
        </p:txBody>
      </p:sp>
      <p:sp>
        <p:nvSpPr>
          <p:cNvPr id="7" name="Rectangle 6"/>
          <p:cNvSpPr/>
          <p:nvPr/>
        </p:nvSpPr>
        <p:spPr>
          <a:xfrm>
            <a:off x="579986" y="1391576"/>
            <a:ext cx="8229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Anything used or worn by a person to minimize risk to the person's health or safety.</a:t>
            </a:r>
          </a:p>
        </p:txBody>
      </p:sp>
    </p:spTree>
    <p:extLst>
      <p:ext uri="{BB962C8B-B14F-4D97-AF65-F5344CB8AC3E}">
        <p14:creationId xmlns:p14="http://schemas.microsoft.com/office/powerpoint/2010/main" val="75817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Fogger Pesticides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Foggers are fumigant pesticides </a:t>
            </a:r>
            <a:r>
              <a:rPr lang="en-US" dirty="0"/>
              <a:t>that form poisonous gases when applied. 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Some </a:t>
            </a:r>
            <a:r>
              <a:rPr lang="en-US" dirty="0"/>
              <a:t>active ingredients are </a:t>
            </a:r>
            <a:r>
              <a:rPr lang="en-US" dirty="0" smtClean="0"/>
              <a:t>volatile liquids or solids </a:t>
            </a:r>
            <a:r>
              <a:rPr lang="en-US" dirty="0"/>
              <a:t>when packaged under </a:t>
            </a:r>
            <a:r>
              <a:rPr lang="en-US" dirty="0" smtClean="0"/>
              <a:t>high </a:t>
            </a:r>
            <a:r>
              <a:rPr lang="en-US" dirty="0"/>
              <a:t>pressure but change to gases when released. 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Fumigants </a:t>
            </a:r>
            <a:r>
              <a:rPr lang="en-US" dirty="0"/>
              <a:t>are highly toxic to </a:t>
            </a:r>
            <a:r>
              <a:rPr lang="en-US" dirty="0" smtClean="0"/>
              <a:t>humans and </a:t>
            </a:r>
            <a:r>
              <a:rPr lang="en-US" dirty="0"/>
              <a:t>require the use of </a:t>
            </a:r>
            <a:r>
              <a:rPr lang="en-US" dirty="0" smtClean="0"/>
              <a:t>a spray suit and respirators or gas masks.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7794" y="4330489"/>
            <a:ext cx="2789006" cy="202662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987265" y="6466111"/>
            <a:ext cx="22243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" dirty="0"/>
              <a:t>http://insectcop.net/wp-content/uploads/2015/03/burgess-1443-propane-fogger.png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3015" t="4146" r="3705" b="4490"/>
          <a:stretch/>
        </p:blipFill>
        <p:spPr>
          <a:xfrm>
            <a:off x="457200" y="4626568"/>
            <a:ext cx="1500027" cy="146920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29904" y="6373778"/>
            <a:ext cx="12273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/>
              <a:t>http://signsforsafety.co.uk/wp-content/uploads/2015/11/SW-5651JJ-450x450.gif</a:t>
            </a:r>
          </a:p>
        </p:txBody>
      </p:sp>
      <p:sp>
        <p:nvSpPr>
          <p:cNvPr id="9" name="Rectangle 8"/>
          <p:cNvSpPr/>
          <p:nvPr/>
        </p:nvSpPr>
        <p:spPr>
          <a:xfrm>
            <a:off x="2594225" y="6419944"/>
            <a:ext cx="11455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/>
              <a:t>https://usercontent2.hubstatic.com/8714845_f260.jpg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1289" y="4628084"/>
            <a:ext cx="1431439" cy="143143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1814" y="4330489"/>
            <a:ext cx="1936893" cy="1936893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220002" y="6466111"/>
            <a:ext cx="159763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" dirty="0"/>
              <a:t>http://www.accidental.com.au/media/catalog/product/half-face-repirator-pictos.jpg</a:t>
            </a:r>
          </a:p>
        </p:txBody>
      </p:sp>
    </p:spTree>
    <p:extLst>
      <p:ext uri="{BB962C8B-B14F-4D97-AF65-F5344CB8AC3E}">
        <p14:creationId xmlns:p14="http://schemas.microsoft.com/office/powerpoint/2010/main" val="110052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Reading the Label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idx="13"/>
          </p:nvPr>
        </p:nvSpPr>
        <p:spPr>
          <a:xfrm>
            <a:off x="457199" y="1173892"/>
            <a:ext cx="8229600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Whenever you are using chemicals, ALWAYS READ THE LABEL CAREFULLY.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While the logos and color may differ, the same key information is included on every bag.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Instructions on how to handle, mix, apply, store and dispose of the pesticide are all included on the label.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56120"/>
            <a:ext cx="4441568" cy="306866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11751" y="6642556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http://liquinox.com/product/img/stock_images/700x430_1.jpg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1568" y="3456120"/>
            <a:ext cx="4556502" cy="306866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571999" y="6640656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http://sierranaturalscience.com/wp-content/uploads/2015/11/SNS-244RTU-Gallon-Label-R7.jpg</a:t>
            </a:r>
          </a:p>
        </p:txBody>
      </p:sp>
    </p:spTree>
    <p:extLst>
      <p:ext uri="{BB962C8B-B14F-4D97-AF65-F5344CB8AC3E}">
        <p14:creationId xmlns:p14="http://schemas.microsoft.com/office/powerpoint/2010/main" val="367036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Hazards and Safety Precautions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326768" y="1859947"/>
            <a:ext cx="4517756" cy="380830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This section of the label will categorize the level of toxicity, identify a signal word and list safety precautions.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Knowing these precautions will help you determine how toxic the chemicals you are working with are and what PPE is necessary when handling them.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4524" y="1418606"/>
            <a:ext cx="3859077" cy="4690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99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Directions for 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72699" y="1173892"/>
            <a:ext cx="8229600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This section will include the specifics for handling and applying the chemical.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It is important to read this carefully AND FOLLOW THE DIRECTIONS.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903" y="2619214"/>
            <a:ext cx="7455191" cy="401376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301498" y="6640656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https://www.naturalorganicwarehouse.com/image/data/MGK/Directions%20for%20Use.png</a:t>
            </a:r>
          </a:p>
        </p:txBody>
      </p:sp>
    </p:spTree>
    <p:extLst>
      <p:ext uri="{BB962C8B-B14F-4D97-AF65-F5344CB8AC3E}">
        <p14:creationId xmlns:p14="http://schemas.microsoft.com/office/powerpoint/2010/main" val="3667318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Storage and Disposal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590239" y="1400186"/>
            <a:ext cx="7966129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All chemicals should be stored in their original containers.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Specific temperature requirements will be identified on the label, otherwise keep at room temperature.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Keep away from children, animals and food in a room you can lock.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Specific disposal requirements will be identified on the label, otherwise follow your state regulations. </a:t>
            </a:r>
          </a:p>
          <a:p>
            <a:endParaRPr 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328" y="4044434"/>
            <a:ext cx="5695950" cy="26289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155568" y="6673334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https://pesticidestewardship.org/homeowner/PublishingImages/StorageandDisp.GIF</a:t>
            </a:r>
          </a:p>
        </p:txBody>
      </p:sp>
    </p:spTree>
    <p:extLst>
      <p:ext uri="{BB962C8B-B14F-4D97-AF65-F5344CB8AC3E}">
        <p14:creationId xmlns:p14="http://schemas.microsoft.com/office/powerpoint/2010/main" val="190437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Controlling Spills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326768" y="1582334"/>
            <a:ext cx="8229600" cy="4002723"/>
          </a:xfrm>
        </p:spPr>
        <p:txBody>
          <a:bodyPr/>
          <a:lstStyle/>
          <a:p>
            <a:r>
              <a:rPr lang="en-US" i="1" dirty="0" smtClean="0"/>
              <a:t>In the event a container is damaged you will have to transfer the chemicals to a new container and label it correctly.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First, clean any spills that occurred using a cleaning detergent and water.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Once the area has been cleaned, transfer the remaining non-contaminated chemicals into a new container.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Once the new container has been filled, seal it and label it with the chemical’s information.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To do this, remove the entire label off the old container and fasten it to the new container.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Dispose of the old container properly.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71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Pesticide Activity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3"/>
          </p:nvPr>
        </p:nvSpPr>
        <p:spPr>
          <a:xfrm>
            <a:off x="457200" y="1363851"/>
            <a:ext cx="8229600" cy="4504007"/>
          </a:xfrm>
        </p:spPr>
        <p:txBody>
          <a:bodyPr/>
          <a:lstStyle/>
          <a:p>
            <a:r>
              <a:rPr lang="en-US" dirty="0" smtClean="0"/>
              <a:t>Read scenario 3 </a:t>
            </a:r>
            <a:r>
              <a:rPr lang="en-US" dirty="0"/>
              <a:t>on the Chemical Problem Solving Worksheet and answer the </a:t>
            </a:r>
            <a:r>
              <a:rPr lang="en-US" dirty="0" smtClean="0"/>
              <a:t>questions</a:t>
            </a:r>
            <a:r>
              <a:rPr lang="en-US" dirty="0"/>
              <a:t>.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smtClean="0"/>
              <a:t>What kind of PPE needs to be worn when applying this pesticide?</a:t>
            </a:r>
          </a:p>
          <a:p>
            <a:pPr marL="457200" indent="-457200">
              <a:buAutoNum type="arabicPeriod"/>
            </a:pPr>
            <a:r>
              <a:rPr lang="en-US" dirty="0" smtClean="0"/>
              <a:t>How should this pesticide be stored?</a:t>
            </a:r>
          </a:p>
          <a:p>
            <a:pPr marL="457200" indent="-457200">
              <a:buAutoNum type="arabicPeriod"/>
            </a:pPr>
            <a:r>
              <a:rPr lang="en-US" dirty="0" smtClean="0"/>
              <a:t>What must you do before you recycle or burn this container?</a:t>
            </a:r>
          </a:p>
          <a:p>
            <a:pPr marL="457200" indent="-457200">
              <a:buAutoNum type="arabicPeriod"/>
            </a:pPr>
            <a:r>
              <a:rPr lang="en-US" dirty="0" smtClean="0"/>
              <a:t>Will the pesticide treat whiteflies inside a greenhouse?</a:t>
            </a:r>
          </a:p>
          <a:p>
            <a:pPr marL="457200" indent="-457200">
              <a:buAutoNum type="arabicPeriod"/>
            </a:pPr>
            <a:r>
              <a:rPr lang="en-US" dirty="0" smtClean="0"/>
              <a:t>How many tablespoons need to be mixed with a 25-gallon sprayer at a high rate?</a:t>
            </a:r>
          </a:p>
          <a:p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16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algn="ctr"/>
            <a:r>
              <a:rPr lang="en-US" dirty="0" smtClean="0"/>
              <a:t>Complete the Greenhouse Safety Post-test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4633" y="2799740"/>
            <a:ext cx="6614733" cy="323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20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Goggles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4280621" y="1801957"/>
            <a:ext cx="3996080" cy="312193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854307" y="4923895"/>
            <a:ext cx="28487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/>
              <a:t>https://</a:t>
            </a:r>
            <a:r>
              <a:rPr lang="en-US" sz="800" dirty="0" smtClean="0"/>
              <a:t>www.howarthtimber.co.uk/assets/d5eb5376f8445088982f2c1e2cc012a1a6f82e42.jpg/width/256/height/200</a:t>
            </a:r>
            <a:endParaRPr lang="en-US" sz="800" dirty="0"/>
          </a:p>
        </p:txBody>
      </p:sp>
      <p:sp>
        <p:nvSpPr>
          <p:cNvPr id="3" name="TextBox 2"/>
          <p:cNvSpPr txBox="1"/>
          <p:nvPr/>
        </p:nvSpPr>
        <p:spPr>
          <a:xfrm>
            <a:off x="667819" y="2085653"/>
            <a:ext cx="34110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These goggles resemble glasses.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lenses protect debris from going into your eye directly.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However, debris can enter from the sides and behind the lenses.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53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Safety Goggles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4642200" y="1819004"/>
            <a:ext cx="3564847" cy="356484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18669" y="4821734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http://ecx.images-amazon.com/images/I/41F-N%2Blo2rL._SY300_.jpg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1440" y="2631931"/>
            <a:ext cx="383226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These goggles cover your eyes more then the previous goggles.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Debris is blocked by the lenses and can’t enter on the sides or from behind the lenses.</a:t>
            </a:r>
          </a:p>
        </p:txBody>
      </p:sp>
    </p:spTree>
    <p:extLst>
      <p:ext uri="{BB962C8B-B14F-4D97-AF65-F5344CB8AC3E}">
        <p14:creationId xmlns:p14="http://schemas.microsoft.com/office/powerpoint/2010/main" val="49274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Hearing Protection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4304107" y="1586648"/>
            <a:ext cx="4096905" cy="364294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690367" y="5229594"/>
            <a:ext cx="3324386" cy="348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/>
              <a:t>https://www.continentalcarbonic.com/cmss_files/imagelibrary/Safety%20hearing%20headgrear%20and%20ear%20plugs2%20copy.jpg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8369" y="2517169"/>
            <a:ext cx="352403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Prevents hearing damage or loss.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Should be worn when working with equipment that produces noise over 85 decibels.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5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Dust Mask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4317234" y="1668440"/>
            <a:ext cx="4239134" cy="390288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41568" y="5710183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http://www.industrialworkwear.com/images/product/BBP1l.jpg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6768" y="2264342"/>
            <a:ext cx="389599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Worn around the nose and mouth.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Prevents the inhalation of dust particles.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Doesn’t protect against chemicals, gases or vapors.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95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 Mask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4271087" y="1523213"/>
            <a:ext cx="3998563" cy="399856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984368" y="5796385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http://i00.i.aliimg.com/img/pb/747/294/209/1228454683190_hz_myalibaba_web6_1470.jpg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6768" y="2351677"/>
            <a:ext cx="45514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mask that protects the face, eyes and lungs.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Connected to a single cartridge that works to purify the air you are breathing.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Prevents the inhalation of poisonous chemical fumes, gas and vapors.</a:t>
            </a:r>
          </a:p>
          <a:p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54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Respirator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4778066" y="1570308"/>
            <a:ext cx="3436668" cy="40751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371828" y="5645408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/>
              <a:t>http://www.mcieast.marines.mil/Portals/33/Documents/Safety/OSH/respiratory_protection.jpg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6768" y="2330586"/>
            <a:ext cx="416303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mask that protects the face, eyes and lungs.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 has two filters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that works to purify the air you are breathing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Prevents the inhalation of poisonous chemical fumes, gas and vapors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31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FA Inservice Master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LongProperties xmlns="http://schemas.microsoft.com/office/2006/metadata/longProperties"/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60B7E68ED8CC43BF749F2C27615CF4" ma:contentTypeVersion="3" ma:contentTypeDescription="Create a new document." ma:contentTypeScope="" ma:versionID="09cfa358cf9e3bf1360d654bfd9537c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a276fbc7de9a4060e54dafc32f34ca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C4C674B6-D552-4B5A-A71B-A21B6E1CBA71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3F710EAF-F4C6-4A46-A6B8-F7C11BBEF06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077A53E-A8F8-4613-A362-6AAE3EF4D9B9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F5C2FD9C-9713-4606-930D-81AEC77E9D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5.xml><?xml version="1.0" encoding="utf-8"?>
<ds:datastoreItem xmlns:ds="http://schemas.openxmlformats.org/officeDocument/2006/customXml" ds:itemID="{99413342-FD6F-4B2E-98FB-28D702B46766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15275</TotalTime>
  <Words>1743</Words>
  <Application>Microsoft Office PowerPoint</Application>
  <PresentationFormat>On-screen Show (4:3)</PresentationFormat>
  <Paragraphs>235</Paragraphs>
  <Slides>37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Arial</vt:lpstr>
      <vt:lpstr>Wingdings</vt:lpstr>
      <vt:lpstr>Verdana</vt:lpstr>
      <vt:lpstr>Georgia</vt:lpstr>
      <vt:lpstr>FFA Inservice Master</vt:lpstr>
      <vt:lpstr>Unit One: Greenhouse Care and Maintenance </vt:lpstr>
      <vt:lpstr>Introduction </vt:lpstr>
      <vt:lpstr>Personal Protective Equipment </vt:lpstr>
      <vt:lpstr>Goggles</vt:lpstr>
      <vt:lpstr>Safety Goggles</vt:lpstr>
      <vt:lpstr>Hearing Protection </vt:lpstr>
      <vt:lpstr>Dust Mask</vt:lpstr>
      <vt:lpstr>Gas Mask</vt:lpstr>
      <vt:lpstr>Respirator</vt:lpstr>
      <vt:lpstr>Compressed Air Sprayer</vt:lpstr>
      <vt:lpstr>Chemical Resistant Gloves</vt:lpstr>
      <vt:lpstr>Spray Suit </vt:lpstr>
      <vt:lpstr>Apron</vt:lpstr>
      <vt:lpstr>Footwear </vt:lpstr>
      <vt:lpstr>Chemicals in Floriculture</vt:lpstr>
      <vt:lpstr>Fertilizers</vt:lpstr>
      <vt:lpstr>Fertilizers</vt:lpstr>
      <vt:lpstr>Fertilizers</vt:lpstr>
      <vt:lpstr>Granular Fertilizers </vt:lpstr>
      <vt:lpstr>Water-Soluble Fertilizers</vt:lpstr>
      <vt:lpstr>Resin-Coated Fertilizers</vt:lpstr>
      <vt:lpstr>Fertilizer Activity</vt:lpstr>
      <vt:lpstr>Pesticides</vt:lpstr>
      <vt:lpstr>Handling Pesticides</vt:lpstr>
      <vt:lpstr>Handling Pesticides</vt:lpstr>
      <vt:lpstr>EPA Rules on Pesticide Use</vt:lpstr>
      <vt:lpstr>Emulsion Concentrate Pesticides </vt:lpstr>
      <vt:lpstr>Dust Pesticides</vt:lpstr>
      <vt:lpstr>Wettable Powder Pesticides</vt:lpstr>
      <vt:lpstr>Fogger Pesticides </vt:lpstr>
      <vt:lpstr>Reading the Label</vt:lpstr>
      <vt:lpstr>Hazards and Safety Precautions</vt:lpstr>
      <vt:lpstr>Directions for Use</vt:lpstr>
      <vt:lpstr>Storage and Disposal </vt:lpstr>
      <vt:lpstr>Controlling Spills </vt:lpstr>
      <vt:lpstr>Pesticide Activity </vt:lpstr>
      <vt:lpstr>Review 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One: Care and Maintenance</dc:title>
  <dc:creator>Information Technology</dc:creator>
  <cp:lastModifiedBy>Balzer, Ashtin</cp:lastModifiedBy>
  <cp:revision>464</cp:revision>
  <dcterms:created xsi:type="dcterms:W3CDTF">2007-01-30T15:01:20Z</dcterms:created>
  <dcterms:modified xsi:type="dcterms:W3CDTF">2017-05-01T13:02:56Z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Basic Excel Workbook</vt:lpwstr>
  </property>
  <property fmtid="{D5CDD505-2E9C-101B-9397-08002B2CF9AE}" pid="3" name="ContentTypeId">
    <vt:lpwstr>0x0101007460B7E68ED8CC43BF749F2C27615CF4</vt:lpwstr>
  </property>
  <property fmtid="{D5CDD505-2E9C-101B-9397-08002B2CF9AE}" pid="4" name="_dlc_DocIdItemGuid">
    <vt:lpwstr>e16a474f-9b45-4c63-ac33-6513d7d1a94c</vt:lpwstr>
  </property>
  <property fmtid="{D5CDD505-2E9C-101B-9397-08002B2CF9AE}" pid="5" name="_dlc_DocId">
    <vt:lpwstr>6HAXTY5FZTHJ-43-1587</vt:lpwstr>
  </property>
  <property fmtid="{D5CDD505-2E9C-101B-9397-08002B2CF9AE}" pid="6" name="_dlc_DocIdUrl">
    <vt:lpwstr>https://ffanet.ffa.org/sites/collaboration/edresources/_layouts/15/DocIdRedir.aspx?ID=6HAXTY5FZTHJ-43-1587, 6HAXTY5FZTHJ-43-1587</vt:lpwstr>
  </property>
</Properties>
</file>