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48"/>
  </p:notesMasterIdLst>
  <p:handoutMasterIdLst>
    <p:handoutMasterId r:id="rId49"/>
  </p:handoutMasterIdLst>
  <p:sldIdLst>
    <p:sldId id="661" r:id="rId7"/>
    <p:sldId id="659" r:id="rId8"/>
    <p:sldId id="529" r:id="rId9"/>
    <p:sldId id="531" r:id="rId10"/>
    <p:sldId id="615" r:id="rId11"/>
    <p:sldId id="616" r:id="rId12"/>
    <p:sldId id="618" r:id="rId13"/>
    <p:sldId id="617" r:id="rId14"/>
    <p:sldId id="619" r:id="rId15"/>
    <p:sldId id="620" r:id="rId16"/>
    <p:sldId id="651" r:id="rId17"/>
    <p:sldId id="621" r:id="rId18"/>
    <p:sldId id="579" r:id="rId19"/>
    <p:sldId id="606" r:id="rId20"/>
    <p:sldId id="581" r:id="rId21"/>
    <p:sldId id="580" r:id="rId22"/>
    <p:sldId id="647" r:id="rId23"/>
    <p:sldId id="648" r:id="rId24"/>
    <p:sldId id="653" r:id="rId25"/>
    <p:sldId id="649" r:id="rId26"/>
    <p:sldId id="627" r:id="rId27"/>
    <p:sldId id="628" r:id="rId28"/>
    <p:sldId id="654" r:id="rId29"/>
    <p:sldId id="660" r:id="rId30"/>
    <p:sldId id="629" r:id="rId31"/>
    <p:sldId id="631" r:id="rId32"/>
    <p:sldId id="632" r:id="rId33"/>
    <p:sldId id="655" r:id="rId34"/>
    <p:sldId id="633" r:id="rId35"/>
    <p:sldId id="635" r:id="rId36"/>
    <p:sldId id="636" r:id="rId37"/>
    <p:sldId id="656" r:id="rId38"/>
    <p:sldId id="637" r:id="rId39"/>
    <p:sldId id="639" r:id="rId40"/>
    <p:sldId id="640" r:id="rId41"/>
    <p:sldId id="657" r:id="rId42"/>
    <p:sldId id="641" r:id="rId43"/>
    <p:sldId id="643" r:id="rId44"/>
    <p:sldId id="644" r:id="rId45"/>
    <p:sldId id="658" r:id="rId46"/>
    <p:sldId id="645" r:id="rId47"/>
  </p:sldIdLst>
  <p:sldSz cx="9144000" cy="6858000" type="screen4x3"/>
  <p:notesSz cx="7010400" cy="9296400"/>
  <p:embeddedFontLst>
    <p:embeddedFont>
      <p:font typeface="Georgia" panose="02040502050405020303" pitchFamily="18" charset="0"/>
      <p:regular r:id="rId50"/>
      <p:bold r:id="rId51"/>
      <p:italic r:id="rId52"/>
      <p:boldItalic r:id="rId53"/>
    </p:embeddedFont>
    <p:embeddedFont>
      <p:font typeface="Verdana" panose="020B0604030504040204" pitchFamily="34" charset="0"/>
      <p:regular r:id="rId54"/>
      <p:bold r:id="rId55"/>
      <p:italic r:id="rId56"/>
      <p:boldItalic r:id="rId57"/>
    </p:embeddedFont>
  </p:embeddedFontLst>
  <p:custDataLst>
    <p:tags r:id="rId58"/>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1" clrIdx="0">
    <p:extLst/>
  </p:cmAuthor>
  <p:cmAuthor id="2" name="Haley Hampton" initials="HH" lastIdx="4" clrIdx="1">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83" autoAdjust="0"/>
    <p:restoredTop sz="94027" autoAdjust="0"/>
  </p:normalViewPr>
  <p:slideViewPr>
    <p:cSldViewPr snapToGrid="0">
      <p:cViewPr varScale="1">
        <p:scale>
          <a:sx n="101" d="100"/>
          <a:sy n="101" d="100"/>
        </p:scale>
        <p:origin x="108" y="270"/>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font" Target="fonts/font5.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4.fntdata"/><Relationship Id="rId58" Type="http://schemas.openxmlformats.org/officeDocument/2006/relationships/tags" Target="tags/tag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57" Type="http://schemas.openxmlformats.org/officeDocument/2006/relationships/font" Target="fonts/font8.fntdata"/><Relationship Id="rId61"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3.fntdata"/><Relationship Id="rId6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7-12-28T17:48:51.451" idx="1">
    <p:pos x="3652" y="650"/>
    <p:text>This is a different format than the first powerpoint.</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7-12-28T17:57:12.187" idx="2">
    <p:pos x="904" y="3218"/>
    <p:text>is this a technical term? It seems like an incomplete thought</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17-12-28T18:05:35.180" idx="3">
    <p:pos x="5311" y="2241"/>
    <p:text>I made a lot of changes to this sentence. I hope the spirit of the information stayed correct. You know horituclture isn't my strong suit.</p:text>
    <p:extLst>
      <p:ext uri="{C676402C-5697-4E1C-873F-D02D1690AC5C}">
        <p15:threadingInfo xmlns:p15="http://schemas.microsoft.com/office/powerpoint/2012/main" timeZoneBias="3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17-12-28T18:16:37.320" idx="4">
    <p:pos x="719" y="1670"/>
    <p:text>How is this preventation? This is just a fact.</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3</a:t>
            </a:fld>
            <a:endParaRPr lang="en-US"/>
          </a:p>
        </p:txBody>
      </p:sp>
    </p:spTree>
    <p:extLst>
      <p:ext uri="{BB962C8B-B14F-4D97-AF65-F5344CB8AC3E}">
        <p14:creationId xmlns:p14="http://schemas.microsoft.com/office/powerpoint/2010/main" val="51047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Header Placeholder 3"/>
          <p:cNvSpPr>
            <a:spLocks noGrp="1"/>
          </p:cNvSpPr>
          <p:nvPr>
            <p:ph type="hdr" sz="quarter" idx="10"/>
          </p:nvPr>
        </p:nvSpPr>
        <p:spPr/>
        <p:txBody>
          <a:bodyPr/>
          <a:lstStyle/>
          <a:p>
            <a:pPr>
              <a:defRPr/>
            </a:pPr>
            <a:r>
              <a:rPr lang="en-US"/>
              <a:t>Tab 3-4C (3)</a:t>
            </a:r>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a:t>
            </a:fld>
            <a:endParaRPr lang="en-US"/>
          </a:p>
        </p:txBody>
      </p:sp>
    </p:spTree>
    <p:extLst>
      <p:ext uri="{BB962C8B-B14F-4D97-AF65-F5344CB8AC3E}">
        <p14:creationId xmlns:p14="http://schemas.microsoft.com/office/powerpoint/2010/main" val="42185183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a:t>PRESENTATION TITLE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a:t>Headline</a:t>
            </a:r>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a:t>Subhead, Verdana, 24pt</a:t>
            </a:r>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hyperlink" Target="http://extension.psu.edu/pests/plant-diseases/all-fact-sheets/botrytis-or-gray-mold"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ipm.ucanr.edu/PMG/diseases/diseaseslist.html" TargetMode="External"/><Relationship Id="rId7" Type="http://schemas.openxmlformats.org/officeDocument/2006/relationships/hyperlink" Target="http://plantclinic.cornell.edu/factsheets/treecankers.pdf" TargetMode="Externa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hyperlink" Target="http://extension.uga.edu/publications/detail.cfm?number=B1238" TargetMode="External"/><Relationship Id="rId5" Type="http://schemas.openxmlformats.org/officeDocument/2006/relationships/hyperlink" Target="https://www.extension.umn.edu/garden/yard-garden/trees-shrubs/cedar-apple-rust-and-gymnosporangium-rusts/" TargetMode="External"/><Relationship Id="rId4" Type="http://schemas.openxmlformats.org/officeDocument/2006/relationships/hyperlink" Target="https://www.extension.umn.edu/garden/yard-garden/trees-shrubs/crown-gal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comments" Target="../comments/commen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Lesson </a:t>
            </a:r>
            <a:r>
              <a:rPr lang="en-US" dirty="0" smtClean="0"/>
              <a:t>Three </a:t>
            </a:r>
            <a:endParaRPr lang="en-US" dirty="0"/>
          </a:p>
          <a:p>
            <a:r>
              <a:rPr lang="en-US" dirty="0" smtClean="0"/>
              <a:t>Plant Diseases</a:t>
            </a:r>
            <a:endParaRPr lang="en-US" dirty="0"/>
          </a:p>
        </p:txBody>
      </p:sp>
      <p:sp>
        <p:nvSpPr>
          <p:cNvPr id="3" name="Title 4"/>
          <p:cNvSpPr txBox="1">
            <a:spLocks/>
          </p:cNvSpPr>
          <p:nvPr/>
        </p:nvSpPr>
        <p:spPr>
          <a:xfrm>
            <a:off x="0" y="274638"/>
            <a:ext cx="9144000" cy="649922"/>
          </a:xfrm>
          <a:prstGeom prst="rect">
            <a:avLst/>
          </a:prstGeom>
        </p:spPr>
        <p:txBody>
          <a:bodyPr vert="horz"/>
          <a:lstStyle>
            <a:lvl1pPr algn="ctr" defTabSz="914400" rtl="0" eaLnBrk="1" latinLnBrk="0" hangingPunct="1">
              <a:spcBef>
                <a:spcPct val="0"/>
              </a:spcBef>
              <a:buNone/>
              <a:defRPr sz="2800" b="1" kern="1200" cap="none" baseline="0">
                <a:solidFill>
                  <a:srgbClr val="7F7F7F"/>
                </a:solidFill>
                <a:latin typeface="Georgia"/>
                <a:ea typeface="+mj-ea"/>
                <a:cs typeface="Georgia"/>
              </a:defRPr>
            </a:lvl1pPr>
          </a:lstStyle>
          <a:p>
            <a:r>
              <a:rPr lang="en-US" dirty="0"/>
              <a:t>Nursery/Landscape Unit One</a:t>
            </a:r>
          </a:p>
        </p:txBody>
      </p:sp>
    </p:spTree>
    <p:custDataLst>
      <p:tags r:id="rId1"/>
    </p:custDataLst>
    <p:extLst>
      <p:ext uri="{BB962C8B-B14F-4D97-AF65-F5344CB8AC3E}">
        <p14:creationId xmlns:p14="http://schemas.microsoft.com/office/powerpoint/2010/main" val="2793164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Apple Scab</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First, yellow spots will form on the leaves. Later in the season, these spots will become dark, and a scab can spread to the fruit.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Scabbing on the fruit can become so bad it renders the apple inedible.</a:t>
            </a:r>
          </a:p>
          <a:p>
            <a:endParaRPr lang="en-US" dirty="0"/>
          </a:p>
          <a:p>
            <a:pPr marL="342900" indent="-342900">
              <a:buFont typeface="Arial" panose="020B0604020202020204" pitchFamily="34" charset="0"/>
              <a:buChar char="•"/>
            </a:pPr>
            <a:r>
              <a:rPr lang="en-US" dirty="0"/>
              <a:t>This fungus can cause flowers to drop early, defoliation and scab over apples making them inedible. </a:t>
            </a:r>
          </a:p>
        </p:txBody>
      </p:sp>
    </p:spTree>
    <p:extLst>
      <p:ext uri="{BB962C8B-B14F-4D97-AF65-F5344CB8AC3E}">
        <p14:creationId xmlns:p14="http://schemas.microsoft.com/office/powerpoint/2010/main" val="3568215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Apple Scab</a:t>
            </a:r>
          </a:p>
        </p:txBody>
      </p:sp>
      <p:sp>
        <p:nvSpPr>
          <p:cNvPr id="5" name="Rectangle 4"/>
          <p:cNvSpPr/>
          <p:nvPr/>
        </p:nvSpPr>
        <p:spPr>
          <a:xfrm>
            <a:off x="3921221" y="6392854"/>
            <a:ext cx="4572000" cy="184666"/>
          </a:xfrm>
          <a:prstGeom prst="rect">
            <a:avLst/>
          </a:prstGeom>
        </p:spPr>
        <p:txBody>
          <a:bodyPr>
            <a:spAutoFit/>
          </a:bodyPr>
          <a:lstStyle/>
          <a:p>
            <a:pPr algn="ctr"/>
            <a:r>
              <a:rPr lang="en-US" sz="600" dirty="0"/>
              <a:t>http://ipm.ucanr.edu/PMG/V/D-AP-VINA-FR.014.html</a:t>
            </a:r>
          </a:p>
        </p:txBody>
      </p:sp>
      <p:sp>
        <p:nvSpPr>
          <p:cNvPr id="7" name="Rectangle 6"/>
          <p:cNvSpPr/>
          <p:nvPr/>
        </p:nvSpPr>
        <p:spPr>
          <a:xfrm>
            <a:off x="-193579" y="4253658"/>
            <a:ext cx="4572000" cy="184666"/>
          </a:xfrm>
          <a:prstGeom prst="rect">
            <a:avLst/>
          </a:prstGeom>
        </p:spPr>
        <p:txBody>
          <a:bodyPr>
            <a:spAutoFit/>
          </a:bodyPr>
          <a:lstStyle/>
          <a:p>
            <a:pPr algn="ctr"/>
            <a:r>
              <a:rPr lang="en-US" sz="600" dirty="0"/>
              <a:t>http://ipm.ucanr.edu/PMG/V/D-AP-VINA-FO.007.html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768" y="1284625"/>
            <a:ext cx="4463537" cy="295063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8074" y="3287034"/>
            <a:ext cx="4698294" cy="3105820"/>
          </a:xfrm>
          <a:prstGeom prst="rect">
            <a:avLst/>
          </a:prstGeom>
        </p:spPr>
      </p:pic>
    </p:spTree>
    <p:extLst>
      <p:ext uri="{BB962C8B-B14F-4D97-AF65-F5344CB8AC3E}">
        <p14:creationId xmlns:p14="http://schemas.microsoft.com/office/powerpoint/2010/main" val="1875449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Apple Scab</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Certain species of trees are more susceptible than others. By researching which trees are more resistant and using them, the need to prevent the disease could become unnecessary. </a:t>
            </a:r>
          </a:p>
          <a:p>
            <a:endParaRPr lang="en-US" dirty="0"/>
          </a:p>
          <a:p>
            <a:r>
              <a:rPr lang="en-US" dirty="0"/>
              <a:t>Treatment:</a:t>
            </a:r>
          </a:p>
          <a:p>
            <a:pPr marL="342900" indent="-342900">
              <a:buFont typeface="Arial" panose="020B0604020202020204" pitchFamily="34" charset="0"/>
              <a:buChar char="•"/>
            </a:pPr>
            <a:r>
              <a:rPr lang="en-US" dirty="0"/>
              <a:t>Chemically — Fungicide is only necessary if leaves are going to be wet for longer than nine hours.</a:t>
            </a:r>
          </a:p>
          <a:p>
            <a:pPr marL="342900" indent="-342900">
              <a:buFont typeface="Arial" panose="020B0604020202020204" pitchFamily="34" charset="0"/>
              <a:buChar char="•"/>
            </a:pPr>
            <a:r>
              <a:rPr lang="en-US" dirty="0"/>
              <a:t>Culturally — Removal of fallen leaves and applying zinc and urea to leaves can help prevent the development and spread of apple scab.</a:t>
            </a:r>
          </a:p>
          <a:p>
            <a:endParaRPr lang="en-US" dirty="0"/>
          </a:p>
        </p:txBody>
      </p:sp>
    </p:spTree>
    <p:extLst>
      <p:ext uri="{BB962C8B-B14F-4D97-AF65-F5344CB8AC3E}">
        <p14:creationId xmlns:p14="http://schemas.microsoft.com/office/powerpoint/2010/main" val="804320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Botrytis – Gray Mold</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This fungus can thrive everywhere plants are grown and survives particularly well in humid areas, especially greenhouses.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Botrytis requires a food source and will often times be found on wounded or dying plant parts that are leaking nutrients.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Once the food source is established, the fungus will expand as it attacks the healthy plant tissue. </a:t>
            </a:r>
          </a:p>
        </p:txBody>
      </p:sp>
    </p:spTree>
    <p:extLst>
      <p:ext uri="{BB962C8B-B14F-4D97-AF65-F5344CB8AC3E}">
        <p14:creationId xmlns:p14="http://schemas.microsoft.com/office/powerpoint/2010/main" val="3713470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Botrytis – Gray Mold</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Initially appearing as a white spot, Botrytis will turn a dark gray color.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gray mold will grow spores that give it a dusty appearance and will spread easily.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It can be found on any part of the plant: leaves, stem, flower, fruit, etc.</a:t>
            </a:r>
          </a:p>
        </p:txBody>
      </p:sp>
    </p:spTree>
    <p:extLst>
      <p:ext uri="{BB962C8B-B14F-4D97-AF65-F5344CB8AC3E}">
        <p14:creationId xmlns:p14="http://schemas.microsoft.com/office/powerpoint/2010/main" val="3779067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Botrytis – Gray Mold </a:t>
            </a:r>
          </a:p>
        </p:txBody>
      </p:sp>
      <p:pic>
        <p:nvPicPr>
          <p:cNvPr id="4" name="Content Placeholder 3"/>
          <p:cNvPicPr>
            <a:picLocks noGrp="1" noChangeAspect="1"/>
          </p:cNvPicPr>
          <p:nvPr>
            <p:ph idx="13"/>
          </p:nvPr>
        </p:nvPicPr>
        <p:blipFill>
          <a:blip r:embed="rId2"/>
          <a:stretch>
            <a:fillRect/>
          </a:stretch>
        </p:blipFill>
        <p:spPr>
          <a:xfrm>
            <a:off x="1099306" y="966470"/>
            <a:ext cx="3159382" cy="2369537"/>
          </a:xfrm>
          <a:prstGeom prst="rect">
            <a:avLst/>
          </a:prstGeom>
        </p:spPr>
      </p:pic>
      <p:pic>
        <p:nvPicPr>
          <p:cNvPr id="5" name="Picture 4"/>
          <p:cNvPicPr>
            <a:picLocks noChangeAspect="1"/>
          </p:cNvPicPr>
          <p:nvPr/>
        </p:nvPicPr>
        <p:blipFill>
          <a:blip r:embed="rId3"/>
          <a:stretch>
            <a:fillRect/>
          </a:stretch>
        </p:blipFill>
        <p:spPr>
          <a:xfrm>
            <a:off x="4350128" y="962183"/>
            <a:ext cx="3170812" cy="2378109"/>
          </a:xfrm>
          <a:prstGeom prst="rect">
            <a:avLst/>
          </a:prstGeom>
        </p:spPr>
      </p:pic>
      <p:pic>
        <p:nvPicPr>
          <p:cNvPr id="6" name="Picture 5"/>
          <p:cNvPicPr>
            <a:picLocks noChangeAspect="1"/>
          </p:cNvPicPr>
          <p:nvPr/>
        </p:nvPicPr>
        <p:blipFill>
          <a:blip r:embed="rId4"/>
          <a:stretch>
            <a:fillRect/>
          </a:stretch>
        </p:blipFill>
        <p:spPr>
          <a:xfrm>
            <a:off x="1088768" y="3440430"/>
            <a:ext cx="3169920" cy="2377440"/>
          </a:xfrm>
          <a:prstGeom prst="rect">
            <a:avLst/>
          </a:prstGeom>
        </p:spPr>
      </p:pic>
      <p:pic>
        <p:nvPicPr>
          <p:cNvPr id="7" name="Picture 6"/>
          <p:cNvPicPr>
            <a:picLocks noChangeAspect="1"/>
          </p:cNvPicPr>
          <p:nvPr/>
        </p:nvPicPr>
        <p:blipFill>
          <a:blip r:embed="rId5"/>
          <a:stretch>
            <a:fillRect/>
          </a:stretch>
        </p:blipFill>
        <p:spPr>
          <a:xfrm>
            <a:off x="4354702" y="3440430"/>
            <a:ext cx="3166238" cy="2377440"/>
          </a:xfrm>
          <a:prstGeom prst="rect">
            <a:avLst/>
          </a:prstGeom>
        </p:spPr>
      </p:pic>
      <p:sp>
        <p:nvSpPr>
          <p:cNvPr id="8" name="Rectangle 7"/>
          <p:cNvSpPr/>
          <p:nvPr/>
        </p:nvSpPr>
        <p:spPr>
          <a:xfrm>
            <a:off x="4627529" y="6574420"/>
            <a:ext cx="4516471" cy="215444"/>
          </a:xfrm>
          <a:prstGeom prst="rect">
            <a:avLst/>
          </a:prstGeom>
        </p:spPr>
        <p:txBody>
          <a:bodyPr wrap="square">
            <a:spAutoFit/>
          </a:bodyPr>
          <a:lstStyle/>
          <a:p>
            <a:pPr lvl="0" eaLnBrk="0" hangingPunct="0">
              <a:spcBef>
                <a:spcPct val="30000"/>
              </a:spcBef>
            </a:pPr>
            <a:r>
              <a:rPr lang="en-US" sz="8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6"/>
              </a:rPr>
              <a:t>http://extension.psu.edu/pests/plant-diseases/all-fact-sheets/botrytis-or-gray-mold</a:t>
            </a:r>
            <a:r>
              <a:rPr lang="en-US" sz="8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295297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Botrytis – Gray Mold</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Avoid injuring plants</a:t>
            </a:r>
          </a:p>
          <a:p>
            <a:pPr marL="342900" indent="-342900">
              <a:buFont typeface="Arial" panose="020B0604020202020204" pitchFamily="34" charset="0"/>
              <a:buChar char="•"/>
            </a:pPr>
            <a:r>
              <a:rPr lang="en-US" dirty="0"/>
              <a:t>Clean up plant debris</a:t>
            </a:r>
          </a:p>
          <a:p>
            <a:pPr marL="342900" indent="-342900">
              <a:buFont typeface="Arial" panose="020B0604020202020204" pitchFamily="34" charset="0"/>
              <a:buChar char="•"/>
            </a:pPr>
            <a:r>
              <a:rPr lang="en-US" dirty="0"/>
              <a:t>Properly ventilate greenhouses</a:t>
            </a:r>
          </a:p>
          <a:p>
            <a:endParaRPr lang="en-US" dirty="0"/>
          </a:p>
          <a:p>
            <a:r>
              <a:rPr lang="en-US" dirty="0"/>
              <a:t>Treatment:</a:t>
            </a:r>
          </a:p>
          <a:p>
            <a:pPr marL="342900" indent="-342900">
              <a:buFont typeface="Arial" panose="020B0604020202020204" pitchFamily="34" charset="0"/>
              <a:buChar char="•"/>
            </a:pPr>
            <a:r>
              <a:rPr lang="en-US" dirty="0"/>
              <a:t>Chemically — Fungicide</a:t>
            </a:r>
          </a:p>
          <a:p>
            <a:pPr marL="342900" indent="-342900">
              <a:buFont typeface="Arial" panose="020B0604020202020204" pitchFamily="34" charset="0"/>
              <a:buChar char="•"/>
            </a:pPr>
            <a:r>
              <a:rPr lang="en-US" dirty="0"/>
              <a:t>Culturally — Reduce relative humidity</a:t>
            </a:r>
          </a:p>
          <a:p>
            <a:endParaRPr lang="en-US" dirty="0"/>
          </a:p>
        </p:txBody>
      </p:sp>
    </p:spTree>
    <p:extLst>
      <p:ext uri="{BB962C8B-B14F-4D97-AF65-F5344CB8AC3E}">
        <p14:creationId xmlns:p14="http://schemas.microsoft.com/office/powerpoint/2010/main" val="3838016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Canker</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Cankers are dead spots in a tree’s bark and trunk that are caused by a variety of fungi and bacteria.</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They also can form from open wounds that are caused from physical damage while mowing or pruning.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854015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Canker</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Cankers appear as big open wounds on the sides of tree trunks or branches.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Girdling can form above the canker. This is when all parts above the canker lose their nutrient and water supply and die off.</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If a canker becomes large enough on the trunk of a tree, it may kill the entire plant.</a:t>
            </a:r>
          </a:p>
        </p:txBody>
      </p:sp>
    </p:spTree>
    <p:extLst>
      <p:ext uri="{BB962C8B-B14F-4D97-AF65-F5344CB8AC3E}">
        <p14:creationId xmlns:p14="http://schemas.microsoft.com/office/powerpoint/2010/main" val="3778633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Canker</a:t>
            </a:r>
          </a:p>
        </p:txBody>
      </p:sp>
      <p:sp>
        <p:nvSpPr>
          <p:cNvPr id="5" name="Rectangle 4"/>
          <p:cNvSpPr/>
          <p:nvPr/>
        </p:nvSpPr>
        <p:spPr>
          <a:xfrm>
            <a:off x="4227688" y="5310506"/>
            <a:ext cx="4572000" cy="184666"/>
          </a:xfrm>
          <a:prstGeom prst="rect">
            <a:avLst/>
          </a:prstGeom>
        </p:spPr>
        <p:txBody>
          <a:bodyPr>
            <a:spAutoFit/>
          </a:bodyPr>
          <a:lstStyle/>
          <a:p>
            <a:pPr algn="ctr"/>
            <a:r>
              <a:rPr lang="en-US" sz="600" dirty="0"/>
              <a:t>http://hort.uwex.edu/files/2014/11/canker.png</a:t>
            </a:r>
          </a:p>
        </p:txBody>
      </p:sp>
      <p:sp>
        <p:nvSpPr>
          <p:cNvPr id="7" name="Rectangle 6"/>
          <p:cNvSpPr/>
          <p:nvPr/>
        </p:nvSpPr>
        <p:spPr>
          <a:xfrm>
            <a:off x="20585" y="5306120"/>
            <a:ext cx="4572000" cy="184666"/>
          </a:xfrm>
          <a:prstGeom prst="rect">
            <a:avLst/>
          </a:prstGeom>
        </p:spPr>
        <p:txBody>
          <a:bodyPr>
            <a:spAutoFit/>
          </a:bodyPr>
          <a:lstStyle/>
          <a:p>
            <a:pPr algn="ctr"/>
            <a:r>
              <a:rPr lang="en-US" sz="600" dirty="0"/>
              <a:t>https://www.extension.umn.edu/garden/yard-garden/trees-shrubs/canker-on-trees/img/fig1.jpg</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768" y="1649331"/>
            <a:ext cx="4279707" cy="288880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5239" y="1649331"/>
            <a:ext cx="2676899" cy="3572374"/>
          </a:xfrm>
          <a:prstGeom prst="rect">
            <a:avLst/>
          </a:prstGeom>
        </p:spPr>
      </p:pic>
    </p:spTree>
    <p:extLst>
      <p:ext uri="{BB962C8B-B14F-4D97-AF65-F5344CB8AC3E}">
        <p14:creationId xmlns:p14="http://schemas.microsoft.com/office/powerpoint/2010/main" val="407724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791888"/>
            <a:ext cx="8686800" cy="3931603"/>
          </a:xfrm>
        </p:spPr>
        <p:txBody>
          <a:bodyPr/>
          <a:lstStyle/>
          <a:p>
            <a:pPr marL="0" indent="0">
              <a:buNone/>
            </a:pPr>
            <a:r>
              <a:rPr lang="en-US" dirty="0"/>
              <a:t>University of California — Pest Management Program</a:t>
            </a:r>
          </a:p>
          <a:p>
            <a:r>
              <a:rPr lang="en-US" dirty="0">
                <a:hlinkClick r:id="rId3"/>
              </a:rPr>
              <a:t>http://ipm.ucanr.edu/PMG/diseases/diseaseslist.html</a:t>
            </a:r>
            <a:r>
              <a:rPr lang="en-US" dirty="0"/>
              <a:t> </a:t>
            </a:r>
          </a:p>
          <a:p>
            <a:pPr marL="0" indent="0">
              <a:buNone/>
            </a:pPr>
            <a:r>
              <a:rPr lang="en-US" dirty="0"/>
              <a:t>University of Minnesota Extension</a:t>
            </a:r>
          </a:p>
          <a:p>
            <a:r>
              <a:rPr lang="en-US" dirty="0">
                <a:hlinkClick r:id="rId4"/>
              </a:rPr>
              <a:t>https://www.extension.umn.edu/garden/yard-garden/trees-shrubs/crown-gall/</a:t>
            </a:r>
            <a:r>
              <a:rPr lang="en-US" dirty="0"/>
              <a:t> </a:t>
            </a:r>
          </a:p>
          <a:p>
            <a:r>
              <a:rPr lang="en-US" dirty="0">
                <a:hlinkClick r:id="rId5"/>
              </a:rPr>
              <a:t>https://www.extension.umn.edu/garden/yard-garden/trees-shrubs/cedar-apple-rust-and-gymnosporangium-rusts/</a:t>
            </a:r>
            <a:r>
              <a:rPr lang="en-US" dirty="0"/>
              <a:t> </a:t>
            </a:r>
          </a:p>
          <a:p>
            <a:pPr marL="0" indent="0">
              <a:buNone/>
            </a:pPr>
            <a:r>
              <a:rPr lang="en-US" dirty="0"/>
              <a:t>University of Georgia Extension </a:t>
            </a:r>
          </a:p>
          <a:p>
            <a:r>
              <a:rPr lang="en-US" dirty="0">
                <a:hlinkClick r:id="rId6"/>
              </a:rPr>
              <a:t>http://extension.uga.edu/publications/detail.cfm?number=B1238</a:t>
            </a:r>
            <a:r>
              <a:rPr lang="en-US" dirty="0"/>
              <a:t> </a:t>
            </a:r>
          </a:p>
          <a:p>
            <a:pPr marL="0" indent="0">
              <a:buNone/>
            </a:pPr>
            <a:r>
              <a:rPr lang="en-US" dirty="0"/>
              <a:t>Cornell University</a:t>
            </a:r>
          </a:p>
          <a:p>
            <a:r>
              <a:rPr lang="en-US" dirty="0">
                <a:hlinkClick r:id="rId7"/>
              </a:rPr>
              <a:t>http://plantclinic.cornell.edu/factsheets/treecankers.pdf</a:t>
            </a:r>
            <a:r>
              <a:rPr lang="en-US" dirty="0"/>
              <a:t> </a:t>
            </a:r>
          </a:p>
        </p:txBody>
      </p:sp>
      <p:sp>
        <p:nvSpPr>
          <p:cNvPr id="3" name="Title 2"/>
          <p:cNvSpPr>
            <a:spLocks noGrp="1"/>
          </p:cNvSpPr>
          <p:nvPr>
            <p:ph type="title"/>
          </p:nvPr>
        </p:nvSpPr>
        <p:spPr/>
        <p:txBody>
          <a:bodyPr/>
          <a:lstStyle/>
          <a:p>
            <a:r>
              <a:rPr lang="en-US" dirty="0"/>
              <a:t>Resources</a:t>
            </a:r>
          </a:p>
        </p:txBody>
      </p:sp>
    </p:spTree>
    <p:custDataLst>
      <p:tags r:id="rId1"/>
    </p:custDataLst>
    <p:extLst>
      <p:ext uri="{BB962C8B-B14F-4D97-AF65-F5344CB8AC3E}">
        <p14:creationId xmlns:p14="http://schemas.microsoft.com/office/powerpoint/2010/main" val="337059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Canker</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Cankers are hard to form on vigorous trees. Through proper irrigation and fertilization, mitigation of cankers is maximized. Research which trees are most likely to be affected by cankers and avoid them.</a:t>
            </a:r>
          </a:p>
          <a:p>
            <a:endParaRPr lang="en-US" dirty="0"/>
          </a:p>
          <a:p>
            <a:r>
              <a:rPr lang="en-US" dirty="0"/>
              <a:t>Treatment:</a:t>
            </a:r>
          </a:p>
          <a:p>
            <a:pPr marL="342900" indent="-342900">
              <a:buFont typeface="Arial" panose="020B0604020202020204" pitchFamily="34" charset="0"/>
              <a:buChar char="•"/>
            </a:pPr>
            <a:r>
              <a:rPr lang="en-US" dirty="0"/>
              <a:t>Chemically — There are no chemical options to effectively control or prevent cankers.</a:t>
            </a:r>
          </a:p>
          <a:p>
            <a:pPr marL="342900" indent="-342900">
              <a:buFont typeface="Arial" panose="020B0604020202020204" pitchFamily="34" charset="0"/>
              <a:buChar char="•"/>
            </a:pPr>
            <a:r>
              <a:rPr lang="en-US" dirty="0"/>
              <a:t>Culturally — If cankers form on branches, quickly remove the affected areas.</a:t>
            </a:r>
          </a:p>
          <a:p>
            <a:endParaRPr lang="en-US" dirty="0"/>
          </a:p>
        </p:txBody>
      </p:sp>
    </p:spTree>
    <p:extLst>
      <p:ext uri="{BB962C8B-B14F-4D97-AF65-F5344CB8AC3E}">
        <p14:creationId xmlns:p14="http://schemas.microsoft.com/office/powerpoint/2010/main" val="1911733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Cedar – Apple Rust</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Cedar – apple rust affects the juniper (cedar) and apple families of trees.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This form of rust is rarely harmful to its host plant. It is simply a cosmetic problem.</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To complete it’s life cycle, it requires both a cedar and apple host.</a:t>
            </a:r>
          </a:p>
        </p:txBody>
      </p:sp>
    </p:spTree>
    <p:extLst>
      <p:ext uri="{BB962C8B-B14F-4D97-AF65-F5344CB8AC3E}">
        <p14:creationId xmlns:p14="http://schemas.microsoft.com/office/powerpoint/2010/main" val="47254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Cedar – Apple Rust</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On apple trees, leaf spots that range from yellow to red will form. Very short (less than a tenth of an inch) tubes will form on the opposite side of the leaf from the spots.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 apple trees, it is rare for bright orange fungi blisters to from on flowers.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 cedar trees, small greenish-brown galls will form on small twigs and branches. In the spring, these will turn into bright orange tentacles that are less than an inch long.</a:t>
            </a:r>
          </a:p>
        </p:txBody>
      </p:sp>
    </p:spTree>
    <p:extLst>
      <p:ext uri="{BB962C8B-B14F-4D97-AF65-F5344CB8AC3E}">
        <p14:creationId xmlns:p14="http://schemas.microsoft.com/office/powerpoint/2010/main" val="265281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Cedar – Apple Rust</a:t>
            </a:r>
          </a:p>
        </p:txBody>
      </p:sp>
      <p:sp>
        <p:nvSpPr>
          <p:cNvPr id="3" name="Text Placeholder 2"/>
          <p:cNvSpPr>
            <a:spLocks noGrp="1"/>
          </p:cNvSpPr>
          <p:nvPr>
            <p:ph type="body" sz="quarter" idx="12"/>
          </p:nvPr>
        </p:nvSpPr>
        <p:spPr/>
        <p:txBody>
          <a:bodyPr/>
          <a:lstStyle/>
          <a:p>
            <a:r>
              <a:rPr lang="en-US" dirty="0"/>
              <a:t>Apple Tree</a:t>
            </a:r>
          </a:p>
        </p:txBody>
      </p:sp>
      <p:sp>
        <p:nvSpPr>
          <p:cNvPr id="7" name="Rectangle 6"/>
          <p:cNvSpPr/>
          <p:nvPr/>
        </p:nvSpPr>
        <p:spPr>
          <a:xfrm>
            <a:off x="4675188" y="6662387"/>
            <a:ext cx="4572000" cy="184666"/>
          </a:xfrm>
          <a:prstGeom prst="rect">
            <a:avLst/>
          </a:prstGeom>
        </p:spPr>
        <p:txBody>
          <a:bodyPr>
            <a:spAutoFit/>
          </a:bodyPr>
          <a:lstStyle/>
          <a:p>
            <a:pPr algn="ctr"/>
            <a:r>
              <a:rPr lang="en-US" sz="600" dirty="0"/>
              <a:t>https://www.extension.umn.edu/garden/yard-garden/trees-shrubs/cedar-apple-rust-and-gymnosporangium-rusts/#seven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655" y="1970063"/>
            <a:ext cx="3498423" cy="408376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2901" y="1970063"/>
            <a:ext cx="4632222" cy="3505048"/>
          </a:xfrm>
          <a:prstGeom prst="rect">
            <a:avLst/>
          </a:prstGeom>
        </p:spPr>
      </p:pic>
    </p:spTree>
    <p:extLst>
      <p:ext uri="{BB962C8B-B14F-4D97-AF65-F5344CB8AC3E}">
        <p14:creationId xmlns:p14="http://schemas.microsoft.com/office/powerpoint/2010/main" val="3747765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Cedar – Apple Rust</a:t>
            </a:r>
          </a:p>
        </p:txBody>
      </p:sp>
      <p:sp>
        <p:nvSpPr>
          <p:cNvPr id="3" name="Text Placeholder 2"/>
          <p:cNvSpPr>
            <a:spLocks noGrp="1"/>
          </p:cNvSpPr>
          <p:nvPr>
            <p:ph type="body" sz="quarter" idx="12"/>
          </p:nvPr>
        </p:nvSpPr>
        <p:spPr/>
        <p:txBody>
          <a:bodyPr/>
          <a:lstStyle/>
          <a:p>
            <a:r>
              <a:rPr lang="en-US" dirty="0"/>
              <a:t>Cedar Tree</a:t>
            </a:r>
          </a:p>
        </p:txBody>
      </p:sp>
      <p:sp>
        <p:nvSpPr>
          <p:cNvPr id="5" name="Rectangle 4"/>
          <p:cNvSpPr/>
          <p:nvPr/>
        </p:nvSpPr>
        <p:spPr>
          <a:xfrm>
            <a:off x="4675188" y="6662387"/>
            <a:ext cx="4572000" cy="184666"/>
          </a:xfrm>
          <a:prstGeom prst="rect">
            <a:avLst/>
          </a:prstGeom>
        </p:spPr>
        <p:txBody>
          <a:bodyPr>
            <a:spAutoFit/>
          </a:bodyPr>
          <a:lstStyle/>
          <a:p>
            <a:pPr algn="ctr"/>
            <a:r>
              <a:rPr lang="en-US" sz="600" dirty="0"/>
              <a:t>https://www.extension.umn.edu/garden/yard-garden/trees-shrubs/cedar-apple-rust-and-gymnosporangium-rusts/#seven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3568" y="2653143"/>
            <a:ext cx="4288187" cy="304461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0958" y="2031356"/>
            <a:ext cx="4616495" cy="3436278"/>
          </a:xfrm>
          <a:prstGeom prst="rect">
            <a:avLst/>
          </a:prstGeom>
        </p:spPr>
      </p:pic>
    </p:spTree>
    <p:extLst>
      <p:ext uri="{BB962C8B-B14F-4D97-AF65-F5344CB8AC3E}">
        <p14:creationId xmlns:p14="http://schemas.microsoft.com/office/powerpoint/2010/main" val="437949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Cedar – Apple Rust</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Do not plant apple and cedar trees within a few hundred yards of one another. Certain types of apple trees are less susceptible to the rust, so plant them when possible.</a:t>
            </a:r>
          </a:p>
          <a:p>
            <a:endParaRPr lang="en-US" dirty="0"/>
          </a:p>
          <a:p>
            <a:r>
              <a:rPr lang="en-US" dirty="0"/>
              <a:t>Treatment:</a:t>
            </a:r>
          </a:p>
          <a:p>
            <a:pPr marL="342900" indent="-342900">
              <a:buFont typeface="Arial" panose="020B0604020202020204" pitchFamily="34" charset="0"/>
              <a:buChar char="•"/>
            </a:pPr>
            <a:r>
              <a:rPr lang="en-US" dirty="0"/>
              <a:t>Chemically — Certain fungicides can be used as a pre-emptive measure to reduce to chance of initial infection.</a:t>
            </a:r>
          </a:p>
          <a:p>
            <a:pPr marL="342900" indent="-342900">
              <a:buFont typeface="Arial" panose="020B0604020202020204" pitchFamily="34" charset="0"/>
              <a:buChar char="•"/>
            </a:pPr>
            <a:r>
              <a:rPr lang="en-US" dirty="0"/>
              <a:t>Culturally — Remove the galls before they turn orange to reduce spreading to apple trees. Remove infected leaves and branches from apple trees.</a:t>
            </a:r>
          </a:p>
          <a:p>
            <a:endParaRPr lang="en-US" dirty="0"/>
          </a:p>
        </p:txBody>
      </p:sp>
    </p:spTree>
    <p:extLst>
      <p:ext uri="{BB962C8B-B14F-4D97-AF65-F5344CB8AC3E}">
        <p14:creationId xmlns:p14="http://schemas.microsoft.com/office/powerpoint/2010/main" val="383222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Crown Gall</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Crown gall is a bacteria-based infection that causes growths that can affect water and nutrient flow.</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Just like any bacteria, sanitization helps prevent infections, which includes disinfecting pruning tools and dipping bare roots in Agrobacterium tumefaciens K-84. </a:t>
            </a:r>
          </a:p>
          <a:p>
            <a:pPr marL="516636" lvl="1" indent="-342900">
              <a:buFont typeface="Arial" panose="020B0604020202020204" pitchFamily="34" charset="0"/>
              <a:buChar char="•"/>
            </a:pPr>
            <a:r>
              <a:rPr lang="en-US" sz="1800" dirty="0"/>
              <a:t>This is another bacteria the prevents crown gall from infecting plants through their roots.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8152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Crown Gall</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Tumor-like growths can be found anywhere on the plant: the main stem of a plant, branches or root system.</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They can range in size from less than an inch up to a foot in diameter.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New galls are round, rough in texture, light in color and spongy. Old galls are hard, dry and dark in color with cracks.</a:t>
            </a:r>
          </a:p>
        </p:txBody>
      </p:sp>
    </p:spTree>
    <p:extLst>
      <p:ext uri="{BB962C8B-B14F-4D97-AF65-F5344CB8AC3E}">
        <p14:creationId xmlns:p14="http://schemas.microsoft.com/office/powerpoint/2010/main" val="3055293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Crown Gall</a:t>
            </a:r>
          </a:p>
        </p:txBody>
      </p:sp>
      <p:sp>
        <p:nvSpPr>
          <p:cNvPr id="5" name="Rectangle 4"/>
          <p:cNvSpPr/>
          <p:nvPr/>
        </p:nvSpPr>
        <p:spPr>
          <a:xfrm>
            <a:off x="4114233" y="6041458"/>
            <a:ext cx="4572000" cy="184666"/>
          </a:xfrm>
          <a:prstGeom prst="rect">
            <a:avLst/>
          </a:prstGeom>
        </p:spPr>
        <p:txBody>
          <a:bodyPr>
            <a:spAutoFit/>
          </a:bodyPr>
          <a:lstStyle/>
          <a:p>
            <a:pPr algn="ctr"/>
            <a:r>
              <a:rPr lang="en-US" sz="600" dirty="0"/>
              <a:t>https://www.extension.umn.edu/garden/yard-garden/trees-shrubs/crown-gall/</a:t>
            </a:r>
          </a:p>
        </p:txBody>
      </p:sp>
      <p:sp>
        <p:nvSpPr>
          <p:cNvPr id="7" name="Rectangle 6"/>
          <p:cNvSpPr/>
          <p:nvPr/>
        </p:nvSpPr>
        <p:spPr>
          <a:xfrm>
            <a:off x="170033" y="4920015"/>
            <a:ext cx="4572000" cy="184666"/>
          </a:xfrm>
          <a:prstGeom prst="rect">
            <a:avLst/>
          </a:prstGeom>
        </p:spPr>
        <p:txBody>
          <a:bodyPr>
            <a:spAutoFit/>
          </a:bodyPr>
          <a:lstStyle/>
          <a:p>
            <a:pPr algn="ctr"/>
            <a:r>
              <a:rPr lang="en-US" sz="600" dirty="0"/>
              <a:t>https://www.extension.umn.edu/garden/yard-garden/trees-shrubs/crown-gall/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499" y="1749778"/>
            <a:ext cx="3971069" cy="317023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131873" y="2241074"/>
            <a:ext cx="4536720" cy="2926184"/>
          </a:xfrm>
          <a:prstGeom prst="rect">
            <a:avLst/>
          </a:prstGeom>
        </p:spPr>
      </p:pic>
    </p:spTree>
    <p:extLst>
      <p:ext uri="{BB962C8B-B14F-4D97-AF65-F5344CB8AC3E}">
        <p14:creationId xmlns:p14="http://schemas.microsoft.com/office/powerpoint/2010/main" val="2294690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Crown Gall</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Never purchase plants with signs of crown gall. </a:t>
            </a:r>
          </a:p>
          <a:p>
            <a:endParaRPr lang="en-US" dirty="0"/>
          </a:p>
          <a:p>
            <a:r>
              <a:rPr lang="en-US" dirty="0"/>
              <a:t>Treatment:</a:t>
            </a:r>
          </a:p>
          <a:p>
            <a:pPr marL="342900" indent="-342900">
              <a:buFont typeface="Arial" panose="020B0604020202020204" pitchFamily="34" charset="0"/>
              <a:buChar char="•"/>
            </a:pPr>
            <a:r>
              <a:rPr lang="en-US" dirty="0"/>
              <a:t>Chemically — </a:t>
            </a:r>
            <a:r>
              <a:rPr lang="en-US" dirty="0" err="1"/>
              <a:t>Gallex</a:t>
            </a:r>
            <a:r>
              <a:rPr lang="en-US" dirty="0"/>
              <a:t> can be safely applied to a gall to reduce growth.</a:t>
            </a:r>
          </a:p>
          <a:p>
            <a:pPr marL="342900" indent="-342900">
              <a:buFont typeface="Arial" panose="020B0604020202020204" pitchFamily="34" charset="0"/>
              <a:buChar char="•"/>
            </a:pPr>
            <a:r>
              <a:rPr lang="en-US" dirty="0"/>
              <a:t>Culturally — Young plants that show signs of crown gall should be removed along with the soil around the roots. Well-established plants can typically handle crown galls.</a:t>
            </a:r>
          </a:p>
          <a:p>
            <a:endParaRPr lang="en-US" dirty="0"/>
          </a:p>
        </p:txBody>
      </p:sp>
    </p:spTree>
    <p:extLst>
      <p:ext uri="{BB962C8B-B14F-4D97-AF65-F5344CB8AC3E}">
        <p14:creationId xmlns:p14="http://schemas.microsoft.com/office/powerpoint/2010/main" val="236584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1152" y="-27147"/>
            <a:ext cx="8229600" cy="981633"/>
          </a:xfrm>
        </p:spPr>
        <p:txBody>
          <a:bodyPr/>
          <a:lstStyle/>
          <a:p>
            <a:r>
              <a:rPr lang="en-US" dirty="0"/>
              <a:t/>
            </a:r>
            <a:br>
              <a:rPr lang="en-US" dirty="0"/>
            </a:br>
            <a:r>
              <a:rPr lang="en-US" dirty="0"/>
              <a:t>Unit One: Identification</a:t>
            </a:r>
          </a:p>
        </p:txBody>
      </p:sp>
      <p:sp>
        <p:nvSpPr>
          <p:cNvPr id="4" name="Text Placeholder 3"/>
          <p:cNvSpPr>
            <a:spLocks noGrp="1"/>
          </p:cNvSpPr>
          <p:nvPr>
            <p:ph type="body" sz="quarter" idx="12"/>
          </p:nvPr>
        </p:nvSpPr>
        <p:spPr>
          <a:xfrm>
            <a:off x="934186" y="954486"/>
            <a:ext cx="7063530" cy="594592"/>
          </a:xfrm>
        </p:spPr>
        <p:txBody>
          <a:bodyPr/>
          <a:lstStyle/>
          <a:p>
            <a:r>
              <a:rPr lang="en-US" dirty="0"/>
              <a:t>Lesson Three:</a:t>
            </a:r>
          </a:p>
          <a:p>
            <a:r>
              <a:rPr lang="en-US" dirty="0"/>
              <a:t>Plant Diseases and Physiological Problems</a:t>
            </a:r>
          </a:p>
        </p:txBody>
      </p:sp>
      <p:sp>
        <p:nvSpPr>
          <p:cNvPr id="5" name="Content Placeholder 4"/>
          <p:cNvSpPr>
            <a:spLocks noGrp="1"/>
          </p:cNvSpPr>
          <p:nvPr>
            <p:ph idx="13"/>
          </p:nvPr>
        </p:nvSpPr>
        <p:spPr>
          <a:xfrm>
            <a:off x="688336" y="2425901"/>
            <a:ext cx="7555231" cy="3931603"/>
          </a:xfrm>
        </p:spPr>
        <p:txBody>
          <a:bodyPr/>
          <a:lstStyle/>
          <a:p>
            <a:r>
              <a:rPr lang="en-US" dirty="0"/>
              <a:t>Lesson Objectives:</a:t>
            </a:r>
          </a:p>
          <a:p>
            <a:pPr marL="457200" lvl="0" indent="-457200">
              <a:buFont typeface="+mj-lt"/>
              <a:buAutoNum type="arabicPeriod"/>
            </a:pPr>
            <a:r>
              <a:rPr lang="en-US" dirty="0"/>
              <a:t>Identify common diseases found in nursery/landscape  plants.</a:t>
            </a:r>
          </a:p>
          <a:p>
            <a:pPr marL="457200" lvl="0" indent="-457200">
              <a:buFont typeface="+mj-lt"/>
              <a:buAutoNum type="arabicPeriod"/>
            </a:pPr>
            <a:r>
              <a:rPr lang="en-US" dirty="0"/>
              <a:t>Evaluate the causes and effects of diseases in nursery/landscape plants.</a:t>
            </a:r>
          </a:p>
          <a:p>
            <a:pPr marL="457200" lvl="0" indent="-457200">
              <a:buFont typeface="+mj-lt"/>
              <a:buAutoNum type="arabicPeriod"/>
            </a:pPr>
            <a:r>
              <a:rPr lang="en-US" dirty="0"/>
              <a:t>Discuss cure and prevention strategies for diseases in nursery/landscape plants.</a:t>
            </a:r>
          </a:p>
        </p:txBody>
      </p:sp>
    </p:spTree>
    <p:custDataLst>
      <p:tags r:id="rId1"/>
    </p:custDataLst>
    <p:extLst>
      <p:ext uri="{BB962C8B-B14F-4D97-AF65-F5344CB8AC3E}">
        <p14:creationId xmlns:p14="http://schemas.microsoft.com/office/powerpoint/2010/main" val="758175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Fire Blight</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This bacteria is especially destructive to fruit but can damage and kill off entire trees.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Tree vigor plays a major part in the spreading of this bacteria. Fire blight likes to target rapidly growing shoots.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This means younger trees that are growing quickly are affected more than aged trees.</a:t>
            </a:r>
          </a:p>
        </p:txBody>
      </p:sp>
    </p:spTree>
    <p:extLst>
      <p:ext uri="{BB962C8B-B14F-4D97-AF65-F5344CB8AC3E}">
        <p14:creationId xmlns:p14="http://schemas.microsoft.com/office/powerpoint/2010/main" val="2099314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Fire Blight</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In early spring, once growth starts, canker symptoms will form, and a light tan ooze will form around the cankers. The ooze will turn dark brown and may leave streaks on bark.</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Flowers are the most common point of infection. Discoloration (black or brown) will occur. Infection may be localized and will only affect a cluster of flowers.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infection can spread to the wood but will be underneath the bark causing pink-red-orange streaks.</a:t>
            </a:r>
          </a:p>
        </p:txBody>
      </p:sp>
    </p:spTree>
    <p:extLst>
      <p:ext uri="{BB962C8B-B14F-4D97-AF65-F5344CB8AC3E}">
        <p14:creationId xmlns:p14="http://schemas.microsoft.com/office/powerpoint/2010/main" val="39232699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Fire Blight</a:t>
            </a:r>
          </a:p>
        </p:txBody>
      </p:sp>
      <p:sp>
        <p:nvSpPr>
          <p:cNvPr id="5" name="Rectangle 4"/>
          <p:cNvSpPr/>
          <p:nvPr/>
        </p:nvSpPr>
        <p:spPr>
          <a:xfrm>
            <a:off x="3824816" y="5299217"/>
            <a:ext cx="4572000" cy="184666"/>
          </a:xfrm>
          <a:prstGeom prst="rect">
            <a:avLst/>
          </a:prstGeom>
        </p:spPr>
        <p:txBody>
          <a:bodyPr>
            <a:spAutoFit/>
          </a:bodyPr>
          <a:lstStyle/>
          <a:p>
            <a:pPr algn="ctr"/>
            <a:r>
              <a:rPr lang="en-US" sz="600" dirty="0"/>
              <a:t>http://ipm.ucanr.edu/PMG/E/D-PE-EAMY-BT.027.html</a:t>
            </a:r>
          </a:p>
        </p:txBody>
      </p:sp>
      <p:sp>
        <p:nvSpPr>
          <p:cNvPr id="7" name="Rectangle 6"/>
          <p:cNvSpPr/>
          <p:nvPr/>
        </p:nvSpPr>
        <p:spPr>
          <a:xfrm>
            <a:off x="-227995" y="5299217"/>
            <a:ext cx="4572000" cy="184666"/>
          </a:xfrm>
          <a:prstGeom prst="rect">
            <a:avLst/>
          </a:prstGeom>
        </p:spPr>
        <p:txBody>
          <a:bodyPr>
            <a:spAutoFit/>
          </a:bodyPr>
          <a:lstStyle/>
          <a:p>
            <a:pPr algn="ctr"/>
            <a:r>
              <a:rPr lang="en-US" sz="600" dirty="0"/>
              <a:t>http://ipm.ucanr.edu/PMG/E/D-PE-EAMY-BA.014.html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917" y="1083732"/>
            <a:ext cx="2740177" cy="414090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937" y="1046613"/>
            <a:ext cx="2815759" cy="4259508"/>
          </a:xfrm>
          <a:prstGeom prst="rect">
            <a:avLst/>
          </a:prstGeom>
        </p:spPr>
      </p:pic>
    </p:spTree>
    <p:extLst>
      <p:ext uri="{BB962C8B-B14F-4D97-AF65-F5344CB8AC3E}">
        <p14:creationId xmlns:p14="http://schemas.microsoft.com/office/powerpoint/2010/main" val="3511912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Fire Blight</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Certain ornamental trees are more susceptible than others. </a:t>
            </a:r>
          </a:p>
          <a:p>
            <a:endParaRPr lang="en-US" dirty="0"/>
          </a:p>
          <a:p>
            <a:r>
              <a:rPr lang="en-US" dirty="0"/>
              <a:t>Treatment:</a:t>
            </a:r>
          </a:p>
          <a:p>
            <a:pPr marL="342900" indent="-342900">
              <a:buFont typeface="Arial" panose="020B0604020202020204" pitchFamily="34" charset="0"/>
              <a:buChar char="•"/>
            </a:pPr>
            <a:r>
              <a:rPr lang="en-US" dirty="0"/>
              <a:t>Chemically — The products available to homeowners will not cure fire blight but can help reduce infections with multiple applications.</a:t>
            </a:r>
          </a:p>
          <a:p>
            <a:pPr marL="342900" indent="-342900">
              <a:buFont typeface="Arial" panose="020B0604020202020204" pitchFamily="34" charset="0"/>
              <a:buChar char="•"/>
            </a:pPr>
            <a:r>
              <a:rPr lang="en-US" dirty="0"/>
              <a:t>Culturally — Removal of diseased wood in summer and winter seasons will slow or stop the spread of fire blight.</a:t>
            </a:r>
          </a:p>
          <a:p>
            <a:endParaRPr lang="en-US" dirty="0"/>
          </a:p>
        </p:txBody>
      </p:sp>
    </p:spTree>
    <p:extLst>
      <p:ext uri="{BB962C8B-B14F-4D97-AF65-F5344CB8AC3E}">
        <p14:creationId xmlns:p14="http://schemas.microsoft.com/office/powerpoint/2010/main" val="20641885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Powdery Mildew</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Powdery mildew can be especially destructive since it can infect new and old foliage and is airborne.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Attacking new growth is when it causes the most harm. Buds, new shoots, leaves and flowers can all be affected.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This fungus prefers temperate climates and moderate humidity. If temperatures reach above 95 degrees or there is water on the leaves powdery, mildew will not grow.</a:t>
            </a:r>
          </a:p>
        </p:txBody>
      </p:sp>
    </p:spTree>
    <p:extLst>
      <p:ext uri="{BB962C8B-B14F-4D97-AF65-F5344CB8AC3E}">
        <p14:creationId xmlns:p14="http://schemas.microsoft.com/office/powerpoint/2010/main" val="2198396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Powdery Mildew</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Powdery mildew is recognizable by its white and powdery spore growth that most commonly happens on leaves but can target shoots and flowers.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Typically, infected parts will die off early, putting extra stress on the plant.</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5952329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Powdery Mildew</a:t>
            </a:r>
          </a:p>
        </p:txBody>
      </p:sp>
      <p:sp>
        <p:nvSpPr>
          <p:cNvPr id="5" name="Rectangle 4"/>
          <p:cNvSpPr/>
          <p:nvPr/>
        </p:nvSpPr>
        <p:spPr>
          <a:xfrm>
            <a:off x="4698293" y="5862386"/>
            <a:ext cx="4572000" cy="184666"/>
          </a:xfrm>
          <a:prstGeom prst="rect">
            <a:avLst/>
          </a:prstGeom>
        </p:spPr>
        <p:txBody>
          <a:bodyPr>
            <a:spAutoFit/>
          </a:bodyPr>
          <a:lstStyle/>
          <a:p>
            <a:pPr algn="ctr"/>
            <a:r>
              <a:rPr lang="en-US" sz="600" dirty="0"/>
              <a:t>http://ipm.ucanr.edu/PMG/S/D-WO-SPAN-FO.001.html</a:t>
            </a:r>
          </a:p>
        </p:txBody>
      </p:sp>
      <p:sp>
        <p:nvSpPr>
          <p:cNvPr id="7" name="Rectangle 6"/>
          <p:cNvSpPr/>
          <p:nvPr/>
        </p:nvSpPr>
        <p:spPr>
          <a:xfrm>
            <a:off x="389915" y="4864852"/>
            <a:ext cx="4572000" cy="184666"/>
          </a:xfrm>
          <a:prstGeom prst="rect">
            <a:avLst/>
          </a:prstGeom>
        </p:spPr>
        <p:txBody>
          <a:bodyPr>
            <a:spAutoFit/>
          </a:bodyPr>
          <a:lstStyle/>
          <a:p>
            <a:pPr algn="ctr"/>
            <a:r>
              <a:rPr lang="en-US" sz="600" dirty="0"/>
              <a:t>http://ipm.ucanr.edu/PMG/M/D-WO-MEUO-FU.007.html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768" y="1687096"/>
            <a:ext cx="4698294" cy="310582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3521" y="1687095"/>
            <a:ext cx="2761545" cy="4159907"/>
          </a:xfrm>
          <a:prstGeom prst="rect">
            <a:avLst/>
          </a:prstGeom>
        </p:spPr>
      </p:pic>
    </p:spTree>
    <p:extLst>
      <p:ext uri="{BB962C8B-B14F-4D97-AF65-F5344CB8AC3E}">
        <p14:creationId xmlns:p14="http://schemas.microsoft.com/office/powerpoint/2010/main" val="5541341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Powdery Mildew</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Research which plants are less susceptible and use those when possible.</a:t>
            </a:r>
          </a:p>
          <a:p>
            <a:pPr marL="342900" indent="-342900">
              <a:buFont typeface="Arial" panose="020B0604020202020204" pitchFamily="34" charset="0"/>
              <a:buChar char="•"/>
            </a:pPr>
            <a:r>
              <a:rPr lang="en-US" dirty="0"/>
              <a:t>Plant specimens in direct sunlight.</a:t>
            </a:r>
          </a:p>
          <a:p>
            <a:endParaRPr lang="en-US" dirty="0"/>
          </a:p>
          <a:p>
            <a:r>
              <a:rPr lang="en-US" dirty="0"/>
              <a:t>Treatment:</a:t>
            </a:r>
          </a:p>
          <a:p>
            <a:pPr marL="342900" indent="-342900">
              <a:buFont typeface="Arial" panose="020B0604020202020204" pitchFamily="34" charset="0"/>
              <a:buChar char="•"/>
            </a:pPr>
            <a:r>
              <a:rPr lang="en-US" dirty="0"/>
              <a:t>Chemically — Fungicides can be extremely effective at preventing and removing powdery mildew.</a:t>
            </a:r>
          </a:p>
          <a:p>
            <a:pPr marL="342900" indent="-342900">
              <a:buFont typeface="Arial" panose="020B0604020202020204" pitchFamily="34" charset="0"/>
              <a:buChar char="•"/>
            </a:pPr>
            <a:r>
              <a:rPr lang="en-US" dirty="0"/>
              <a:t>Culturally — Overhead irrigation will stop the spread and wash spores off leaves. Once spores are in contact with water, they die.</a:t>
            </a:r>
          </a:p>
          <a:p>
            <a:endParaRPr lang="en-US" dirty="0"/>
          </a:p>
        </p:txBody>
      </p:sp>
    </p:spTree>
    <p:extLst>
      <p:ext uri="{BB962C8B-B14F-4D97-AF65-F5344CB8AC3E}">
        <p14:creationId xmlns:p14="http://schemas.microsoft.com/office/powerpoint/2010/main" val="29237766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Root Rot</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Root rot happens when soils remain saturated for extended periods of time due to poor drainage or over irrigation.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Root rot is caused by various fungi and can target and kill the plant; however, some are more susceptible than others.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11957016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Root Rot</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Younger plants affected by root rot can have stunted growth, lesions at the soil line, wilting and collapse.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Established plants can have poor growth, discoloration and dropping of leaves, wilting or even death.</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Roots can appear brown, soft and decayed. Depending on the fungi, cankers can form on the lower portion of the stem.</a:t>
            </a:r>
          </a:p>
        </p:txBody>
      </p:sp>
    </p:spTree>
    <p:extLst>
      <p:ext uri="{BB962C8B-B14F-4D97-AF65-F5344CB8AC3E}">
        <p14:creationId xmlns:p14="http://schemas.microsoft.com/office/powerpoint/2010/main" val="2314363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3"/>
          </p:nvPr>
        </p:nvSpPr>
        <p:spPr>
          <a:xfrm>
            <a:off x="457200" y="2031356"/>
            <a:ext cx="8235696" cy="4180258"/>
          </a:xfrm>
        </p:spPr>
        <p:txBody>
          <a:bodyPr numCol="2"/>
          <a:lstStyle/>
          <a:p>
            <a:r>
              <a:rPr lang="en-US" dirty="0"/>
              <a:t>Anthracnose</a:t>
            </a:r>
          </a:p>
          <a:p>
            <a:r>
              <a:rPr lang="en-US" dirty="0"/>
              <a:t>Apple scab</a:t>
            </a:r>
          </a:p>
          <a:p>
            <a:r>
              <a:rPr lang="en-US" dirty="0"/>
              <a:t>Black spot</a:t>
            </a:r>
          </a:p>
          <a:p>
            <a:r>
              <a:rPr lang="en-US" dirty="0"/>
              <a:t>Botrytis — gray mold</a:t>
            </a:r>
          </a:p>
          <a:p>
            <a:r>
              <a:rPr lang="en-US" dirty="0"/>
              <a:t>Canker</a:t>
            </a:r>
          </a:p>
          <a:p>
            <a:r>
              <a:rPr lang="en-US" dirty="0"/>
              <a:t>Cedar — apple rust</a:t>
            </a:r>
          </a:p>
          <a:p>
            <a:r>
              <a:rPr lang="en-US" dirty="0"/>
              <a:t>Crown gall</a:t>
            </a:r>
          </a:p>
          <a:p>
            <a:r>
              <a:rPr lang="en-US" dirty="0"/>
              <a:t>Fire blight</a:t>
            </a:r>
          </a:p>
          <a:p>
            <a:r>
              <a:rPr lang="en-US" dirty="0"/>
              <a:t>Powdery mildew</a:t>
            </a:r>
          </a:p>
          <a:p>
            <a:r>
              <a:rPr lang="en-US" dirty="0"/>
              <a:t>Root rot</a:t>
            </a:r>
          </a:p>
        </p:txBody>
      </p:sp>
      <p:sp>
        <p:nvSpPr>
          <p:cNvPr id="9" name="Title 8"/>
          <p:cNvSpPr>
            <a:spLocks noGrp="1"/>
          </p:cNvSpPr>
          <p:nvPr>
            <p:ph type="title"/>
          </p:nvPr>
        </p:nvSpPr>
        <p:spPr/>
        <p:txBody>
          <a:bodyPr/>
          <a:lstStyle/>
          <a:p>
            <a:r>
              <a:rPr lang="en-US" dirty="0"/>
              <a:t>Identification </a:t>
            </a:r>
          </a:p>
        </p:txBody>
      </p:sp>
      <p:sp>
        <p:nvSpPr>
          <p:cNvPr id="11" name="Text Placeholder 10"/>
          <p:cNvSpPr>
            <a:spLocks noGrp="1"/>
          </p:cNvSpPr>
          <p:nvPr>
            <p:ph type="body" sz="quarter" idx="12"/>
          </p:nvPr>
        </p:nvSpPr>
        <p:spPr/>
        <p:txBody>
          <a:bodyPr/>
          <a:lstStyle/>
          <a:p>
            <a:r>
              <a:rPr lang="en-US" dirty="0"/>
              <a:t>Diseases</a:t>
            </a:r>
          </a:p>
        </p:txBody>
      </p:sp>
    </p:spTree>
    <p:custDataLst>
      <p:tags r:id="rId1"/>
    </p:custDataLst>
    <p:extLst>
      <p:ext uri="{BB962C8B-B14F-4D97-AF65-F5344CB8AC3E}">
        <p14:creationId xmlns:p14="http://schemas.microsoft.com/office/powerpoint/2010/main" val="40367443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Root Rot</a:t>
            </a:r>
          </a:p>
        </p:txBody>
      </p:sp>
      <p:sp>
        <p:nvSpPr>
          <p:cNvPr id="5" name="Rectangle 4"/>
          <p:cNvSpPr/>
          <p:nvPr/>
        </p:nvSpPr>
        <p:spPr>
          <a:xfrm>
            <a:off x="4069078" y="5121723"/>
            <a:ext cx="4572000" cy="184666"/>
          </a:xfrm>
          <a:prstGeom prst="rect">
            <a:avLst/>
          </a:prstGeom>
        </p:spPr>
        <p:txBody>
          <a:bodyPr>
            <a:spAutoFit/>
          </a:bodyPr>
          <a:lstStyle/>
          <a:p>
            <a:pPr algn="ctr"/>
            <a:r>
              <a:rPr lang="en-US" sz="600" dirty="0"/>
              <a:t>https://agrilife.org/plantclinic/files/2012/10/TPDDL2012-1328_05-225x300.jpg</a:t>
            </a:r>
          </a:p>
        </p:txBody>
      </p:sp>
      <p:sp>
        <p:nvSpPr>
          <p:cNvPr id="7" name="Rectangle 6"/>
          <p:cNvSpPr/>
          <p:nvPr/>
        </p:nvSpPr>
        <p:spPr>
          <a:xfrm>
            <a:off x="-220134" y="4983892"/>
            <a:ext cx="4572000" cy="184666"/>
          </a:xfrm>
          <a:prstGeom prst="rect">
            <a:avLst/>
          </a:prstGeom>
        </p:spPr>
        <p:txBody>
          <a:bodyPr>
            <a:spAutoFit/>
          </a:bodyPr>
          <a:lstStyle/>
          <a:p>
            <a:pPr algn="ctr"/>
            <a:r>
              <a:rPr lang="en-US" sz="600" dirty="0"/>
              <a:t>http://bexar-tx.tamu.edu/files/2011/12/CottonRootRot.jpg</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116" y="1173892"/>
            <a:ext cx="2857500" cy="3810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6328" y="1173892"/>
            <a:ext cx="2857500" cy="3810000"/>
          </a:xfrm>
          <a:prstGeom prst="rect">
            <a:avLst/>
          </a:prstGeom>
        </p:spPr>
      </p:pic>
    </p:spTree>
    <p:extLst>
      <p:ext uri="{BB962C8B-B14F-4D97-AF65-F5344CB8AC3E}">
        <p14:creationId xmlns:p14="http://schemas.microsoft.com/office/powerpoint/2010/main" val="28699807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Root Rot</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p:txBody>
          <a:bodyPr/>
          <a:lstStyle/>
          <a:p>
            <a:r>
              <a:rPr lang="en-US" dirty="0"/>
              <a:t>Prevention:</a:t>
            </a:r>
          </a:p>
          <a:p>
            <a:pPr marL="342900" indent="-342900">
              <a:buFont typeface="Arial" panose="020B0604020202020204" pitchFamily="34" charset="0"/>
              <a:buChar char="•"/>
            </a:pPr>
            <a:r>
              <a:rPr lang="en-US" dirty="0"/>
              <a:t>Inspect plant’s roots before purchase for symptoms.</a:t>
            </a:r>
          </a:p>
          <a:p>
            <a:pPr marL="342900" indent="-342900">
              <a:buFont typeface="Arial" panose="020B0604020202020204" pitchFamily="34" charset="0"/>
              <a:buChar char="•"/>
            </a:pPr>
            <a:r>
              <a:rPr lang="en-US" dirty="0"/>
              <a:t>Ensure soil has proper drainage.</a:t>
            </a:r>
          </a:p>
          <a:p>
            <a:endParaRPr lang="en-US" dirty="0"/>
          </a:p>
          <a:p>
            <a:r>
              <a:rPr lang="en-US" dirty="0"/>
              <a:t>Treatment:</a:t>
            </a:r>
          </a:p>
          <a:p>
            <a:pPr marL="342900" indent="-342900">
              <a:buFont typeface="Arial" panose="020B0604020202020204" pitchFamily="34" charset="0"/>
              <a:buChar char="•"/>
            </a:pPr>
            <a:r>
              <a:rPr lang="en-US" dirty="0"/>
              <a:t>Chemically — Only a handful of fungicides can help with root rot and are difficult for homeowners to purchase.</a:t>
            </a:r>
          </a:p>
          <a:p>
            <a:pPr marL="342900" indent="-342900">
              <a:buFont typeface="Arial" panose="020B0604020202020204" pitchFamily="34" charset="0"/>
              <a:buChar char="•"/>
            </a:pPr>
            <a:r>
              <a:rPr lang="en-US" dirty="0"/>
              <a:t>Culturally — Make sure the proper amount of water is being applied to the soil.</a:t>
            </a:r>
          </a:p>
          <a:p>
            <a:endParaRPr lang="en-US" dirty="0"/>
          </a:p>
        </p:txBody>
      </p:sp>
    </p:spTree>
    <p:extLst>
      <p:ext uri="{BB962C8B-B14F-4D97-AF65-F5344CB8AC3E}">
        <p14:creationId xmlns:p14="http://schemas.microsoft.com/office/powerpoint/2010/main" val="2450893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Anthracnose</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Anthracnose is a fungus that occurs primarily on leaves and twigs.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On deciduous trees, the fungus winters in twigs or fallen leaves, and when the weather warms and conditions are at the right moisture levels, it will reoccur and spread.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Anthracnose is a big threat in climates that aren’t too dry over the summers and have long springs. </a:t>
            </a:r>
          </a:p>
        </p:txBody>
      </p:sp>
    </p:spTree>
    <p:custDataLst>
      <p:tags r:id="rId1"/>
    </p:custDataLst>
    <p:extLst>
      <p:ext uri="{BB962C8B-B14F-4D97-AF65-F5344CB8AC3E}">
        <p14:creationId xmlns:p14="http://schemas.microsoft.com/office/powerpoint/2010/main" val="2601210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Anthracnose</a:t>
            </a:r>
          </a:p>
        </p:txBody>
      </p:sp>
      <p:sp>
        <p:nvSpPr>
          <p:cNvPr id="2" name="Text Placeholder 1"/>
          <p:cNvSpPr>
            <a:spLocks noGrp="1"/>
          </p:cNvSpPr>
          <p:nvPr>
            <p:ph type="body" sz="quarter" idx="12"/>
          </p:nvPr>
        </p:nvSpPr>
        <p:spPr/>
        <p:txBody>
          <a:bodyPr/>
          <a:lstStyle/>
          <a:p>
            <a:r>
              <a:rPr lang="en-US" dirty="0"/>
              <a:t>Symptoms</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Anthracnose causes dark, sunken lesions on leaves, bark and fruit on infected trees.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Twigs and whole branches can be killed off or deformed.</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Since anthracnose can target so many different species, the symptoms can look different depending on species and climate.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Unless serious defoliation and dieback occurs every year, no serious harm will come to infected plants.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547204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Anthracnose</a:t>
            </a:r>
          </a:p>
        </p:txBody>
      </p:sp>
      <p:sp>
        <p:nvSpPr>
          <p:cNvPr id="5" name="Rectangle 4"/>
          <p:cNvSpPr/>
          <p:nvPr/>
        </p:nvSpPr>
        <p:spPr>
          <a:xfrm>
            <a:off x="4299044" y="5936130"/>
            <a:ext cx="4572000" cy="184666"/>
          </a:xfrm>
          <a:prstGeom prst="rect">
            <a:avLst/>
          </a:prstGeom>
        </p:spPr>
        <p:txBody>
          <a:bodyPr>
            <a:spAutoFit/>
          </a:bodyPr>
          <a:lstStyle/>
          <a:p>
            <a:pPr algn="ctr"/>
            <a:r>
              <a:rPr lang="en-US" sz="600" dirty="0"/>
              <a:t>http://ipm.ucanr.edu/PMG/A/D-WO-AVEN-BT.001.html</a:t>
            </a:r>
          </a:p>
        </p:txBody>
      </p:sp>
      <p:sp>
        <p:nvSpPr>
          <p:cNvPr id="7" name="Rectangle 6"/>
          <p:cNvSpPr/>
          <p:nvPr/>
        </p:nvSpPr>
        <p:spPr>
          <a:xfrm>
            <a:off x="267978" y="3756289"/>
            <a:ext cx="4572000" cy="184666"/>
          </a:xfrm>
          <a:prstGeom prst="rect">
            <a:avLst/>
          </a:prstGeom>
        </p:spPr>
        <p:txBody>
          <a:bodyPr>
            <a:spAutoFit/>
          </a:bodyPr>
          <a:lstStyle/>
          <a:p>
            <a:pPr algn="ctr"/>
            <a:r>
              <a:rPr lang="en-US" sz="600" dirty="0"/>
              <a:t>http://ipm.ucanr.edu/PMG/A/D-WO-AVEN-FO.005.html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388" y="1185130"/>
            <a:ext cx="3775180" cy="253793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3812" y="1452008"/>
            <a:ext cx="2902465" cy="4390672"/>
          </a:xfrm>
          <a:prstGeom prst="rect">
            <a:avLst/>
          </a:prstGeom>
        </p:spPr>
      </p:pic>
      <p:sp>
        <p:nvSpPr>
          <p:cNvPr id="9" name="Rectangle 8"/>
          <p:cNvSpPr/>
          <p:nvPr/>
        </p:nvSpPr>
        <p:spPr>
          <a:xfrm>
            <a:off x="267978" y="6523352"/>
            <a:ext cx="4572000" cy="184666"/>
          </a:xfrm>
          <a:prstGeom prst="rect">
            <a:avLst/>
          </a:prstGeom>
        </p:spPr>
        <p:txBody>
          <a:bodyPr>
            <a:spAutoFit/>
          </a:bodyPr>
          <a:lstStyle/>
          <a:p>
            <a:pPr algn="ctr"/>
            <a:r>
              <a:rPr lang="en-US" sz="600" dirty="0"/>
              <a:t>http://ipm.ucanr.edu/PMG/S/D-WO-SULM-FO.003.html</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309966" y="3277305"/>
            <a:ext cx="2510357" cy="3797514"/>
          </a:xfrm>
          <a:prstGeom prst="rect">
            <a:avLst/>
          </a:prstGeom>
        </p:spPr>
      </p:pic>
    </p:spTree>
    <p:extLst>
      <p:ext uri="{BB962C8B-B14F-4D97-AF65-F5344CB8AC3E}">
        <p14:creationId xmlns:p14="http://schemas.microsoft.com/office/powerpoint/2010/main" val="320887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Anthracnose</a:t>
            </a:r>
          </a:p>
        </p:txBody>
      </p:sp>
      <p:sp>
        <p:nvSpPr>
          <p:cNvPr id="2" name="Text Placeholder 1"/>
          <p:cNvSpPr>
            <a:spLocks noGrp="1"/>
          </p:cNvSpPr>
          <p:nvPr>
            <p:ph type="body" sz="quarter" idx="12"/>
          </p:nvPr>
        </p:nvSpPr>
        <p:spPr/>
        <p:txBody>
          <a:bodyPr/>
          <a:lstStyle/>
          <a:p>
            <a:r>
              <a:rPr lang="en-US" dirty="0"/>
              <a:t>Prevention/Treatment</a:t>
            </a:r>
          </a:p>
        </p:txBody>
      </p:sp>
      <p:sp>
        <p:nvSpPr>
          <p:cNvPr id="6" name="Content Placeholder 5"/>
          <p:cNvSpPr>
            <a:spLocks noGrp="1"/>
          </p:cNvSpPr>
          <p:nvPr>
            <p:ph idx="13"/>
          </p:nvPr>
        </p:nvSpPr>
        <p:spPr>
          <a:xfrm>
            <a:off x="457200" y="1899920"/>
            <a:ext cx="8229600" cy="3931603"/>
          </a:xfrm>
        </p:spPr>
        <p:txBody>
          <a:bodyPr/>
          <a:lstStyle/>
          <a:p>
            <a:r>
              <a:rPr lang="en-US" dirty="0"/>
              <a:t>Prevention</a:t>
            </a:r>
          </a:p>
          <a:p>
            <a:pPr marL="342900" indent="-342900">
              <a:buFont typeface="Arial" panose="020B0604020202020204" pitchFamily="34" charset="0"/>
              <a:buChar char="•"/>
            </a:pPr>
            <a:r>
              <a:rPr lang="en-US" dirty="0"/>
              <a:t>Planting fungi resistant plants can help ward off anthracnose.</a:t>
            </a:r>
          </a:p>
          <a:p>
            <a:pPr marL="342900" indent="-342900">
              <a:buFont typeface="Arial" panose="020B0604020202020204" pitchFamily="34" charset="0"/>
              <a:buChar char="•"/>
            </a:pPr>
            <a:r>
              <a:rPr lang="en-US" dirty="0"/>
              <a:t>If a plant is already infected, rake/remove any fallen leaves and twigs.</a:t>
            </a:r>
          </a:p>
          <a:p>
            <a:endParaRPr lang="en-US" dirty="0"/>
          </a:p>
          <a:p>
            <a:r>
              <a:rPr lang="en-US" dirty="0"/>
              <a:t>Treatment:</a:t>
            </a:r>
          </a:p>
          <a:p>
            <a:pPr marL="342900" indent="-342900">
              <a:buFont typeface="Arial" panose="020B0604020202020204" pitchFamily="34" charset="0"/>
              <a:buChar char="•"/>
            </a:pPr>
            <a:r>
              <a:rPr lang="en-US" dirty="0"/>
              <a:t>Chemically — Fungicide can only help prevent the establishment or spreading of fungi. Application before the rainy season is required.</a:t>
            </a:r>
          </a:p>
          <a:p>
            <a:pPr marL="342900" indent="-342900">
              <a:buFont typeface="Arial" panose="020B0604020202020204" pitchFamily="34" charset="0"/>
              <a:buChar char="•"/>
            </a:pPr>
            <a:r>
              <a:rPr lang="en-US" dirty="0"/>
              <a:t>Culturally — Pruning/removing infected leaves and smaller twigs or branches controls the spread of the fungus. Do not irrigate in a way that wets the leaves.</a:t>
            </a:r>
          </a:p>
          <a:p>
            <a:endParaRPr lang="en-US" dirty="0"/>
          </a:p>
        </p:txBody>
      </p:sp>
    </p:spTree>
    <p:extLst>
      <p:ext uri="{BB962C8B-B14F-4D97-AF65-F5344CB8AC3E}">
        <p14:creationId xmlns:p14="http://schemas.microsoft.com/office/powerpoint/2010/main" val="3213103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Apple Scab</a:t>
            </a:r>
          </a:p>
        </p:txBody>
      </p:sp>
      <p:sp>
        <p:nvSpPr>
          <p:cNvPr id="2" name="Text Placeholder 1"/>
          <p:cNvSpPr>
            <a:spLocks noGrp="1"/>
          </p:cNvSpPr>
          <p:nvPr>
            <p:ph type="body" sz="quarter" idx="12"/>
          </p:nvPr>
        </p:nvSpPr>
        <p:spPr/>
        <p:txBody>
          <a:bodyPr/>
          <a:lstStyle/>
          <a:p>
            <a:r>
              <a:rPr lang="en-US" dirty="0"/>
              <a:t>Overview</a:t>
            </a:r>
          </a:p>
        </p:txBody>
      </p:sp>
      <p:sp>
        <p:nvSpPr>
          <p:cNvPr id="6" name="Content Placeholder 5"/>
          <p:cNvSpPr>
            <a:spLocks noGrp="1"/>
          </p:cNvSpPr>
          <p:nvPr>
            <p:ph idx="13"/>
          </p:nvPr>
        </p:nvSpPr>
        <p:spPr/>
        <p:txBody>
          <a:bodyPr/>
          <a:lstStyle/>
          <a:p>
            <a:pPr marL="342900" indent="-342900">
              <a:buFont typeface="Arial" panose="020B0604020202020204" pitchFamily="34" charset="0"/>
              <a:buChar char="•"/>
            </a:pPr>
            <a:r>
              <a:rPr lang="en-US" dirty="0"/>
              <a:t>Apple scab can destroy an entire crop of apples.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Apple scab can target both fruit-bearing apple trees and ornamental crabapple trees.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For the fungus to spread, wet conditions are needed. The fungus will winter on fallen materials, and spores will spread when moisture and temperature are correct.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6046197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1699BBED-78AB-40D6-AC52-804A83D00C82}">
  <ds:schemaRefs>
    <ds:schemaRef ds:uri="http://schemas.microsoft.com/sharepoint/events"/>
  </ds:schemaRefs>
</ds:datastoreItem>
</file>

<file path=customXml/itemProps3.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5.xml><?xml version="1.0" encoding="utf-8"?>
<ds:datastoreItem xmlns:ds="http://schemas.openxmlformats.org/officeDocument/2006/customXml" ds:itemID="{D077A53E-A8F8-4613-A362-6AAE3EF4D9B9}">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Clarity.thmx</Template>
  <TotalTime>19394</TotalTime>
  <Words>1907</Words>
  <Application>Microsoft Office PowerPoint</Application>
  <PresentationFormat>On-screen Show (4:3)</PresentationFormat>
  <Paragraphs>265</Paragraphs>
  <Slides>41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Georgia</vt:lpstr>
      <vt:lpstr>Arial</vt:lpstr>
      <vt:lpstr>Wingdings</vt:lpstr>
      <vt:lpstr>Verdana</vt:lpstr>
      <vt:lpstr>FFA Inservice Master</vt:lpstr>
      <vt:lpstr>PowerPoint Presentation</vt:lpstr>
      <vt:lpstr>Resources</vt:lpstr>
      <vt:lpstr> Unit One: Identification</vt:lpstr>
      <vt:lpstr>Identification </vt:lpstr>
      <vt:lpstr>Anthracnose</vt:lpstr>
      <vt:lpstr>Anthracnose</vt:lpstr>
      <vt:lpstr>Anthracnose</vt:lpstr>
      <vt:lpstr>Anthracnose</vt:lpstr>
      <vt:lpstr>Apple Scab</vt:lpstr>
      <vt:lpstr>Apple Scab</vt:lpstr>
      <vt:lpstr>Apple Scab</vt:lpstr>
      <vt:lpstr>Apple Scab</vt:lpstr>
      <vt:lpstr>Botrytis – Gray Mold</vt:lpstr>
      <vt:lpstr>Botrytis – Gray Mold</vt:lpstr>
      <vt:lpstr>Botrytis – Gray Mold </vt:lpstr>
      <vt:lpstr>Botrytis – Gray Mold</vt:lpstr>
      <vt:lpstr>Canker</vt:lpstr>
      <vt:lpstr>Canker</vt:lpstr>
      <vt:lpstr>Canker</vt:lpstr>
      <vt:lpstr>Canker</vt:lpstr>
      <vt:lpstr>Cedar – Apple Rust</vt:lpstr>
      <vt:lpstr>Cedar – Apple Rust</vt:lpstr>
      <vt:lpstr>Cedar – Apple Rust</vt:lpstr>
      <vt:lpstr>Cedar – Apple Rust</vt:lpstr>
      <vt:lpstr>Cedar – Apple Rust</vt:lpstr>
      <vt:lpstr>Crown Gall</vt:lpstr>
      <vt:lpstr>Crown Gall</vt:lpstr>
      <vt:lpstr>Crown Gall</vt:lpstr>
      <vt:lpstr>Crown Gall</vt:lpstr>
      <vt:lpstr>Fire Blight</vt:lpstr>
      <vt:lpstr>Fire Blight</vt:lpstr>
      <vt:lpstr>Fire Blight</vt:lpstr>
      <vt:lpstr>Fire Blight</vt:lpstr>
      <vt:lpstr>Powdery Mildew</vt:lpstr>
      <vt:lpstr>Powdery Mildew</vt:lpstr>
      <vt:lpstr>Powdery Mildew</vt:lpstr>
      <vt:lpstr>Powdery Mildew</vt:lpstr>
      <vt:lpstr>Root Rot</vt:lpstr>
      <vt:lpstr>Root Rot</vt:lpstr>
      <vt:lpstr>Root Rot</vt:lpstr>
      <vt:lpstr>Root Rot</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Two: Plant Disease  and Pest Management</dc:title>
  <dc:creator>Information Technology</dc:creator>
  <cp:lastModifiedBy>Weinrich, Ashli</cp:lastModifiedBy>
  <cp:revision>620</cp:revision>
  <dcterms:created xsi:type="dcterms:W3CDTF">2007-01-30T15:01:20Z</dcterms:created>
  <dcterms:modified xsi:type="dcterms:W3CDTF">2018-01-04T22:28:26Z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b4df306a-be12-470c-b8e4-0915d98a09e0</vt:lpwstr>
  </property>
  <property fmtid="{D5CDD505-2E9C-101B-9397-08002B2CF9AE}" pid="5" name="_dlc_DocId">
    <vt:lpwstr>6HAXTY5FZTHJ-43-1597</vt:lpwstr>
  </property>
  <property fmtid="{D5CDD505-2E9C-101B-9397-08002B2CF9AE}" pid="6" name="_dlc_DocIdUrl">
    <vt:lpwstr>https://ffanet.ffa.org/sites/collaboration/edresources/_layouts/15/DocIdRedir.aspx?ID=6HAXTY5FZTHJ-43-1597, 6HAXTY5FZTHJ-43-1597</vt:lpwstr>
  </property>
  <property fmtid="{D5CDD505-2E9C-101B-9397-08002B2CF9AE}" pid="7" name="ArticulateGUID">
    <vt:lpwstr>CCD90FE4-D470-4729-BB4E-6B23BEF8A19E</vt:lpwstr>
  </property>
  <property fmtid="{D5CDD505-2E9C-101B-9397-08002B2CF9AE}" pid="8" name="ArticulatePath">
    <vt:lpwstr>3. Plant Diseases and Physiological Problems</vt:lpwstr>
  </property>
</Properties>
</file>