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3.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63"/>
  </p:notesMasterIdLst>
  <p:handoutMasterIdLst>
    <p:handoutMasterId r:id="rId64"/>
  </p:handoutMasterIdLst>
  <p:sldIdLst>
    <p:sldId id="655" r:id="rId7"/>
    <p:sldId id="634" r:id="rId8"/>
    <p:sldId id="530" r:id="rId9"/>
    <p:sldId id="531" r:id="rId10"/>
    <p:sldId id="579" r:id="rId11"/>
    <p:sldId id="612" r:id="rId12"/>
    <p:sldId id="580" r:id="rId13"/>
    <p:sldId id="581" r:id="rId14"/>
    <p:sldId id="622" r:id="rId15"/>
    <p:sldId id="623" r:id="rId16"/>
    <p:sldId id="624" r:id="rId17"/>
    <p:sldId id="625" r:id="rId18"/>
    <p:sldId id="626" r:id="rId19"/>
    <p:sldId id="627" r:id="rId20"/>
    <p:sldId id="628" r:id="rId21"/>
    <p:sldId id="629" r:id="rId22"/>
    <p:sldId id="611" r:id="rId23"/>
    <p:sldId id="620" r:id="rId24"/>
    <p:sldId id="610" r:id="rId25"/>
    <p:sldId id="609" r:id="rId26"/>
    <p:sldId id="585" r:id="rId27"/>
    <p:sldId id="621" r:id="rId28"/>
    <p:sldId id="586" r:id="rId29"/>
    <p:sldId id="587" r:id="rId30"/>
    <p:sldId id="588" r:id="rId31"/>
    <p:sldId id="618" r:id="rId32"/>
    <p:sldId id="589" r:id="rId33"/>
    <p:sldId id="590" r:id="rId34"/>
    <p:sldId id="600" r:id="rId35"/>
    <p:sldId id="615" r:id="rId36"/>
    <p:sldId id="599" r:id="rId37"/>
    <p:sldId id="598" r:id="rId38"/>
    <p:sldId id="597" r:id="rId39"/>
    <p:sldId id="616" r:id="rId40"/>
    <p:sldId id="601" r:id="rId41"/>
    <p:sldId id="602" r:id="rId42"/>
    <p:sldId id="606" r:id="rId43"/>
    <p:sldId id="613" r:id="rId44"/>
    <p:sldId id="607" r:id="rId45"/>
    <p:sldId id="608" r:id="rId46"/>
    <p:sldId id="630" r:id="rId47"/>
    <p:sldId id="631" r:id="rId48"/>
    <p:sldId id="632" r:id="rId49"/>
    <p:sldId id="633" r:id="rId50"/>
    <p:sldId id="653" r:id="rId51"/>
    <p:sldId id="654" r:id="rId52"/>
    <p:sldId id="635" r:id="rId53"/>
    <p:sldId id="636" r:id="rId54"/>
    <p:sldId id="639" r:id="rId55"/>
    <p:sldId id="640" r:id="rId56"/>
    <p:sldId id="643" r:id="rId57"/>
    <p:sldId id="644" r:id="rId58"/>
    <p:sldId id="647" r:id="rId59"/>
    <p:sldId id="648" r:id="rId60"/>
    <p:sldId id="651" r:id="rId61"/>
    <p:sldId id="652" r:id="rId62"/>
  </p:sldIdLst>
  <p:sldSz cx="9144000" cy="6858000" type="screen4x3"/>
  <p:notesSz cx="7010400" cy="9296400"/>
  <p:embeddedFontLst>
    <p:embeddedFont>
      <p:font typeface="Verdana" panose="020B0604030504040204" pitchFamily="34" charset="0"/>
      <p:regular r:id="rId65"/>
      <p:bold r:id="rId66"/>
      <p:italic r:id="rId67"/>
      <p:boldItalic r:id="rId68"/>
    </p:embeddedFont>
    <p:embeddedFont>
      <p:font typeface="Georgia" panose="02040502050405020303" pitchFamily="18" charset="0"/>
      <p:regular r:id="rId69"/>
      <p:bold r:id="rId70"/>
      <p:italic r:id="rId71"/>
      <p:boldItalic r:id="rId72"/>
    </p:embeddedFont>
  </p:embeddedFontLst>
  <p:custDataLst>
    <p:tags r:id="rId73"/>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3" clrIdx="0">
    <p:extLst/>
  </p:cmAuthor>
  <p:cmAuthor id="2" name="Haley Hampton" initials="HH" lastIdx="3" clrIdx="1">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19" autoAdjust="0"/>
    <p:restoredTop sz="94027" autoAdjust="0"/>
  </p:normalViewPr>
  <p:slideViewPr>
    <p:cSldViewPr snapToGrid="0">
      <p:cViewPr varScale="1">
        <p:scale>
          <a:sx n="98" d="100"/>
          <a:sy n="98" d="100"/>
        </p:scale>
        <p:origin x="126" y="84"/>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notesMaster" Target="notesMasters/notesMaster1.xml"/><Relationship Id="rId68" Type="http://schemas.openxmlformats.org/officeDocument/2006/relationships/font" Target="fonts/font4.fntdata"/><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font" Target="fonts/font2.fntdata"/><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1.fntdata"/><Relationship Id="rId73" Type="http://schemas.openxmlformats.org/officeDocument/2006/relationships/tags" Target="tags/tag1.xml"/><Relationship Id="rId7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69" Type="http://schemas.openxmlformats.org/officeDocument/2006/relationships/font" Target="fonts/font5.fntdata"/><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3.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6.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dirty="0"/>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dirty="0"/>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dirty="0"/>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dirty="0"/>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dirty="0"/>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dirty="0"/>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dirty="0"/>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dirty="0"/>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a:p>
          <a:p>
            <a:endParaRPr lang="en-US" baseline="0" dirty="0"/>
          </a:p>
          <a:p>
            <a:endParaRPr lang="en-US" dirty="0"/>
          </a:p>
        </p:txBody>
      </p:sp>
      <p:sp>
        <p:nvSpPr>
          <p:cNvPr id="4" name="Header Placeholder 3"/>
          <p:cNvSpPr>
            <a:spLocks noGrp="1"/>
          </p:cNvSpPr>
          <p:nvPr>
            <p:ph type="hdr" sz="quarter" idx="10"/>
          </p:nvPr>
        </p:nvSpPr>
        <p:spPr/>
        <p:txBody>
          <a:bodyPr/>
          <a:lstStyle/>
          <a:p>
            <a:pPr>
              <a:defRPr/>
            </a:pPr>
            <a:r>
              <a:rPr lang="en-US" dirty="0"/>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3</a:t>
            </a:fld>
            <a:endParaRPr lang="en-US" dirty="0"/>
          </a:p>
        </p:txBody>
      </p:sp>
    </p:spTree>
    <p:extLst>
      <p:ext uri="{BB962C8B-B14F-4D97-AF65-F5344CB8AC3E}">
        <p14:creationId xmlns:p14="http://schemas.microsoft.com/office/powerpoint/2010/main" val="4194234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Header Placeholder 3"/>
          <p:cNvSpPr>
            <a:spLocks noGrp="1"/>
          </p:cNvSpPr>
          <p:nvPr>
            <p:ph type="hdr" sz="quarter" idx="10"/>
          </p:nvPr>
        </p:nvSpPr>
        <p:spPr/>
        <p:txBody>
          <a:bodyPr/>
          <a:lstStyle/>
          <a:p>
            <a:pPr>
              <a:defRPr/>
            </a:pPr>
            <a:r>
              <a:rPr lang="en-US" dirty="0"/>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a:t>
            </a:fld>
            <a:endParaRPr lang="en-US" dirty="0"/>
          </a:p>
        </p:txBody>
      </p:sp>
    </p:spTree>
    <p:extLst>
      <p:ext uri="{BB962C8B-B14F-4D97-AF65-F5344CB8AC3E}">
        <p14:creationId xmlns:p14="http://schemas.microsoft.com/office/powerpoint/2010/main" val="4218518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Header Placeholder 3"/>
          <p:cNvSpPr>
            <a:spLocks noGrp="1"/>
          </p:cNvSpPr>
          <p:nvPr>
            <p:ph type="hdr" sz="quarter" idx="10"/>
          </p:nvPr>
        </p:nvSpPr>
        <p:spPr/>
        <p:txBody>
          <a:bodyPr/>
          <a:lstStyle/>
          <a:p>
            <a:pPr>
              <a:defRPr/>
            </a:pPr>
            <a:r>
              <a:rPr lang="en-US" dirty="0"/>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46</a:t>
            </a:fld>
            <a:endParaRPr lang="en-US" dirty="0"/>
          </a:p>
        </p:txBody>
      </p:sp>
    </p:spTree>
    <p:extLst>
      <p:ext uri="{BB962C8B-B14F-4D97-AF65-F5344CB8AC3E}">
        <p14:creationId xmlns:p14="http://schemas.microsoft.com/office/powerpoint/2010/main" val="38487411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hyperlink" Target="http://ipm.ucanr.edu/PMG/GARDEN/VEGES/PESTS/leafhopper.html" TargetMode="External"/><Relationship Id="rId2" Type="http://schemas.openxmlformats.org/officeDocument/2006/relationships/slideLayout" Target="../slideLayouts/slideLayout3.xml"/><Relationship Id="rId1" Type="http://schemas.openxmlformats.org/officeDocument/2006/relationships/tags" Target="../tags/tag21.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hyperlink" Target="http://ipm.ucanr.edu/PMG/r280300911.html" TargetMode="External"/><Relationship Id="rId2" Type="http://schemas.openxmlformats.org/officeDocument/2006/relationships/slideLayout" Target="../slideLayouts/slideLayout3.xml"/><Relationship Id="rId1" Type="http://schemas.openxmlformats.org/officeDocument/2006/relationships/tags" Target="../tags/tag25.xml"/><Relationship Id="rId5" Type="http://schemas.openxmlformats.org/officeDocument/2006/relationships/image" Target="../media/image15.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hyperlink" Target="http://ipm.ucanr.edu/PMG/PESTNOTES/pn7427.html" TargetMode="External"/><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19.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hyperlink" Target="http://ipm.ucanr.edu/PMG/PESTNOTES/pn7427.html" TargetMode="External"/><Relationship Id="rId2" Type="http://schemas.openxmlformats.org/officeDocument/2006/relationships/slideLayout" Target="../slideLayouts/slideLayout3.xml"/><Relationship Id="rId1" Type="http://schemas.openxmlformats.org/officeDocument/2006/relationships/tags" Target="../tags/tag37.xml"/><Relationship Id="rId5" Type="http://schemas.openxmlformats.org/officeDocument/2006/relationships/image" Target="../media/image21.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hyperlink" Target="http://ipm.ucanr.edu/PMG/PESTNOTES/pn7401.html" TargetMode="Externa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image" Target="../media/image23.png"/><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6.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4.xml"/><Relationship Id="rId1" Type="http://schemas.openxmlformats.org/officeDocument/2006/relationships/tags" Target="../tags/tag44.xml"/><Relationship Id="rId4" Type="http://schemas.openxmlformats.org/officeDocument/2006/relationships/image" Target="../media/image26.jp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6.xml"/><Relationship Id="rId1" Type="http://schemas.openxmlformats.org/officeDocument/2006/relationships/tags" Target="../tags/tag48.xml"/><Relationship Id="rId4" Type="http://schemas.openxmlformats.org/officeDocument/2006/relationships/image" Target="../media/image28.jp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slideLayout" Target="../slideLayouts/slideLayout6.xml"/><Relationship Id="rId1" Type="http://schemas.openxmlformats.org/officeDocument/2006/relationships/tags" Target="../tags/tag50.xml"/><Relationship Id="rId4" Type="http://schemas.openxmlformats.org/officeDocument/2006/relationships/image" Target="../media/image30.JP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slideLayout" Target="../slideLayouts/slideLayout6.xml"/><Relationship Id="rId1" Type="http://schemas.openxmlformats.org/officeDocument/2006/relationships/tags" Target="../tags/tag52.xml"/><Relationship Id="rId4" Type="http://schemas.openxmlformats.org/officeDocument/2006/relationships/image" Target="../media/image32.jp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tags" Target="../tags/tag54.xml"/><Relationship Id="rId4" Type="http://schemas.openxmlformats.org/officeDocument/2006/relationships/image" Target="../media/image34.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5.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37.jpg"/><Relationship Id="rId4" Type="http://schemas.openxmlformats.org/officeDocument/2006/relationships/image" Target="../media/image36.jp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hyperlink" Target="http://ipm.ucanr.edu/PMG/PESTNOTES/pn7404.html" TargetMode="External"/><Relationship Id="rId2" Type="http://schemas.openxmlformats.org/officeDocument/2006/relationships/slideLayout" Target="../slideLayouts/slideLayout3.xml"/><Relationship Id="rId1" Type="http://schemas.openxmlformats.org/officeDocument/2006/relationships/tags" Target="../tags/tag9.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50900" y="3657600"/>
            <a:ext cx="7694613" cy="1309370"/>
          </a:xfrm>
        </p:spPr>
        <p:txBody>
          <a:bodyPr/>
          <a:lstStyle/>
          <a:p>
            <a:r>
              <a:rPr lang="en-US" dirty="0"/>
              <a:t>Lesson </a:t>
            </a:r>
            <a:r>
              <a:rPr lang="en-US" dirty="0" smtClean="0"/>
              <a:t>Four </a:t>
            </a:r>
            <a:endParaRPr lang="en-US" dirty="0"/>
          </a:p>
          <a:p>
            <a:r>
              <a:rPr lang="en-US" dirty="0" smtClean="0"/>
              <a:t>Pest and Beneficial Insects</a:t>
            </a:r>
            <a:endParaRPr lang="en-US" dirty="0"/>
          </a:p>
        </p:txBody>
      </p:sp>
      <p:sp>
        <p:nvSpPr>
          <p:cNvPr id="3" name="Title 4"/>
          <p:cNvSpPr txBox="1">
            <a:spLocks/>
          </p:cNvSpPr>
          <p:nvPr/>
        </p:nvSpPr>
        <p:spPr>
          <a:xfrm>
            <a:off x="0" y="274638"/>
            <a:ext cx="9144000" cy="649922"/>
          </a:xfrm>
          <a:prstGeom prst="rect">
            <a:avLst/>
          </a:prstGeom>
        </p:spPr>
        <p:txBody>
          <a:bodyPr vert="horz"/>
          <a:lstStyle>
            <a:lvl1pPr algn="ctr" defTabSz="914400" rtl="0" eaLnBrk="1" latinLnBrk="0" hangingPunct="1">
              <a:spcBef>
                <a:spcPct val="0"/>
              </a:spcBef>
              <a:buNone/>
              <a:defRPr sz="2800" b="1" kern="1200" cap="none" baseline="0">
                <a:solidFill>
                  <a:srgbClr val="7F7F7F"/>
                </a:solidFill>
                <a:latin typeface="Georgia"/>
                <a:ea typeface="+mj-ea"/>
                <a:cs typeface="Georgia"/>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7F7F7F"/>
                </a:solidFill>
                <a:effectLst/>
                <a:uLnTx/>
                <a:uFillTx/>
                <a:latin typeface="Georgia"/>
                <a:ea typeface="+mj-ea"/>
              </a:rPr>
              <a:t>Nursery/Landscape Unit One</a:t>
            </a:r>
          </a:p>
        </p:txBody>
      </p:sp>
    </p:spTree>
    <p:custDataLst>
      <p:tags r:id="rId1"/>
    </p:custDataLst>
    <p:extLst>
      <p:ext uri="{BB962C8B-B14F-4D97-AF65-F5344CB8AC3E}">
        <p14:creationId xmlns:p14="http://schemas.microsoft.com/office/powerpoint/2010/main" val="4028998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Bagworm larvae feed on the needles and leaves of trees, which can lead to holes in the foliage. Deciduous trees typically recover from an infestation. However, damage to evergreens from mature larvae can be especially devastating. Typically, an infestation isn’t detected until damage is significant. </a:t>
            </a:r>
          </a:p>
        </p:txBody>
      </p:sp>
      <p:sp>
        <p:nvSpPr>
          <p:cNvPr id="5" name="Title 4"/>
          <p:cNvSpPr>
            <a:spLocks noGrp="1"/>
          </p:cNvSpPr>
          <p:nvPr>
            <p:ph type="title"/>
          </p:nvPr>
        </p:nvSpPr>
        <p:spPr/>
        <p:txBody>
          <a:bodyPr/>
          <a:lstStyle/>
          <a:p>
            <a:r>
              <a:rPr lang="en-US" dirty="0"/>
              <a:t>Bagworm</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1082124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Picking bags off of plants in the late fall or early spring</a:t>
            </a:r>
          </a:p>
          <a:p>
            <a:endParaRPr lang="en-US" sz="2200" dirty="0"/>
          </a:p>
          <a:p>
            <a:pPr marL="0" indent="0">
              <a:buNone/>
            </a:pPr>
            <a:r>
              <a:rPr lang="en-US" sz="2200" dirty="0"/>
              <a:t>Treatment</a:t>
            </a:r>
          </a:p>
          <a:p>
            <a:pPr lvl="1" indent="-342900">
              <a:buClrTx/>
              <a:buFont typeface="Arial" panose="020B0604020202020204" pitchFamily="34" charset="0"/>
              <a:buChar char="•"/>
            </a:pPr>
            <a:r>
              <a:rPr lang="en-US" sz="2000" dirty="0"/>
              <a:t>Chemical — Pesticide applied early to late June</a:t>
            </a:r>
            <a:endParaRPr lang="en-US" sz="2200" dirty="0"/>
          </a:p>
        </p:txBody>
      </p:sp>
      <p:sp>
        <p:nvSpPr>
          <p:cNvPr id="5" name="Title 4"/>
          <p:cNvSpPr>
            <a:spLocks noGrp="1"/>
          </p:cNvSpPr>
          <p:nvPr>
            <p:ph type="title"/>
          </p:nvPr>
        </p:nvSpPr>
        <p:spPr/>
        <p:txBody>
          <a:bodyPr/>
          <a:lstStyle/>
          <a:p>
            <a:r>
              <a:rPr lang="en-US" dirty="0"/>
              <a:t>Bagworm</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3140489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Bagworm</a:t>
            </a:r>
          </a:p>
        </p:txBody>
      </p:sp>
      <p:sp>
        <p:nvSpPr>
          <p:cNvPr id="3" name="TextBox 2"/>
          <p:cNvSpPr txBox="1"/>
          <p:nvPr/>
        </p:nvSpPr>
        <p:spPr>
          <a:xfrm>
            <a:off x="3739490" y="5602426"/>
            <a:ext cx="5110694" cy="215444"/>
          </a:xfrm>
          <a:prstGeom prst="rect">
            <a:avLst/>
          </a:prstGeom>
          <a:noFill/>
        </p:spPr>
        <p:txBody>
          <a:bodyPr wrap="none" rtlCol="0">
            <a:spAutoFit/>
          </a:bodyPr>
          <a:lstStyle/>
          <a:p>
            <a:r>
              <a:rPr lang="en-US" sz="800" dirty="0"/>
              <a:t>https://en.wikipedia.org/wiki/Evergreen_bagworm#/media/File:Thyridopteryx.ephemeraeformis.caterpillar.jpg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5309" y="1118974"/>
            <a:ext cx="2807935" cy="42618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629" y="1243442"/>
            <a:ext cx="2585861" cy="4137378"/>
          </a:xfrm>
          <a:prstGeom prst="rect">
            <a:avLst/>
          </a:prstGeom>
        </p:spPr>
      </p:pic>
      <p:sp>
        <p:nvSpPr>
          <p:cNvPr id="6" name="TextBox 5"/>
          <p:cNvSpPr txBox="1"/>
          <p:nvPr/>
        </p:nvSpPr>
        <p:spPr>
          <a:xfrm>
            <a:off x="326768" y="5328729"/>
            <a:ext cx="3760966" cy="215444"/>
          </a:xfrm>
          <a:prstGeom prst="rect">
            <a:avLst/>
          </a:prstGeom>
          <a:noFill/>
        </p:spPr>
        <p:txBody>
          <a:bodyPr wrap="none" rtlCol="0">
            <a:spAutoFit/>
          </a:bodyPr>
          <a:lstStyle/>
          <a:p>
            <a:r>
              <a:rPr lang="en-US" sz="800" dirty="0"/>
              <a:t>https://en.wikipedia.org/wiki/Bagworm_moth#/media/File:Meture-Elongatus.jpg</a:t>
            </a:r>
          </a:p>
        </p:txBody>
      </p:sp>
    </p:spTree>
    <p:custDataLst>
      <p:tags r:id="rId1"/>
    </p:custDataLst>
    <p:extLst>
      <p:ext uri="{BB962C8B-B14F-4D97-AF65-F5344CB8AC3E}">
        <p14:creationId xmlns:p14="http://schemas.microsoft.com/office/powerpoint/2010/main" val="3597961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Borers can be some of the most destructive pests to trees and shrubs. Most borers are in their larvae stage. They will feed on tissue underneath the bark that conducts water and sap. This leads to die back and structural weakness. </a:t>
            </a:r>
          </a:p>
          <a:p>
            <a:endParaRPr lang="en-US" dirty="0"/>
          </a:p>
        </p:txBody>
      </p:sp>
      <p:sp>
        <p:nvSpPr>
          <p:cNvPr id="5" name="Title 4"/>
          <p:cNvSpPr>
            <a:spLocks noGrp="1"/>
          </p:cNvSpPr>
          <p:nvPr>
            <p:ph type="title"/>
          </p:nvPr>
        </p:nvSpPr>
        <p:spPr/>
        <p:txBody>
          <a:bodyPr/>
          <a:lstStyle/>
          <a:p>
            <a:r>
              <a:rPr lang="en-US" dirty="0"/>
              <a:t>Borer</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592194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Common signs of borer damage are holes in the bark, oozing liquids from branches, foliage may wilt or discolor, branches or the entire tree may die off. While borer damage can be devastating, they typically target damaged or dying trees. Rarely are healthy tree affected. </a:t>
            </a:r>
          </a:p>
        </p:txBody>
      </p:sp>
      <p:sp>
        <p:nvSpPr>
          <p:cNvPr id="5" name="Title 4"/>
          <p:cNvSpPr>
            <a:spLocks noGrp="1"/>
          </p:cNvSpPr>
          <p:nvPr>
            <p:ph type="title"/>
          </p:nvPr>
        </p:nvSpPr>
        <p:spPr/>
        <p:txBody>
          <a:bodyPr/>
          <a:lstStyle/>
          <a:p>
            <a:r>
              <a:rPr lang="en-US" dirty="0"/>
              <a:t>Borer</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3159662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Remove any dead or damaged trees and limbs; do not store freshly cut wood next to trees as they may emerge and infect surrounding trees. </a:t>
            </a:r>
          </a:p>
          <a:p>
            <a:endParaRPr lang="en-US" sz="2200" dirty="0"/>
          </a:p>
          <a:p>
            <a:pPr marL="0" indent="0">
              <a:buNone/>
            </a:pPr>
            <a:r>
              <a:rPr lang="en-US" sz="2200" dirty="0"/>
              <a:t>Treatment</a:t>
            </a:r>
          </a:p>
          <a:p>
            <a:pPr lvl="1" indent="-342900">
              <a:buClrTx/>
              <a:buFont typeface="Arial" panose="020B0604020202020204" pitchFamily="34" charset="0"/>
              <a:buChar char="•"/>
            </a:pPr>
            <a:r>
              <a:rPr lang="en-US" sz="2000" dirty="0"/>
              <a:t>Pesticides applied to damaged bark are usually not effective. </a:t>
            </a:r>
          </a:p>
          <a:p>
            <a:endParaRPr lang="en-US" dirty="0"/>
          </a:p>
        </p:txBody>
      </p:sp>
      <p:sp>
        <p:nvSpPr>
          <p:cNvPr id="5" name="Title 4"/>
          <p:cNvSpPr>
            <a:spLocks noGrp="1"/>
          </p:cNvSpPr>
          <p:nvPr>
            <p:ph type="title"/>
          </p:nvPr>
        </p:nvSpPr>
        <p:spPr/>
        <p:txBody>
          <a:bodyPr/>
          <a:lstStyle/>
          <a:p>
            <a:r>
              <a:rPr lang="en-US" dirty="0"/>
              <a:t>Borer</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3410774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Borer</a:t>
            </a:r>
          </a:p>
        </p:txBody>
      </p:sp>
      <p:sp>
        <p:nvSpPr>
          <p:cNvPr id="8" name="Rectangle 7"/>
          <p:cNvSpPr/>
          <p:nvPr/>
        </p:nvSpPr>
        <p:spPr>
          <a:xfrm>
            <a:off x="32952" y="5817870"/>
            <a:ext cx="8817232" cy="1040285"/>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http://ipm.ucanr.edu/PMG/GARDEN/PLANTS/INVERT/roundheadbore.html</a:t>
            </a: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361" y="1702676"/>
            <a:ext cx="3799793" cy="252248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6561" y="1702676"/>
            <a:ext cx="3799793" cy="2522484"/>
          </a:xfrm>
          <a:prstGeom prst="rect">
            <a:avLst/>
          </a:prstGeom>
        </p:spPr>
      </p:pic>
    </p:spTree>
    <p:custDataLst>
      <p:tags r:id="rId1"/>
    </p:custDataLst>
    <p:extLst>
      <p:ext uri="{BB962C8B-B14F-4D97-AF65-F5344CB8AC3E}">
        <p14:creationId xmlns:p14="http://schemas.microsoft.com/office/powerpoint/2010/main" val="2923741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Growing to almost a quarter inch in length, leafhoppers are very fast moving and jump when disturbed. The females lay their eggs inside the plant tissue, which causes pimple-like sores to form. Once the eggs hatch, the nymphs will molt several times, leaving skin castings on the underside of the leaf until fully grown. </a:t>
            </a:r>
          </a:p>
          <a:p>
            <a:endParaRPr lang="en-US" dirty="0"/>
          </a:p>
        </p:txBody>
      </p:sp>
      <p:sp>
        <p:nvSpPr>
          <p:cNvPr id="5" name="Title 4"/>
          <p:cNvSpPr>
            <a:spLocks noGrp="1"/>
          </p:cNvSpPr>
          <p:nvPr>
            <p:ph type="title"/>
          </p:nvPr>
        </p:nvSpPr>
        <p:spPr/>
        <p:txBody>
          <a:bodyPr/>
          <a:lstStyle/>
          <a:p>
            <a:r>
              <a:rPr lang="en-US" dirty="0"/>
              <a:t>Leafhopper</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2984492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Leaf hoppers leave speckled white marks on the leaves from their feeding. Eventually, too much feeding will cause the leaves to curl and brown. Once leaf hoppers are adults, they become very hard to control due to their quick movement. </a:t>
            </a:r>
          </a:p>
        </p:txBody>
      </p:sp>
      <p:sp>
        <p:nvSpPr>
          <p:cNvPr id="5" name="Title 4"/>
          <p:cNvSpPr>
            <a:spLocks noGrp="1"/>
          </p:cNvSpPr>
          <p:nvPr>
            <p:ph type="title"/>
          </p:nvPr>
        </p:nvSpPr>
        <p:spPr/>
        <p:txBody>
          <a:bodyPr/>
          <a:lstStyle/>
          <a:p>
            <a:r>
              <a:rPr lang="en-US" dirty="0"/>
              <a:t>Leafhopper</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148964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Check plants regularly for castings.</a:t>
            </a:r>
          </a:p>
          <a:p>
            <a:pPr lvl="1" indent="-342900">
              <a:buClrTx/>
              <a:buFont typeface="Arial" panose="020B0604020202020204" pitchFamily="34" charset="0"/>
              <a:buChar char="•"/>
            </a:pPr>
            <a:r>
              <a:rPr lang="en-US" sz="2000" dirty="0"/>
              <a:t>Keep area free of weeds.</a:t>
            </a:r>
          </a:p>
          <a:p>
            <a:endParaRPr lang="en-US" dirty="0"/>
          </a:p>
          <a:p>
            <a:pPr marL="0" indent="0">
              <a:buNone/>
            </a:pPr>
            <a:r>
              <a:rPr lang="en-US" sz="2200" dirty="0"/>
              <a:t>Treatment</a:t>
            </a:r>
          </a:p>
          <a:p>
            <a:pPr lvl="1">
              <a:buClrTx/>
              <a:buFont typeface="Arial" panose="020B0604020202020204" pitchFamily="34" charset="0"/>
              <a:buChar char="•"/>
            </a:pPr>
            <a:r>
              <a:rPr lang="en-US" sz="2000" dirty="0"/>
              <a:t>  Chemically — </a:t>
            </a:r>
            <a:r>
              <a:rPr lang="en-US" sz="2000" dirty="0" smtClean="0"/>
              <a:t>Insecticide</a:t>
            </a:r>
          </a:p>
          <a:p>
            <a:pPr lvl="1">
              <a:buClrTx/>
              <a:buFont typeface="Arial" panose="020B0604020202020204" pitchFamily="34" charset="0"/>
              <a:buChar char="•"/>
            </a:pPr>
            <a:r>
              <a:rPr lang="en-US" sz="2000" dirty="0" smtClean="0"/>
              <a:t>  </a:t>
            </a:r>
            <a:r>
              <a:rPr lang="en-US" sz="2000" dirty="0"/>
              <a:t>Culturally — Predatory wasps or </a:t>
            </a:r>
            <a:r>
              <a:rPr lang="en-US" sz="2000" dirty="0" smtClean="0"/>
              <a:t>lady </a:t>
            </a:r>
            <a:r>
              <a:rPr lang="en-US" sz="2000" dirty="0"/>
              <a:t>beetles</a:t>
            </a:r>
          </a:p>
          <a:p>
            <a:endParaRPr lang="en-US" dirty="0"/>
          </a:p>
        </p:txBody>
      </p:sp>
      <p:sp>
        <p:nvSpPr>
          <p:cNvPr id="5" name="Title 4"/>
          <p:cNvSpPr>
            <a:spLocks noGrp="1"/>
          </p:cNvSpPr>
          <p:nvPr>
            <p:ph type="title"/>
          </p:nvPr>
        </p:nvSpPr>
        <p:spPr/>
        <p:txBody>
          <a:bodyPr/>
          <a:lstStyle/>
          <a:p>
            <a:r>
              <a:rPr lang="en-US" dirty="0"/>
              <a:t>Leafhopper</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3449526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753" y="323695"/>
            <a:ext cx="8229600" cy="981633"/>
          </a:xfrm>
        </p:spPr>
        <p:txBody>
          <a:bodyPr/>
          <a:lstStyle/>
          <a:p>
            <a:r>
              <a:rPr lang="en-US" dirty="0"/>
              <a:t>Unit One: Identification</a:t>
            </a:r>
          </a:p>
        </p:txBody>
      </p:sp>
      <p:sp>
        <p:nvSpPr>
          <p:cNvPr id="3" name="Text Placeholder 2"/>
          <p:cNvSpPr>
            <a:spLocks noGrp="1"/>
          </p:cNvSpPr>
          <p:nvPr>
            <p:ph type="body" sz="quarter" idx="12"/>
          </p:nvPr>
        </p:nvSpPr>
        <p:spPr/>
        <p:txBody>
          <a:bodyPr/>
          <a:lstStyle/>
          <a:p>
            <a:r>
              <a:rPr lang="en-US" dirty="0"/>
              <a:t>Resources</a:t>
            </a:r>
          </a:p>
        </p:txBody>
      </p:sp>
      <p:sp>
        <p:nvSpPr>
          <p:cNvPr id="4" name="Content Placeholder 3"/>
          <p:cNvSpPr>
            <a:spLocks noGrp="1"/>
          </p:cNvSpPr>
          <p:nvPr>
            <p:ph idx="13"/>
          </p:nvPr>
        </p:nvSpPr>
        <p:spPr>
          <a:xfrm>
            <a:off x="457199" y="2194560"/>
            <a:ext cx="8350469" cy="3931603"/>
          </a:xfrm>
        </p:spPr>
        <p:txBody>
          <a:bodyPr/>
          <a:lstStyle/>
          <a:p>
            <a:pPr marL="342900" indent="-342900">
              <a:buFont typeface="Arial" panose="020B0604020202020204" pitchFamily="34" charset="0"/>
              <a:buChar char="•"/>
            </a:pPr>
            <a:r>
              <a:rPr lang="en-US" sz="2200" dirty="0"/>
              <a:t>University of California Agricultural and Natural Resources — Pest Management Program</a:t>
            </a:r>
          </a:p>
          <a:p>
            <a:pPr marL="516636" lvl="1" indent="-342900">
              <a:buClrTx/>
              <a:buFont typeface="Arial" panose="020B0604020202020204" pitchFamily="34" charset="0"/>
              <a:buChar char="•"/>
            </a:pPr>
            <a:r>
              <a:rPr lang="en-US" sz="2000" dirty="0"/>
              <a:t>http://ipm.ucanr.edu/PMG/invertebratelist.html#W</a:t>
            </a:r>
          </a:p>
          <a:p>
            <a:pPr marL="516636" lvl="1" indent="-342900">
              <a:buClrTx/>
              <a:buFont typeface="Arial" panose="020B0604020202020204" pitchFamily="34" charset="0"/>
              <a:buChar char="•"/>
            </a:pPr>
            <a:r>
              <a:rPr lang="en-US" sz="2000" dirty="0"/>
              <a:t>http://ipm.ucanr.edu/PMG/NE/index.html</a:t>
            </a:r>
          </a:p>
          <a:p>
            <a:pPr marL="516636" lvl="1" indent="-342900">
              <a:buClrTx/>
              <a:buFont typeface="Arial" panose="020B0604020202020204" pitchFamily="34" charset="0"/>
              <a:buChar char="•"/>
            </a:pPr>
            <a:r>
              <a:rPr lang="en-US" sz="2000" dirty="0"/>
              <a:t>http://ipm.ucanr.edu/PMG/PESTNOTES/pn7450.html</a:t>
            </a:r>
          </a:p>
          <a:p>
            <a:pPr marL="342900" indent="-342900">
              <a:buFont typeface="Arial" panose="020B0604020202020204" pitchFamily="34" charset="0"/>
              <a:buChar char="•"/>
            </a:pPr>
            <a:r>
              <a:rPr lang="en-US" sz="2200" dirty="0" err="1"/>
              <a:t>PennState</a:t>
            </a:r>
            <a:r>
              <a:rPr lang="en-US" sz="2200" dirty="0"/>
              <a:t> College of Agricultural Sciences — Department of Entomology</a:t>
            </a:r>
          </a:p>
          <a:p>
            <a:pPr marL="516636" lvl="1" indent="-342900">
              <a:buClrTx/>
              <a:buFont typeface="Arial" panose="020B0604020202020204" pitchFamily="34" charset="0"/>
              <a:buChar char="•"/>
            </a:pPr>
            <a:r>
              <a:rPr lang="en-US" sz="2000" dirty="0"/>
              <a:t>http://ento.psu.edu/extension/factsheets/bagworm</a:t>
            </a:r>
          </a:p>
          <a:p>
            <a:pPr marL="516636" lvl="1" indent="-342900">
              <a:buFont typeface="Arial" panose="020B0604020202020204" pitchFamily="34" charset="0"/>
              <a:buChar char="•"/>
            </a:pPr>
            <a:endParaRPr lang="en-US" sz="1800" dirty="0"/>
          </a:p>
        </p:txBody>
      </p:sp>
    </p:spTree>
    <p:custDataLst>
      <p:tags r:id="rId1"/>
    </p:custDataLst>
    <p:extLst>
      <p:ext uri="{BB962C8B-B14F-4D97-AF65-F5344CB8AC3E}">
        <p14:creationId xmlns:p14="http://schemas.microsoft.com/office/powerpoint/2010/main" val="1021853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Leafhopper</a:t>
            </a:r>
          </a:p>
        </p:txBody>
      </p:sp>
      <p:sp>
        <p:nvSpPr>
          <p:cNvPr id="4" name="Rectangle 3"/>
          <p:cNvSpPr/>
          <p:nvPr/>
        </p:nvSpPr>
        <p:spPr>
          <a:xfrm>
            <a:off x="32951" y="5474970"/>
            <a:ext cx="8817232" cy="1680460"/>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a:t>
            </a:r>
          </a:p>
          <a:p>
            <a:pPr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http://ipm.ucanr.edu/PMG/GARDEN/VEGES/PESTS/leafhopper.html</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http://ipm.ucanr.edu/PMG/C302/m302splfhprenemy.html</a:t>
            </a:r>
          </a:p>
          <a:p>
            <a:pPr lvl="0" eaLnBrk="0" hangingPunct="0">
              <a:spcBef>
                <a:spcPct val="30000"/>
              </a:spcBef>
            </a:pP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4"/>
          <a:stretch>
            <a:fillRect/>
          </a:stretch>
        </p:blipFill>
        <p:spPr>
          <a:xfrm rot="5400000">
            <a:off x="1226880" y="1166812"/>
            <a:ext cx="2619375" cy="3810000"/>
          </a:xfrm>
          <a:prstGeom prst="rect">
            <a:avLst/>
          </a:prstGeom>
        </p:spPr>
      </p:pic>
      <p:pic>
        <p:nvPicPr>
          <p:cNvPr id="6" name="Picture 5"/>
          <p:cNvPicPr>
            <a:picLocks noChangeAspect="1"/>
          </p:cNvPicPr>
          <p:nvPr/>
        </p:nvPicPr>
        <p:blipFill>
          <a:blip r:embed="rId5"/>
          <a:stretch>
            <a:fillRect/>
          </a:stretch>
        </p:blipFill>
        <p:spPr>
          <a:xfrm>
            <a:off x="4441567" y="1762124"/>
            <a:ext cx="3929063" cy="2619376"/>
          </a:xfrm>
          <a:prstGeom prst="rect">
            <a:avLst/>
          </a:prstGeom>
        </p:spPr>
      </p:pic>
    </p:spTree>
    <p:custDataLst>
      <p:tags r:id="rId1"/>
    </p:custDataLst>
    <p:extLst>
      <p:ext uri="{BB962C8B-B14F-4D97-AF65-F5344CB8AC3E}">
        <p14:creationId xmlns:p14="http://schemas.microsoft.com/office/powerpoint/2010/main" val="1100693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Measuring 1.8 mm, adult leaf miners are brightly colored and have clear wings. The females puncture the leaves and lay their eggs inside the tissue. Once the eggs hatch, the larvae feed on the leaf until they drop to the soil to pupate. During an infestation, the punctures from egg laying and larvae mines will damage the plant and take away from the aesthetic value. </a:t>
            </a:r>
          </a:p>
          <a:p>
            <a:endParaRPr lang="en-US" dirty="0"/>
          </a:p>
        </p:txBody>
      </p:sp>
      <p:sp>
        <p:nvSpPr>
          <p:cNvPr id="5" name="Title 4"/>
          <p:cNvSpPr>
            <a:spLocks noGrp="1"/>
          </p:cNvSpPr>
          <p:nvPr>
            <p:ph type="title"/>
          </p:nvPr>
        </p:nvSpPr>
        <p:spPr/>
        <p:txBody>
          <a:bodyPr/>
          <a:lstStyle/>
          <a:p>
            <a:r>
              <a:rPr lang="en-US" dirty="0"/>
              <a:t>Leaf Miner</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1833998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The larvae form mines inside the leaf during their feeding, usually following the veining pattern. Depending on the species of leaf miner, the mines can be visible from either the top or bottom of the leaf.  </a:t>
            </a:r>
          </a:p>
        </p:txBody>
      </p:sp>
      <p:sp>
        <p:nvSpPr>
          <p:cNvPr id="5" name="Title 4"/>
          <p:cNvSpPr>
            <a:spLocks noGrp="1"/>
          </p:cNvSpPr>
          <p:nvPr>
            <p:ph type="title"/>
          </p:nvPr>
        </p:nvSpPr>
        <p:spPr/>
        <p:txBody>
          <a:bodyPr/>
          <a:lstStyle/>
          <a:p>
            <a:r>
              <a:rPr lang="en-US" dirty="0"/>
              <a:t>Leaf Miner</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1957523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Use sticky pads to capture adults.</a:t>
            </a:r>
          </a:p>
          <a:p>
            <a:pPr lvl="1" indent="-342900">
              <a:buClrTx/>
              <a:buFont typeface="Arial" panose="020B0604020202020204" pitchFamily="34" charset="0"/>
              <a:buChar char="•"/>
            </a:pPr>
            <a:r>
              <a:rPr lang="en-US" sz="2000" dirty="0"/>
              <a:t>Check plants regularly.</a:t>
            </a:r>
          </a:p>
          <a:p>
            <a:pPr lvl="1" indent="-342900">
              <a:buClrTx/>
              <a:buFont typeface="Arial" panose="020B0604020202020204" pitchFamily="34" charset="0"/>
              <a:buChar char="•"/>
            </a:pPr>
            <a:r>
              <a:rPr lang="en-US" sz="2000" dirty="0"/>
              <a:t>Keep area free of weeds.</a:t>
            </a:r>
          </a:p>
          <a:p>
            <a:endParaRPr lang="en-US" dirty="0"/>
          </a:p>
          <a:p>
            <a:pPr marL="0" indent="0">
              <a:buNone/>
            </a:pPr>
            <a:r>
              <a:rPr lang="en-US" sz="2200" dirty="0"/>
              <a:t>Treatment</a:t>
            </a:r>
          </a:p>
          <a:p>
            <a:pPr lvl="1" indent="-342900">
              <a:buClrTx/>
              <a:buFont typeface="Arial" panose="020B0604020202020204" pitchFamily="34" charset="0"/>
              <a:buChar char="•"/>
            </a:pPr>
            <a:r>
              <a:rPr lang="en-US" sz="2000" dirty="0"/>
              <a:t>Chemically — Insecticide</a:t>
            </a:r>
          </a:p>
          <a:p>
            <a:pPr lvl="1" indent="-342900">
              <a:buClrTx/>
              <a:buFont typeface="Arial" panose="020B0604020202020204" pitchFamily="34" charset="0"/>
              <a:buChar char="•"/>
            </a:pPr>
            <a:r>
              <a:rPr lang="en-US" sz="2000" dirty="0"/>
              <a:t>Culturally — Predatory mites</a:t>
            </a:r>
          </a:p>
          <a:p>
            <a:endParaRPr lang="en-US" dirty="0"/>
          </a:p>
        </p:txBody>
      </p:sp>
      <p:sp>
        <p:nvSpPr>
          <p:cNvPr id="5" name="Title 4"/>
          <p:cNvSpPr>
            <a:spLocks noGrp="1"/>
          </p:cNvSpPr>
          <p:nvPr>
            <p:ph type="title"/>
          </p:nvPr>
        </p:nvSpPr>
        <p:spPr/>
        <p:txBody>
          <a:bodyPr/>
          <a:lstStyle/>
          <a:p>
            <a:r>
              <a:rPr lang="en-US" dirty="0"/>
              <a:t>Leaf Miner</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3899969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Leaf Miner </a:t>
            </a:r>
          </a:p>
        </p:txBody>
      </p:sp>
      <p:sp>
        <p:nvSpPr>
          <p:cNvPr id="4" name="Rectangle 3"/>
          <p:cNvSpPr/>
          <p:nvPr/>
        </p:nvSpPr>
        <p:spPr>
          <a:xfrm>
            <a:off x="32952" y="5817870"/>
            <a:ext cx="8817232" cy="1040285"/>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http://ipm.ucanr.edu/PMG/r280300911.html</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4"/>
          <a:stretch>
            <a:fillRect/>
          </a:stretch>
        </p:blipFill>
        <p:spPr>
          <a:xfrm>
            <a:off x="3820795" y="1811655"/>
            <a:ext cx="3364773" cy="2520315"/>
          </a:xfrm>
          <a:prstGeom prst="rect">
            <a:avLst/>
          </a:prstGeom>
        </p:spPr>
      </p:pic>
      <p:pic>
        <p:nvPicPr>
          <p:cNvPr id="10" name="Picture 9"/>
          <p:cNvPicPr>
            <a:picLocks noChangeAspect="1"/>
          </p:cNvPicPr>
          <p:nvPr/>
        </p:nvPicPr>
        <p:blipFill>
          <a:blip r:embed="rId5"/>
          <a:stretch>
            <a:fillRect/>
          </a:stretch>
        </p:blipFill>
        <p:spPr>
          <a:xfrm>
            <a:off x="1300480" y="1811655"/>
            <a:ext cx="2520315" cy="2520315"/>
          </a:xfrm>
          <a:prstGeom prst="rect">
            <a:avLst/>
          </a:prstGeom>
        </p:spPr>
      </p:pic>
    </p:spTree>
    <p:custDataLst>
      <p:tags r:id="rId1"/>
    </p:custDataLst>
    <p:extLst>
      <p:ext uri="{BB962C8B-B14F-4D97-AF65-F5344CB8AC3E}">
        <p14:creationId xmlns:p14="http://schemas.microsoft.com/office/powerpoint/2010/main" val="3950195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400" dirty="0"/>
              <a:t>Scales vary in species, but the females are round and wingless with no recognizable body parts. They stick their mouthparts into the plant and suck the nutrients out. The males are very rarely seen. They are small yellow- or white-winged flies with an antenna. Female scales are either armored or soft. </a:t>
            </a:r>
          </a:p>
          <a:p>
            <a:endParaRPr lang="en-US" dirty="0"/>
          </a:p>
          <a:p>
            <a:endParaRPr lang="en-US" dirty="0"/>
          </a:p>
        </p:txBody>
      </p:sp>
      <p:sp>
        <p:nvSpPr>
          <p:cNvPr id="5" name="Title 4"/>
          <p:cNvSpPr>
            <a:spLocks noGrp="1"/>
          </p:cNvSpPr>
          <p:nvPr>
            <p:ph type="title"/>
          </p:nvPr>
        </p:nvSpPr>
        <p:spPr/>
        <p:txBody>
          <a:bodyPr/>
          <a:lstStyle/>
          <a:p>
            <a:r>
              <a:rPr lang="en-US" dirty="0"/>
              <a:t>Scale</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2213644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400" dirty="0"/>
              <a:t>An infestation will cause the plant’s growth to slow and leaves to appear dehydrated. Some scales produce a sticky substance called honeydew that will eventually turn black and moldy. A few scales, and even high concentrations of certain species, will not harm plants. </a:t>
            </a:r>
          </a:p>
        </p:txBody>
      </p:sp>
      <p:sp>
        <p:nvSpPr>
          <p:cNvPr id="5" name="Title 4"/>
          <p:cNvSpPr>
            <a:spLocks noGrp="1"/>
          </p:cNvSpPr>
          <p:nvPr>
            <p:ph type="title"/>
          </p:nvPr>
        </p:nvSpPr>
        <p:spPr/>
        <p:txBody>
          <a:bodyPr/>
          <a:lstStyle/>
          <a:p>
            <a:r>
              <a:rPr lang="en-US" dirty="0"/>
              <a:t>Scale</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1662711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Monitor the plants for signs of honeydew.</a:t>
            </a:r>
          </a:p>
          <a:p>
            <a:pPr lvl="1" indent="-342900">
              <a:buClrTx/>
              <a:buFont typeface="Arial" panose="020B0604020202020204" pitchFamily="34" charset="0"/>
              <a:buChar char="•"/>
            </a:pPr>
            <a:r>
              <a:rPr lang="en-US" sz="2000" dirty="0"/>
              <a:t>Set tape traps.</a:t>
            </a:r>
          </a:p>
          <a:p>
            <a:endParaRPr lang="en-US" dirty="0"/>
          </a:p>
          <a:p>
            <a:pPr marL="0" indent="0">
              <a:buNone/>
            </a:pPr>
            <a:r>
              <a:rPr lang="en-US" sz="2200" dirty="0"/>
              <a:t>Treatment</a:t>
            </a:r>
          </a:p>
          <a:p>
            <a:pPr lvl="1" indent="-342900">
              <a:buClrTx/>
              <a:buFont typeface="Arial" panose="020B0604020202020204" pitchFamily="34" charset="0"/>
              <a:buChar char="•"/>
            </a:pPr>
            <a:r>
              <a:rPr lang="en-US" sz="2000" dirty="0"/>
              <a:t>Chemically — Insecticide</a:t>
            </a:r>
          </a:p>
          <a:p>
            <a:pPr lvl="1" indent="-342900">
              <a:buClrTx/>
              <a:buFont typeface="Arial" panose="020B0604020202020204" pitchFamily="34" charset="0"/>
              <a:buChar char="•"/>
            </a:pPr>
            <a:r>
              <a:rPr lang="en-US" sz="2000" dirty="0"/>
              <a:t>Culturally — </a:t>
            </a:r>
            <a:r>
              <a:rPr lang="en-US" sz="2000" dirty="0" smtClean="0"/>
              <a:t>Lady </a:t>
            </a:r>
            <a:r>
              <a:rPr lang="en-US" sz="2000" dirty="0"/>
              <a:t>beetles </a:t>
            </a:r>
          </a:p>
        </p:txBody>
      </p:sp>
      <p:sp>
        <p:nvSpPr>
          <p:cNvPr id="5" name="Title 4"/>
          <p:cNvSpPr>
            <a:spLocks noGrp="1"/>
          </p:cNvSpPr>
          <p:nvPr>
            <p:ph type="title"/>
          </p:nvPr>
        </p:nvSpPr>
        <p:spPr/>
        <p:txBody>
          <a:bodyPr/>
          <a:lstStyle/>
          <a:p>
            <a:r>
              <a:rPr lang="en-US" dirty="0"/>
              <a:t>Scale</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4003672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Scale</a:t>
            </a:r>
          </a:p>
        </p:txBody>
      </p:sp>
      <p:sp>
        <p:nvSpPr>
          <p:cNvPr id="4" name="Rectangle 3"/>
          <p:cNvSpPr/>
          <p:nvPr/>
        </p:nvSpPr>
        <p:spPr>
          <a:xfrm>
            <a:off x="32952" y="5817870"/>
            <a:ext cx="8817232" cy="1040285"/>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http://ipm.ucanr.edu/PMG/PESTNOTES/pn7408.html</a:t>
            </a: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3"/>
          <a:stretch>
            <a:fillRect/>
          </a:stretch>
        </p:blipFill>
        <p:spPr>
          <a:xfrm>
            <a:off x="569772" y="2067131"/>
            <a:ext cx="4162248" cy="2857500"/>
          </a:xfrm>
          <a:prstGeom prst="rect">
            <a:avLst/>
          </a:prstGeom>
        </p:spPr>
      </p:pic>
      <p:pic>
        <p:nvPicPr>
          <p:cNvPr id="6" name="Picture 5"/>
          <p:cNvPicPr>
            <a:picLocks noChangeAspect="1"/>
          </p:cNvPicPr>
          <p:nvPr/>
        </p:nvPicPr>
        <p:blipFill>
          <a:blip r:embed="rId4"/>
          <a:stretch>
            <a:fillRect/>
          </a:stretch>
        </p:blipFill>
        <p:spPr>
          <a:xfrm>
            <a:off x="4732020" y="2067131"/>
            <a:ext cx="3760655" cy="2857500"/>
          </a:xfrm>
          <a:prstGeom prst="rect">
            <a:avLst/>
          </a:prstGeom>
        </p:spPr>
      </p:pic>
    </p:spTree>
    <p:custDataLst>
      <p:tags r:id="rId1"/>
    </p:custDataLst>
    <p:extLst>
      <p:ext uri="{BB962C8B-B14F-4D97-AF65-F5344CB8AC3E}">
        <p14:creationId xmlns:p14="http://schemas.microsoft.com/office/powerpoint/2010/main" val="2319029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Spider mites live in colonies and usually move on the underside of leaves. The webs they spin help distinguish a spider mite infestation from other pests. Adults are oval shaped with 8 legs and red eye dots near their head. </a:t>
            </a:r>
          </a:p>
        </p:txBody>
      </p:sp>
      <p:sp>
        <p:nvSpPr>
          <p:cNvPr id="5" name="Title 4"/>
          <p:cNvSpPr>
            <a:spLocks noGrp="1"/>
          </p:cNvSpPr>
          <p:nvPr>
            <p:ph type="title"/>
          </p:nvPr>
        </p:nvSpPr>
        <p:spPr/>
        <p:txBody>
          <a:bodyPr/>
          <a:lstStyle/>
          <a:p>
            <a:r>
              <a:rPr lang="en-US" dirty="0"/>
              <a:t>Spider Mites</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3518427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r>
              <a:rPr lang="en-US" dirty="0"/>
              <a:t>Introduction </a:t>
            </a:r>
          </a:p>
        </p:txBody>
      </p:sp>
      <p:sp>
        <p:nvSpPr>
          <p:cNvPr id="2" name="Text Placeholder 1"/>
          <p:cNvSpPr>
            <a:spLocks noGrp="1"/>
          </p:cNvSpPr>
          <p:nvPr>
            <p:ph type="body" sz="quarter" idx="12"/>
          </p:nvPr>
        </p:nvSpPr>
        <p:spPr/>
        <p:txBody>
          <a:bodyPr/>
          <a:lstStyle/>
          <a:p>
            <a:r>
              <a:rPr lang="en-US" dirty="0"/>
              <a:t>What is a Pest?</a:t>
            </a:r>
          </a:p>
        </p:txBody>
      </p:sp>
      <p:sp>
        <p:nvSpPr>
          <p:cNvPr id="9" name="Content Placeholder 8"/>
          <p:cNvSpPr>
            <a:spLocks noGrp="1"/>
          </p:cNvSpPr>
          <p:nvPr>
            <p:ph idx="13"/>
          </p:nvPr>
        </p:nvSpPr>
        <p:spPr/>
        <p:txBody>
          <a:bodyPr/>
          <a:lstStyle/>
          <a:p>
            <a:pPr algn="ctr"/>
            <a:r>
              <a:rPr lang="en-US" dirty="0"/>
              <a:t>Create a classroom definition for the term “Pest.”</a:t>
            </a:r>
          </a:p>
        </p:txBody>
      </p:sp>
      <p:pic>
        <p:nvPicPr>
          <p:cNvPr id="10" name="Picture 9"/>
          <p:cNvPicPr>
            <a:picLocks noChangeAspect="1"/>
          </p:cNvPicPr>
          <p:nvPr/>
        </p:nvPicPr>
        <p:blipFill>
          <a:blip r:embed="rId4"/>
          <a:stretch>
            <a:fillRect/>
          </a:stretch>
        </p:blipFill>
        <p:spPr>
          <a:xfrm>
            <a:off x="1252792" y="2713514"/>
            <a:ext cx="6638415" cy="3718560"/>
          </a:xfrm>
          <a:prstGeom prst="rect">
            <a:avLst/>
          </a:prstGeom>
        </p:spPr>
      </p:pic>
      <p:sp>
        <p:nvSpPr>
          <p:cNvPr id="11" name="Rectangle 10"/>
          <p:cNvSpPr/>
          <p:nvPr/>
        </p:nvSpPr>
        <p:spPr>
          <a:xfrm>
            <a:off x="2285999" y="6420803"/>
            <a:ext cx="4572000" cy="184666"/>
          </a:xfrm>
          <a:prstGeom prst="rect">
            <a:avLst/>
          </a:prstGeom>
        </p:spPr>
        <p:txBody>
          <a:bodyPr>
            <a:spAutoFit/>
          </a:bodyPr>
          <a:lstStyle/>
          <a:p>
            <a:pPr algn="ctr"/>
            <a:r>
              <a:rPr lang="en-US" sz="600" dirty="0"/>
              <a:t>http://www.jpcdubai.com/Images/general_pests.jpg</a:t>
            </a:r>
          </a:p>
        </p:txBody>
      </p:sp>
    </p:spTree>
    <p:custDataLst>
      <p:tags r:id="rId1"/>
    </p:custDataLst>
    <p:extLst>
      <p:ext uri="{BB962C8B-B14F-4D97-AF65-F5344CB8AC3E}">
        <p14:creationId xmlns:p14="http://schemas.microsoft.com/office/powerpoint/2010/main" val="1172535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The spider mite sucks the nutrients from the leaves, and in high concentrations, they can severely damage the plant. The first sign is white speckles or a stippling effect on the leaves and then webbing will begin to appear. The plant can show signs of dehydration, causing leaves to yellow and drop off. </a:t>
            </a:r>
          </a:p>
        </p:txBody>
      </p:sp>
      <p:sp>
        <p:nvSpPr>
          <p:cNvPr id="5" name="Title 4"/>
          <p:cNvSpPr>
            <a:spLocks noGrp="1"/>
          </p:cNvSpPr>
          <p:nvPr>
            <p:ph type="title"/>
          </p:nvPr>
        </p:nvSpPr>
        <p:spPr/>
        <p:txBody>
          <a:bodyPr/>
          <a:lstStyle/>
          <a:p>
            <a:r>
              <a:rPr lang="en-US" dirty="0"/>
              <a:t>Spider Mites</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3806822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Prevent dust from accumulating by sweeping or spraying.</a:t>
            </a:r>
          </a:p>
          <a:p>
            <a:pPr lvl="1" indent="-342900">
              <a:buClrTx/>
              <a:buFont typeface="Arial" panose="020B0604020202020204" pitchFamily="34" charset="0"/>
              <a:buChar char="•"/>
            </a:pPr>
            <a:r>
              <a:rPr lang="en-US" sz="2000" dirty="0"/>
              <a:t>Routinely check the undersides of leaves. </a:t>
            </a:r>
          </a:p>
          <a:p>
            <a:pPr marL="342900" indent="-342900">
              <a:buFont typeface="Arial" panose="020B0604020202020204" pitchFamily="34" charset="0"/>
              <a:buChar char="•"/>
            </a:pPr>
            <a:endParaRPr lang="en-US" dirty="0"/>
          </a:p>
          <a:p>
            <a:pPr marL="0" indent="0">
              <a:buNone/>
            </a:pPr>
            <a:r>
              <a:rPr lang="en-US" sz="2200" dirty="0"/>
              <a:t>Treatment</a:t>
            </a:r>
          </a:p>
          <a:p>
            <a:pPr lvl="1" indent="-342900">
              <a:buClrTx/>
              <a:buFont typeface="Arial" panose="020B0604020202020204" pitchFamily="34" charset="0"/>
              <a:buChar char="•"/>
            </a:pPr>
            <a:r>
              <a:rPr lang="en-US" sz="2000" dirty="0"/>
              <a:t>Chemically — Miticide</a:t>
            </a:r>
          </a:p>
          <a:p>
            <a:pPr lvl="1" indent="-342900">
              <a:buClrTx/>
              <a:buFont typeface="Arial" panose="020B0604020202020204" pitchFamily="34" charset="0"/>
              <a:buChar char="•"/>
            </a:pPr>
            <a:r>
              <a:rPr lang="en-US" sz="2000" dirty="0"/>
              <a:t>Culturally — Predatory mites</a:t>
            </a:r>
          </a:p>
        </p:txBody>
      </p:sp>
      <p:sp>
        <p:nvSpPr>
          <p:cNvPr id="5" name="Title 4"/>
          <p:cNvSpPr>
            <a:spLocks noGrp="1"/>
          </p:cNvSpPr>
          <p:nvPr>
            <p:ph type="title"/>
          </p:nvPr>
        </p:nvSpPr>
        <p:spPr/>
        <p:txBody>
          <a:bodyPr/>
          <a:lstStyle/>
          <a:p>
            <a:r>
              <a:rPr lang="en-US" dirty="0"/>
              <a:t>Spider Mites</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33753177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Spider Mites</a:t>
            </a:r>
          </a:p>
        </p:txBody>
      </p:sp>
      <p:sp>
        <p:nvSpPr>
          <p:cNvPr id="4" name="Rectangle 3"/>
          <p:cNvSpPr/>
          <p:nvPr/>
        </p:nvSpPr>
        <p:spPr>
          <a:xfrm>
            <a:off x="32952" y="5817870"/>
            <a:ext cx="8817232" cy="892552"/>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http://ipm.ucanr.edu/PMG/PESTNOTES/pn7427.html</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pic>
        <p:nvPicPr>
          <p:cNvPr id="7" name="Picture 6"/>
          <p:cNvPicPr>
            <a:picLocks noChangeAspect="1"/>
          </p:cNvPicPr>
          <p:nvPr/>
        </p:nvPicPr>
        <p:blipFill>
          <a:blip r:embed="rId4"/>
          <a:stretch>
            <a:fillRect/>
          </a:stretch>
        </p:blipFill>
        <p:spPr>
          <a:xfrm>
            <a:off x="1257300" y="2033673"/>
            <a:ext cx="2954393" cy="2360876"/>
          </a:xfrm>
          <a:prstGeom prst="rect">
            <a:avLst/>
          </a:prstGeom>
        </p:spPr>
      </p:pic>
      <p:pic>
        <p:nvPicPr>
          <p:cNvPr id="9" name="Picture 8"/>
          <p:cNvPicPr>
            <a:picLocks noChangeAspect="1"/>
          </p:cNvPicPr>
          <p:nvPr/>
        </p:nvPicPr>
        <p:blipFill>
          <a:blip r:embed="rId5"/>
          <a:stretch>
            <a:fillRect/>
          </a:stretch>
        </p:blipFill>
        <p:spPr>
          <a:xfrm>
            <a:off x="4211693" y="2048023"/>
            <a:ext cx="3594997" cy="2346525"/>
          </a:xfrm>
          <a:prstGeom prst="rect">
            <a:avLst/>
          </a:prstGeom>
        </p:spPr>
      </p:pic>
    </p:spTree>
    <p:custDataLst>
      <p:tags r:id="rId1"/>
    </p:custDataLst>
    <p:extLst>
      <p:ext uri="{BB962C8B-B14F-4D97-AF65-F5344CB8AC3E}">
        <p14:creationId xmlns:p14="http://schemas.microsoft.com/office/powerpoint/2010/main" val="395974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Both these pests belong to the Mollusca phylum and share similar characteristics. A major distinguishing factor between the two is that a snail has a spiral shell on its back. Both secrete mucus, which helps them move along, and as it dries, it creates a slime trail. They are both sensitive to the sun, so they typically only come out at night or on cloudy days.  </a:t>
            </a:r>
          </a:p>
        </p:txBody>
      </p:sp>
      <p:sp>
        <p:nvSpPr>
          <p:cNvPr id="5" name="Title 4"/>
          <p:cNvSpPr>
            <a:spLocks noGrp="1"/>
          </p:cNvSpPr>
          <p:nvPr>
            <p:ph type="title"/>
          </p:nvPr>
        </p:nvSpPr>
        <p:spPr/>
        <p:txBody>
          <a:bodyPr/>
          <a:lstStyle/>
          <a:p>
            <a:r>
              <a:rPr lang="en-US" dirty="0"/>
              <a:t>Snails/Slugs</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1711925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Snails and slugs chew on all types of plants and will leave holes with smooth edges in the plants. They also like to eat decaying plants, fruit and flowers. To tell if the bite marks where made by a mollusk and not another kind of pest, look for a slime trail left by their mucus. </a:t>
            </a:r>
          </a:p>
        </p:txBody>
      </p:sp>
      <p:sp>
        <p:nvSpPr>
          <p:cNvPr id="5" name="Title 4"/>
          <p:cNvSpPr>
            <a:spLocks noGrp="1"/>
          </p:cNvSpPr>
          <p:nvPr>
            <p:ph type="title"/>
          </p:nvPr>
        </p:nvSpPr>
        <p:spPr/>
        <p:txBody>
          <a:bodyPr/>
          <a:lstStyle/>
          <a:p>
            <a:r>
              <a:rPr lang="en-US" dirty="0"/>
              <a:t>Snails/Slugs</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3219205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Check in cool, moist areas for hiding snails/slugs. </a:t>
            </a:r>
          </a:p>
          <a:p>
            <a:pPr lvl="1" indent="-342900">
              <a:buClrTx/>
              <a:buFont typeface="Arial" panose="020B0604020202020204" pitchFamily="34" charset="0"/>
              <a:buChar char="•"/>
            </a:pPr>
            <a:r>
              <a:rPr lang="en-US" sz="2000" dirty="0"/>
              <a:t>Routinely check plants and pick snails/slugs off by hand when necessary. </a:t>
            </a:r>
          </a:p>
          <a:p>
            <a:pPr lvl="1" indent="-342900">
              <a:buClrTx/>
              <a:buFont typeface="Arial" panose="020B0604020202020204" pitchFamily="34" charset="0"/>
              <a:buChar char="•"/>
            </a:pPr>
            <a:r>
              <a:rPr lang="en-US" sz="2000" dirty="0"/>
              <a:t>Create a copper barrier.</a:t>
            </a:r>
          </a:p>
          <a:p>
            <a:pPr lvl="4" indent="-342900">
              <a:buClrTx/>
              <a:buFont typeface="Arial" panose="020B0604020202020204" pitchFamily="34" charset="0"/>
              <a:buChar char="•"/>
            </a:pPr>
            <a:r>
              <a:rPr lang="en-US" sz="2000" dirty="0"/>
              <a:t>This can be done by using copper tape to create a line that slugs will not cross. </a:t>
            </a:r>
            <a:endParaRPr lang="en-US" dirty="0"/>
          </a:p>
          <a:p>
            <a:pPr marL="0" indent="0">
              <a:buNone/>
            </a:pPr>
            <a:r>
              <a:rPr lang="en-US" sz="2200" dirty="0"/>
              <a:t>Treatment</a:t>
            </a:r>
          </a:p>
          <a:p>
            <a:pPr lvl="1" indent="-342900">
              <a:buClrTx/>
              <a:buFont typeface="Arial" panose="020B0604020202020204" pitchFamily="34" charset="0"/>
              <a:buChar char="•"/>
            </a:pPr>
            <a:r>
              <a:rPr lang="en-US" sz="2000" dirty="0"/>
              <a:t>Chemically — </a:t>
            </a:r>
            <a:r>
              <a:rPr lang="en-US" sz="2000" dirty="0" err="1"/>
              <a:t>Molluscicide</a:t>
            </a:r>
            <a:r>
              <a:rPr lang="en-US" sz="2000" dirty="0"/>
              <a:t>  </a:t>
            </a:r>
          </a:p>
          <a:p>
            <a:pPr lvl="1" indent="-342900">
              <a:buClrTx/>
              <a:buFont typeface="Arial" panose="020B0604020202020204" pitchFamily="34" charset="0"/>
              <a:buChar char="•"/>
            </a:pPr>
            <a:r>
              <a:rPr lang="en-US" sz="2000" dirty="0"/>
              <a:t>Culturally — No treatment listed</a:t>
            </a:r>
          </a:p>
        </p:txBody>
      </p:sp>
      <p:sp>
        <p:nvSpPr>
          <p:cNvPr id="5" name="Title 4"/>
          <p:cNvSpPr>
            <a:spLocks noGrp="1"/>
          </p:cNvSpPr>
          <p:nvPr>
            <p:ph type="title"/>
          </p:nvPr>
        </p:nvSpPr>
        <p:spPr/>
        <p:txBody>
          <a:bodyPr/>
          <a:lstStyle/>
          <a:p>
            <a:r>
              <a:rPr lang="en-US" dirty="0"/>
              <a:t>Snails/Slugs</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3030494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Snails/Slugs</a:t>
            </a:r>
          </a:p>
        </p:txBody>
      </p:sp>
      <p:sp>
        <p:nvSpPr>
          <p:cNvPr id="4" name="Rectangle 3"/>
          <p:cNvSpPr/>
          <p:nvPr/>
        </p:nvSpPr>
        <p:spPr>
          <a:xfrm>
            <a:off x="0" y="5621927"/>
            <a:ext cx="8817232" cy="1040285"/>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http://ipm.ucanr.edu/PMG/PESTNOTES/pn7405.html</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pic>
        <p:nvPicPr>
          <p:cNvPr id="7" name="Picture 6"/>
          <p:cNvPicPr>
            <a:picLocks noChangeAspect="1"/>
          </p:cNvPicPr>
          <p:nvPr/>
        </p:nvPicPr>
        <p:blipFill>
          <a:blip r:embed="rId4"/>
          <a:stretch>
            <a:fillRect/>
          </a:stretch>
        </p:blipFill>
        <p:spPr>
          <a:xfrm>
            <a:off x="4320540" y="1760219"/>
            <a:ext cx="4003293" cy="2654551"/>
          </a:xfrm>
          <a:prstGeom prst="rect">
            <a:avLst/>
          </a:prstGeom>
        </p:spPr>
      </p:pic>
      <p:pic>
        <p:nvPicPr>
          <p:cNvPr id="8" name="Picture 7"/>
          <p:cNvPicPr>
            <a:picLocks noChangeAspect="1"/>
          </p:cNvPicPr>
          <p:nvPr/>
        </p:nvPicPr>
        <p:blipFill>
          <a:blip r:embed="rId5"/>
          <a:stretch>
            <a:fillRect/>
          </a:stretch>
        </p:blipFill>
        <p:spPr>
          <a:xfrm>
            <a:off x="509648" y="1760219"/>
            <a:ext cx="3810892" cy="2654551"/>
          </a:xfrm>
          <a:prstGeom prst="rect">
            <a:avLst/>
          </a:prstGeom>
        </p:spPr>
      </p:pic>
    </p:spTree>
    <p:custDataLst>
      <p:tags r:id="rId1"/>
    </p:custDataLst>
    <p:extLst>
      <p:ext uri="{BB962C8B-B14F-4D97-AF65-F5344CB8AC3E}">
        <p14:creationId xmlns:p14="http://schemas.microsoft.com/office/powerpoint/2010/main" val="11293692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Whiteflies are not actually flies. The are winged insects that have a waxy white covering on their bodies. Their wings are held up in a roof-like manner. They reproduce rapidly in warm weather and little can be done once a large colony has been established. They suck the sap out of plants and secrete a sticky substance called honeydew that will eventually turn black and cause leaves to yellow. </a:t>
            </a:r>
          </a:p>
          <a:p>
            <a:endParaRPr lang="en-US" dirty="0"/>
          </a:p>
        </p:txBody>
      </p:sp>
      <p:sp>
        <p:nvSpPr>
          <p:cNvPr id="5" name="Title 4"/>
          <p:cNvSpPr>
            <a:spLocks noGrp="1"/>
          </p:cNvSpPr>
          <p:nvPr>
            <p:ph type="title"/>
          </p:nvPr>
        </p:nvSpPr>
        <p:spPr/>
        <p:txBody>
          <a:bodyPr/>
          <a:lstStyle/>
          <a:p>
            <a:r>
              <a:rPr lang="en-US" dirty="0"/>
              <a:t>Whiteflies</a:t>
            </a:r>
            <a:br>
              <a:rPr lang="en-US" dirty="0"/>
            </a:br>
            <a:endParaRPr lang="en-US" dirty="0"/>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65947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Whiteflies tend to congregate on the underside of leaves. They will cause symptoms similar to dehydration in plants. They also cause plant discoloration and distortion. </a:t>
            </a:r>
          </a:p>
        </p:txBody>
      </p:sp>
      <p:sp>
        <p:nvSpPr>
          <p:cNvPr id="5" name="Title 4"/>
          <p:cNvSpPr>
            <a:spLocks noGrp="1"/>
          </p:cNvSpPr>
          <p:nvPr>
            <p:ph type="title"/>
          </p:nvPr>
        </p:nvSpPr>
        <p:spPr/>
        <p:txBody>
          <a:bodyPr/>
          <a:lstStyle/>
          <a:p>
            <a:r>
              <a:rPr lang="en-US" dirty="0"/>
              <a:t>Whiteflies</a:t>
            </a:r>
            <a:br>
              <a:rPr lang="en-US" dirty="0"/>
            </a:br>
            <a:endParaRPr lang="en-US" dirty="0"/>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1738945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Prevent dust from accumulating by sweeping or spraying.</a:t>
            </a:r>
          </a:p>
          <a:p>
            <a:pPr lvl="1" indent="-342900">
              <a:buClrTx/>
              <a:buFont typeface="Arial" panose="020B0604020202020204" pitchFamily="34" charset="0"/>
              <a:buChar char="•"/>
            </a:pPr>
            <a:r>
              <a:rPr lang="en-US" sz="2000" dirty="0"/>
              <a:t>Use sticky pads. </a:t>
            </a:r>
          </a:p>
          <a:p>
            <a:pPr lvl="1" indent="-342900">
              <a:buClrTx/>
              <a:buFont typeface="Arial" panose="020B0604020202020204" pitchFamily="34" charset="0"/>
              <a:buChar char="•"/>
            </a:pPr>
            <a:r>
              <a:rPr lang="en-US" sz="2000" dirty="0"/>
              <a:t>Hose or remove any sections of a plant that show signs of      infestation.</a:t>
            </a:r>
          </a:p>
          <a:p>
            <a:pPr marL="342900" indent="-342900">
              <a:buFont typeface="Arial" panose="020B0604020202020204" pitchFamily="34" charset="0"/>
              <a:buChar char="•"/>
            </a:pPr>
            <a:endParaRPr lang="en-US" dirty="0"/>
          </a:p>
          <a:p>
            <a:pPr marL="0" indent="0">
              <a:buNone/>
            </a:pPr>
            <a:r>
              <a:rPr lang="en-US" sz="2200" dirty="0"/>
              <a:t>Treatment</a:t>
            </a:r>
          </a:p>
          <a:p>
            <a:pPr lvl="1" indent="-342900">
              <a:buClrTx/>
              <a:buFont typeface="Arial" panose="020B0604020202020204" pitchFamily="34" charset="0"/>
              <a:buChar char="•"/>
            </a:pPr>
            <a:r>
              <a:rPr lang="en-US" sz="2000" dirty="0"/>
              <a:t>Chemically — Insecticides</a:t>
            </a:r>
          </a:p>
          <a:p>
            <a:pPr lvl="1" indent="-342900">
              <a:buClrTx/>
              <a:buFont typeface="Arial" panose="020B0604020202020204" pitchFamily="34" charset="0"/>
              <a:buChar char="•"/>
            </a:pPr>
            <a:r>
              <a:rPr lang="en-US" sz="2000" dirty="0"/>
              <a:t>Culturally — </a:t>
            </a:r>
            <a:r>
              <a:rPr lang="en-US" sz="2000" dirty="0" smtClean="0"/>
              <a:t>Lady </a:t>
            </a:r>
            <a:r>
              <a:rPr lang="en-US" sz="2000" dirty="0"/>
              <a:t>beetles</a:t>
            </a:r>
          </a:p>
        </p:txBody>
      </p:sp>
      <p:sp>
        <p:nvSpPr>
          <p:cNvPr id="5" name="Title 4"/>
          <p:cNvSpPr>
            <a:spLocks noGrp="1"/>
          </p:cNvSpPr>
          <p:nvPr>
            <p:ph type="title"/>
          </p:nvPr>
        </p:nvSpPr>
        <p:spPr/>
        <p:txBody>
          <a:bodyPr/>
          <a:lstStyle/>
          <a:p>
            <a:r>
              <a:rPr lang="en-US" dirty="0"/>
              <a:t>Whiteflies </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2671342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3"/>
          </p:nvPr>
        </p:nvSpPr>
        <p:spPr>
          <a:xfrm>
            <a:off x="480060" y="1953885"/>
            <a:ext cx="8235696" cy="4620335"/>
          </a:xfrm>
        </p:spPr>
        <p:txBody>
          <a:bodyPr numCol="2"/>
          <a:lstStyle/>
          <a:p>
            <a:r>
              <a:rPr lang="en-US" dirty="0"/>
              <a:t>Aphids</a:t>
            </a:r>
          </a:p>
          <a:p>
            <a:r>
              <a:rPr lang="en-US" dirty="0"/>
              <a:t>Bagworm</a:t>
            </a:r>
          </a:p>
          <a:p>
            <a:r>
              <a:rPr lang="en-US" dirty="0"/>
              <a:t>Borer</a:t>
            </a:r>
          </a:p>
          <a:p>
            <a:r>
              <a:rPr lang="en-US" dirty="0"/>
              <a:t>Leafhopper</a:t>
            </a:r>
          </a:p>
          <a:p>
            <a:r>
              <a:rPr lang="en-US" dirty="0"/>
              <a:t>Leaf miner</a:t>
            </a:r>
          </a:p>
          <a:p>
            <a:r>
              <a:rPr lang="en-US" dirty="0"/>
              <a:t>Scale</a:t>
            </a:r>
          </a:p>
          <a:p>
            <a:r>
              <a:rPr lang="en-US" dirty="0"/>
              <a:t>Spider mite</a:t>
            </a:r>
          </a:p>
          <a:p>
            <a:r>
              <a:rPr lang="en-US" dirty="0"/>
              <a:t>Snail/Slug</a:t>
            </a:r>
          </a:p>
          <a:p>
            <a:r>
              <a:rPr lang="en-US" dirty="0"/>
              <a:t>Whitefly</a:t>
            </a:r>
          </a:p>
          <a:p>
            <a:r>
              <a:rPr lang="en-US" dirty="0"/>
              <a:t>White grub</a:t>
            </a:r>
          </a:p>
        </p:txBody>
      </p:sp>
      <p:sp>
        <p:nvSpPr>
          <p:cNvPr id="9" name="Title 8"/>
          <p:cNvSpPr>
            <a:spLocks noGrp="1"/>
          </p:cNvSpPr>
          <p:nvPr>
            <p:ph type="title"/>
          </p:nvPr>
        </p:nvSpPr>
        <p:spPr/>
        <p:txBody>
          <a:bodyPr/>
          <a:lstStyle/>
          <a:p>
            <a:r>
              <a:rPr lang="en-US" dirty="0"/>
              <a:t>Identification </a:t>
            </a:r>
          </a:p>
        </p:txBody>
      </p:sp>
      <p:sp>
        <p:nvSpPr>
          <p:cNvPr id="11" name="Text Placeholder 10"/>
          <p:cNvSpPr>
            <a:spLocks noGrp="1"/>
          </p:cNvSpPr>
          <p:nvPr>
            <p:ph type="body" sz="quarter" idx="12"/>
          </p:nvPr>
        </p:nvSpPr>
        <p:spPr/>
        <p:txBody>
          <a:bodyPr/>
          <a:lstStyle/>
          <a:p>
            <a:r>
              <a:rPr lang="en-US" dirty="0"/>
              <a:t>Pests</a:t>
            </a:r>
          </a:p>
        </p:txBody>
      </p:sp>
    </p:spTree>
    <p:custDataLst>
      <p:tags r:id="rId1"/>
    </p:custDataLst>
    <p:extLst>
      <p:ext uri="{BB962C8B-B14F-4D97-AF65-F5344CB8AC3E}">
        <p14:creationId xmlns:p14="http://schemas.microsoft.com/office/powerpoint/2010/main" val="40367443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Whiteflies</a:t>
            </a:r>
          </a:p>
        </p:txBody>
      </p:sp>
      <p:sp>
        <p:nvSpPr>
          <p:cNvPr id="4" name="Rectangle 3"/>
          <p:cNvSpPr/>
          <p:nvPr/>
        </p:nvSpPr>
        <p:spPr>
          <a:xfrm>
            <a:off x="0" y="5670792"/>
            <a:ext cx="8817232" cy="892552"/>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http://ipm.ucanr.edu/PMG/PESTNOTES/pn7401.html</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pic>
        <p:nvPicPr>
          <p:cNvPr id="3" name="Picture 2"/>
          <p:cNvPicPr>
            <a:picLocks noChangeAspect="1"/>
          </p:cNvPicPr>
          <p:nvPr/>
        </p:nvPicPr>
        <p:blipFill>
          <a:blip r:embed="rId4"/>
          <a:stretch>
            <a:fillRect/>
          </a:stretch>
        </p:blipFill>
        <p:spPr>
          <a:xfrm>
            <a:off x="1165741" y="2039847"/>
            <a:ext cx="3055738" cy="2288408"/>
          </a:xfrm>
          <a:prstGeom prst="rect">
            <a:avLst/>
          </a:prstGeom>
        </p:spPr>
      </p:pic>
      <p:pic>
        <p:nvPicPr>
          <p:cNvPr id="5" name="Picture 4"/>
          <p:cNvPicPr>
            <a:picLocks noChangeAspect="1"/>
          </p:cNvPicPr>
          <p:nvPr/>
        </p:nvPicPr>
        <p:blipFill>
          <a:blip r:embed="rId5"/>
          <a:stretch>
            <a:fillRect/>
          </a:stretch>
        </p:blipFill>
        <p:spPr>
          <a:xfrm>
            <a:off x="4221479" y="2039847"/>
            <a:ext cx="2807971" cy="2294451"/>
          </a:xfrm>
          <a:prstGeom prst="rect">
            <a:avLst/>
          </a:prstGeom>
        </p:spPr>
      </p:pic>
    </p:spTree>
    <p:custDataLst>
      <p:tags r:id="rId1"/>
    </p:custDataLst>
    <p:extLst>
      <p:ext uri="{BB962C8B-B14F-4D97-AF65-F5344CB8AC3E}">
        <p14:creationId xmlns:p14="http://schemas.microsoft.com/office/powerpoint/2010/main" val="2234920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White grubs are white, C-shaped grubs with dark stripes on their backs and brown head capsules and legs. On the posterior end of their abdomen, there is a unique pattern of bristles. When fully grown, white grubs are around an inch long. White grubs are most commonly round in </a:t>
            </a:r>
            <a:r>
              <a:rPr lang="en-US" sz="2200" dirty="0" err="1"/>
              <a:t>turfgrasses</a:t>
            </a:r>
            <a:r>
              <a:rPr lang="en-US" sz="2200" dirty="0"/>
              <a:t>. </a:t>
            </a:r>
          </a:p>
          <a:p>
            <a:endParaRPr lang="en-US" dirty="0"/>
          </a:p>
        </p:txBody>
      </p:sp>
      <p:sp>
        <p:nvSpPr>
          <p:cNvPr id="5" name="Title 4"/>
          <p:cNvSpPr>
            <a:spLocks noGrp="1"/>
          </p:cNvSpPr>
          <p:nvPr>
            <p:ph type="title"/>
          </p:nvPr>
        </p:nvSpPr>
        <p:spPr/>
        <p:txBody>
          <a:bodyPr/>
          <a:lstStyle/>
          <a:p>
            <a:r>
              <a:rPr lang="en-US" dirty="0"/>
              <a:t>White Grub</a:t>
            </a:r>
          </a:p>
        </p:txBody>
      </p:sp>
      <p:sp>
        <p:nvSpPr>
          <p:cNvPr id="2" name="Text Placeholder 1"/>
          <p:cNvSpPr>
            <a:spLocks noGrp="1"/>
          </p:cNvSpPr>
          <p:nvPr>
            <p:ph type="body" sz="quarter" idx="12"/>
          </p:nvPr>
        </p:nvSpPr>
        <p:spPr/>
        <p:txBody>
          <a:bodyPr/>
          <a:lstStyle/>
          <a:p>
            <a:r>
              <a:rPr lang="en-US" dirty="0"/>
              <a:t>Overview</a:t>
            </a:r>
          </a:p>
        </p:txBody>
      </p:sp>
    </p:spTree>
    <p:extLst>
      <p:ext uri="{BB962C8B-B14F-4D97-AF65-F5344CB8AC3E}">
        <p14:creationId xmlns:p14="http://schemas.microsoft.com/office/powerpoint/2010/main" val="540153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White grub larvae feed on the root system of </a:t>
            </a:r>
            <a:r>
              <a:rPr lang="en-US" sz="2200" dirty="0" err="1"/>
              <a:t>turfgrass</a:t>
            </a:r>
            <a:r>
              <a:rPr lang="en-US" sz="2200" dirty="0"/>
              <a:t>. Damage appears in late summer or fall as irregular patches of brown, dying grass. The ground often feels soft, and in cases of severe infestation, the lawn can be rolled back.</a:t>
            </a:r>
          </a:p>
        </p:txBody>
      </p:sp>
      <p:sp>
        <p:nvSpPr>
          <p:cNvPr id="5" name="Title 4"/>
          <p:cNvSpPr>
            <a:spLocks noGrp="1"/>
          </p:cNvSpPr>
          <p:nvPr>
            <p:ph type="title"/>
          </p:nvPr>
        </p:nvSpPr>
        <p:spPr/>
        <p:txBody>
          <a:bodyPr/>
          <a:lstStyle/>
          <a:p>
            <a:r>
              <a:rPr lang="en-US" dirty="0"/>
              <a:t>White Grub</a:t>
            </a:r>
          </a:p>
        </p:txBody>
      </p:sp>
      <p:sp>
        <p:nvSpPr>
          <p:cNvPr id="2" name="Text Placeholder 1"/>
          <p:cNvSpPr>
            <a:spLocks noGrp="1"/>
          </p:cNvSpPr>
          <p:nvPr>
            <p:ph type="body" sz="quarter" idx="12"/>
          </p:nvPr>
        </p:nvSpPr>
        <p:spPr/>
        <p:txBody>
          <a:bodyPr/>
          <a:lstStyle/>
          <a:p>
            <a:r>
              <a:rPr lang="en-US" dirty="0"/>
              <a:t>Symptoms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7321" y="3685643"/>
            <a:ext cx="3698913" cy="2440520"/>
          </a:xfrm>
          <a:prstGeom prst="rect">
            <a:avLst/>
          </a:prstGeom>
        </p:spPr>
      </p:pic>
      <p:sp>
        <p:nvSpPr>
          <p:cNvPr id="4" name="TextBox 3"/>
          <p:cNvSpPr txBox="1"/>
          <p:nvPr/>
        </p:nvSpPr>
        <p:spPr>
          <a:xfrm>
            <a:off x="5029029" y="6126163"/>
            <a:ext cx="2975495" cy="215444"/>
          </a:xfrm>
          <a:prstGeom prst="rect">
            <a:avLst/>
          </a:prstGeom>
          <a:noFill/>
        </p:spPr>
        <p:txBody>
          <a:bodyPr wrap="none" rtlCol="0">
            <a:spAutoFit/>
          </a:bodyPr>
          <a:lstStyle/>
          <a:p>
            <a:r>
              <a:rPr lang="en-US" sz="800" dirty="0">
                <a:latin typeface="Verdana" panose="020B0604030504040204" pitchFamily="34" charset="0"/>
                <a:ea typeface="Verdana" panose="020B0604030504040204" pitchFamily="34" charset="0"/>
                <a:cs typeface="Verdana" panose="020B0604030504040204" pitchFamily="34" charset="0"/>
              </a:rPr>
              <a:t>http://ipm.ucanr.edu/PMG/C/I-CO-CYCL-CD.007.html</a:t>
            </a:r>
          </a:p>
        </p:txBody>
      </p:sp>
    </p:spTree>
    <p:custDataLst>
      <p:tags r:id="rId1"/>
    </p:custDataLst>
    <p:extLst>
      <p:ext uri="{BB962C8B-B14F-4D97-AF65-F5344CB8AC3E}">
        <p14:creationId xmlns:p14="http://schemas.microsoft.com/office/powerpoint/2010/main" val="31698919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Aerating lawns before and after infestation.</a:t>
            </a:r>
          </a:p>
          <a:p>
            <a:pPr lvl="1" indent="-342900">
              <a:buClrTx/>
              <a:buFont typeface="Arial" panose="020B0604020202020204" pitchFamily="34" charset="0"/>
              <a:buChar char="•"/>
            </a:pPr>
            <a:r>
              <a:rPr lang="en-US" sz="2000" dirty="0"/>
              <a:t>Irrigation and fertilization with proper timing.</a:t>
            </a:r>
          </a:p>
          <a:p>
            <a:endParaRPr lang="en-US" sz="2200" dirty="0"/>
          </a:p>
          <a:p>
            <a:pPr marL="0" indent="0">
              <a:buNone/>
            </a:pPr>
            <a:r>
              <a:rPr lang="en-US" sz="2200" dirty="0"/>
              <a:t>Treatment</a:t>
            </a:r>
          </a:p>
          <a:p>
            <a:pPr lvl="1" indent="-342900">
              <a:buClrTx/>
              <a:buFont typeface="Arial" panose="020B0604020202020204" pitchFamily="34" charset="0"/>
              <a:buChar char="•"/>
            </a:pPr>
            <a:r>
              <a:rPr lang="en-US" sz="2000" dirty="0"/>
              <a:t>Chemically — Insecticides (Imidacloprid)</a:t>
            </a:r>
          </a:p>
          <a:p>
            <a:endParaRPr lang="en-US" dirty="0"/>
          </a:p>
        </p:txBody>
      </p:sp>
      <p:sp>
        <p:nvSpPr>
          <p:cNvPr id="5" name="Title 4"/>
          <p:cNvSpPr>
            <a:spLocks noGrp="1"/>
          </p:cNvSpPr>
          <p:nvPr>
            <p:ph type="title"/>
          </p:nvPr>
        </p:nvSpPr>
        <p:spPr/>
        <p:txBody>
          <a:bodyPr/>
          <a:lstStyle/>
          <a:p>
            <a:r>
              <a:rPr lang="en-US" dirty="0"/>
              <a:t>White Grub</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4034884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White Grub</a:t>
            </a:r>
          </a:p>
        </p:txBody>
      </p:sp>
      <p:sp>
        <p:nvSpPr>
          <p:cNvPr id="3" name="TextBox 2"/>
          <p:cNvSpPr txBox="1"/>
          <p:nvPr/>
        </p:nvSpPr>
        <p:spPr>
          <a:xfrm>
            <a:off x="1097768" y="4269183"/>
            <a:ext cx="2983509" cy="215444"/>
          </a:xfrm>
          <a:prstGeom prst="rect">
            <a:avLst/>
          </a:prstGeom>
          <a:noFill/>
        </p:spPr>
        <p:txBody>
          <a:bodyPr wrap="none" rtlCol="0">
            <a:spAutoFit/>
          </a:bodyPr>
          <a:lstStyle/>
          <a:p>
            <a:r>
              <a:rPr lang="en-US" sz="800" dirty="0">
                <a:latin typeface="Verdana" panose="020B0604030504040204" pitchFamily="34" charset="0"/>
                <a:ea typeface="Verdana" panose="020B0604030504040204" pitchFamily="34" charset="0"/>
                <a:cs typeface="Verdana" panose="020B0604030504040204" pitchFamily="34" charset="0"/>
              </a:rPr>
              <a:t>http://ipm.ucanr.edu/PMG/C/I-CO-CBOR-LV.001.html</a:t>
            </a:r>
          </a:p>
        </p:txBody>
      </p:sp>
      <p:sp>
        <p:nvSpPr>
          <p:cNvPr id="5" name="TextBox 4"/>
          <p:cNvSpPr txBox="1"/>
          <p:nvPr/>
        </p:nvSpPr>
        <p:spPr>
          <a:xfrm>
            <a:off x="4972822" y="5712152"/>
            <a:ext cx="2983509" cy="215444"/>
          </a:xfrm>
          <a:prstGeom prst="rect">
            <a:avLst/>
          </a:prstGeom>
          <a:noFill/>
        </p:spPr>
        <p:txBody>
          <a:bodyPr wrap="none" rtlCol="0">
            <a:spAutoFit/>
          </a:bodyPr>
          <a:lstStyle/>
          <a:p>
            <a:r>
              <a:rPr lang="en-US" sz="800" dirty="0">
                <a:latin typeface="Verdana" panose="020B0604030504040204" pitchFamily="34" charset="0"/>
                <a:ea typeface="Verdana" panose="020B0604030504040204" pitchFamily="34" charset="0"/>
                <a:cs typeface="Verdana" panose="020B0604030504040204" pitchFamily="34" charset="0"/>
              </a:rPr>
              <a:t>http://ipm.ucanr.edu/PMG/C/I-CO-CYCL-IF.009.html</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768" y="1274502"/>
            <a:ext cx="4525508" cy="299468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2276" y="946128"/>
            <a:ext cx="3104055" cy="4723984"/>
          </a:xfrm>
          <a:prstGeom prst="rect">
            <a:avLst/>
          </a:prstGeom>
        </p:spPr>
      </p:pic>
    </p:spTree>
    <p:custDataLst>
      <p:tags r:id="rId1"/>
    </p:custDataLst>
    <p:extLst>
      <p:ext uri="{BB962C8B-B14F-4D97-AF65-F5344CB8AC3E}">
        <p14:creationId xmlns:p14="http://schemas.microsoft.com/office/powerpoint/2010/main" val="3555458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Natural enemies are organisms that kill pest insects. Natural enemies help to regulate populations of pest in a natural way. A natural enemy can be another insect, a parasite or pathogen. To have a successful integrated pest management program, natural enemies are a must.</a:t>
            </a:r>
          </a:p>
        </p:txBody>
      </p:sp>
      <p:sp>
        <p:nvSpPr>
          <p:cNvPr id="3" name="Title 2"/>
          <p:cNvSpPr>
            <a:spLocks noGrp="1"/>
          </p:cNvSpPr>
          <p:nvPr>
            <p:ph type="title"/>
          </p:nvPr>
        </p:nvSpPr>
        <p:spPr/>
        <p:txBody>
          <a:bodyPr/>
          <a:lstStyle/>
          <a:p>
            <a:r>
              <a:rPr lang="en-US" dirty="0"/>
              <a:t>Beneficial Insects</a:t>
            </a:r>
          </a:p>
        </p:txBody>
      </p:sp>
      <p:sp>
        <p:nvSpPr>
          <p:cNvPr id="4" name="Text Placeholder 3"/>
          <p:cNvSpPr>
            <a:spLocks noGrp="1"/>
          </p:cNvSpPr>
          <p:nvPr>
            <p:ph type="body" sz="quarter" idx="12"/>
          </p:nvPr>
        </p:nvSpPr>
        <p:spPr/>
        <p:txBody>
          <a:bodyPr/>
          <a:lstStyle/>
          <a:p>
            <a:r>
              <a:rPr lang="en-US" dirty="0"/>
              <a:t>Enemy of My Enemy</a:t>
            </a:r>
          </a:p>
        </p:txBody>
      </p:sp>
    </p:spTree>
    <p:custDataLst>
      <p:tags r:id="rId1"/>
    </p:custDataLst>
    <p:extLst>
      <p:ext uri="{BB962C8B-B14F-4D97-AF65-F5344CB8AC3E}">
        <p14:creationId xmlns:p14="http://schemas.microsoft.com/office/powerpoint/2010/main" val="36560738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3"/>
          </p:nvPr>
        </p:nvSpPr>
        <p:spPr>
          <a:xfrm>
            <a:off x="480060" y="1953885"/>
            <a:ext cx="8235696" cy="4620335"/>
          </a:xfrm>
        </p:spPr>
        <p:txBody>
          <a:bodyPr numCol="2"/>
          <a:lstStyle/>
          <a:p>
            <a:r>
              <a:rPr lang="en-US" dirty="0" smtClean="0"/>
              <a:t>Praying Mantis</a:t>
            </a:r>
          </a:p>
          <a:p>
            <a:r>
              <a:rPr lang="en-US" dirty="0" smtClean="0"/>
              <a:t>Lady Beetle</a:t>
            </a:r>
          </a:p>
          <a:p>
            <a:r>
              <a:rPr lang="en-US" dirty="0" smtClean="0"/>
              <a:t>Paper Wasp</a:t>
            </a:r>
          </a:p>
          <a:p>
            <a:r>
              <a:rPr lang="en-US" dirty="0" smtClean="0"/>
              <a:t>Lacewing</a:t>
            </a:r>
          </a:p>
          <a:p>
            <a:r>
              <a:rPr lang="en-US" dirty="0" smtClean="0"/>
              <a:t>Spider</a:t>
            </a:r>
            <a:endParaRPr lang="en-US" dirty="0"/>
          </a:p>
        </p:txBody>
      </p:sp>
      <p:sp>
        <p:nvSpPr>
          <p:cNvPr id="9" name="Title 8"/>
          <p:cNvSpPr>
            <a:spLocks noGrp="1"/>
          </p:cNvSpPr>
          <p:nvPr>
            <p:ph type="title"/>
          </p:nvPr>
        </p:nvSpPr>
        <p:spPr/>
        <p:txBody>
          <a:bodyPr/>
          <a:lstStyle/>
          <a:p>
            <a:r>
              <a:rPr lang="en-US" dirty="0"/>
              <a:t>Identification </a:t>
            </a:r>
          </a:p>
        </p:txBody>
      </p:sp>
      <p:sp>
        <p:nvSpPr>
          <p:cNvPr id="11" name="Text Placeholder 10"/>
          <p:cNvSpPr>
            <a:spLocks noGrp="1"/>
          </p:cNvSpPr>
          <p:nvPr>
            <p:ph type="body" sz="quarter" idx="12"/>
          </p:nvPr>
        </p:nvSpPr>
        <p:spPr/>
        <p:txBody>
          <a:bodyPr/>
          <a:lstStyle/>
          <a:p>
            <a:r>
              <a:rPr lang="en-US" dirty="0" smtClean="0"/>
              <a:t>Beneficial insects</a:t>
            </a:r>
            <a:endParaRPr lang="en-US" dirty="0"/>
          </a:p>
        </p:txBody>
      </p:sp>
    </p:spTree>
    <p:custDataLst>
      <p:tags r:id="rId1"/>
    </p:custDataLst>
    <p:extLst>
      <p:ext uri="{BB962C8B-B14F-4D97-AF65-F5344CB8AC3E}">
        <p14:creationId xmlns:p14="http://schemas.microsoft.com/office/powerpoint/2010/main" val="20333373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Adult praying mantis comes in an array of colors from yellowish green to brown. Typically waiting by flowers, praying mantis use their spiny forelegs to grasp prey and hold on to them while eating. Despite praying mantises being extremely effective hunters, they are hard to control and use as a reliable biological control.</a:t>
            </a:r>
          </a:p>
          <a:p>
            <a:endParaRPr lang="en-US" dirty="0"/>
          </a:p>
        </p:txBody>
      </p:sp>
      <p:sp>
        <p:nvSpPr>
          <p:cNvPr id="5" name="Title 4"/>
          <p:cNvSpPr>
            <a:spLocks noGrp="1"/>
          </p:cNvSpPr>
          <p:nvPr>
            <p:ph type="title"/>
          </p:nvPr>
        </p:nvSpPr>
        <p:spPr/>
        <p:txBody>
          <a:bodyPr/>
          <a:lstStyle/>
          <a:p>
            <a:r>
              <a:rPr lang="en-US" dirty="0"/>
              <a:t>Praying Mantis</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1335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Nectar and pollen feeding insects, other beneficial insects and other praying mantis</a:t>
            </a:r>
          </a:p>
        </p:txBody>
      </p:sp>
      <p:sp>
        <p:nvSpPr>
          <p:cNvPr id="5" name="Title 4"/>
          <p:cNvSpPr>
            <a:spLocks noGrp="1"/>
          </p:cNvSpPr>
          <p:nvPr>
            <p:ph type="title"/>
          </p:nvPr>
        </p:nvSpPr>
        <p:spPr/>
        <p:txBody>
          <a:bodyPr/>
          <a:lstStyle/>
          <a:p>
            <a:r>
              <a:rPr lang="en-US" dirty="0"/>
              <a:t>Praying Mantis</a:t>
            </a:r>
          </a:p>
        </p:txBody>
      </p:sp>
      <p:sp>
        <p:nvSpPr>
          <p:cNvPr id="2" name="Text Placeholder 1"/>
          <p:cNvSpPr>
            <a:spLocks noGrp="1"/>
          </p:cNvSpPr>
          <p:nvPr>
            <p:ph type="body" sz="quarter" idx="12"/>
          </p:nvPr>
        </p:nvSpPr>
        <p:spPr/>
        <p:txBody>
          <a:bodyPr/>
          <a:lstStyle/>
          <a:p>
            <a:r>
              <a:rPr lang="en-US" dirty="0"/>
              <a:t>Prey</a:t>
            </a:r>
          </a:p>
        </p:txBody>
      </p:sp>
      <p:sp>
        <p:nvSpPr>
          <p:cNvPr id="3" name="TextBox 2"/>
          <p:cNvSpPr txBox="1"/>
          <p:nvPr/>
        </p:nvSpPr>
        <p:spPr>
          <a:xfrm>
            <a:off x="352344" y="6130311"/>
            <a:ext cx="5673348" cy="215444"/>
          </a:xfrm>
          <a:prstGeom prst="rect">
            <a:avLst/>
          </a:prstGeom>
          <a:noFill/>
        </p:spPr>
        <p:txBody>
          <a:bodyPr wrap="none" rtlCol="0">
            <a:spAutoFit/>
          </a:bodyPr>
          <a:lstStyle/>
          <a:p>
            <a:r>
              <a:rPr lang="en-US" sz="800" dirty="0"/>
              <a:t>https://upload.wikimedia.org/wikipedia/commons/thumb/2/22/Praying_mantis_india.jpg/1200px-Praying_mantis_india.jpg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006" y="3115780"/>
            <a:ext cx="3329456" cy="3010383"/>
          </a:xfrm>
          <a:prstGeom prst="rect">
            <a:avLst/>
          </a:prstGeom>
        </p:spPr>
      </p:pic>
      <p:sp>
        <p:nvSpPr>
          <p:cNvPr id="7" name="TextBox 6"/>
          <p:cNvSpPr txBox="1"/>
          <p:nvPr/>
        </p:nvSpPr>
        <p:spPr>
          <a:xfrm>
            <a:off x="5030103" y="6345755"/>
            <a:ext cx="4007828" cy="215444"/>
          </a:xfrm>
          <a:prstGeom prst="rect">
            <a:avLst/>
          </a:prstGeom>
          <a:noFill/>
        </p:spPr>
        <p:txBody>
          <a:bodyPr wrap="none" rtlCol="0">
            <a:spAutoFit/>
          </a:bodyPr>
          <a:lstStyle/>
          <a:p>
            <a:r>
              <a:rPr lang="en-US" sz="800" dirty="0"/>
              <a:t>http://dingo.care2.com/pictures/greenliving/uploads/2015/11/Mantis-eating-sized.jpg</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8462" y="3115780"/>
            <a:ext cx="4859469" cy="3008243"/>
          </a:xfrm>
          <a:prstGeom prst="rect">
            <a:avLst/>
          </a:prstGeom>
        </p:spPr>
      </p:pic>
    </p:spTree>
    <p:custDataLst>
      <p:tags r:id="rId1"/>
    </p:custDataLst>
    <p:extLst>
      <p:ext uri="{BB962C8B-B14F-4D97-AF65-F5344CB8AC3E}">
        <p14:creationId xmlns:p14="http://schemas.microsoft.com/office/powerpoint/2010/main" val="38660593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Lady beetles are some of the most recognized insects, but it takes a professional to differentiate species. Lady beetles are predacious throughout their entire life cycle. During the winter months, lady beetles congregate together. This is when commercially sold lady beetles are collected. While lady beetles are crucial predators of aphids, they tend to disperse. Even with an ample food supply, lady beetles disperse, making it hard to inoculate an area.</a:t>
            </a:r>
          </a:p>
          <a:p>
            <a:endParaRPr lang="en-US" dirty="0"/>
          </a:p>
        </p:txBody>
      </p:sp>
      <p:sp>
        <p:nvSpPr>
          <p:cNvPr id="5" name="Title 4"/>
          <p:cNvSpPr>
            <a:spLocks noGrp="1"/>
          </p:cNvSpPr>
          <p:nvPr>
            <p:ph type="title"/>
          </p:nvPr>
        </p:nvSpPr>
        <p:spPr/>
        <p:txBody>
          <a:bodyPr/>
          <a:lstStyle/>
          <a:p>
            <a:r>
              <a:rPr lang="en-US" dirty="0"/>
              <a:t>Lady Beetle</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3246185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Aphids are small, pear-shaped insects with soft bodies that use their mouth to pierce the plant and suck out nutrients. They range in color from green to black, depending on the species. A pair of tube-like structures protrude out of its hindquarters, called a cornicle, and this helps distinguish an aphid from other pests. </a:t>
            </a:r>
          </a:p>
          <a:p>
            <a:endParaRPr lang="en-US" dirty="0"/>
          </a:p>
        </p:txBody>
      </p:sp>
      <p:sp>
        <p:nvSpPr>
          <p:cNvPr id="5" name="Title 4"/>
          <p:cNvSpPr>
            <a:spLocks noGrp="1"/>
          </p:cNvSpPr>
          <p:nvPr>
            <p:ph type="title"/>
          </p:nvPr>
        </p:nvSpPr>
        <p:spPr/>
        <p:txBody>
          <a:bodyPr/>
          <a:lstStyle/>
          <a:p>
            <a:r>
              <a:rPr lang="en-US" dirty="0"/>
              <a:t>Aphids</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37134701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Aphids, whiteflies, other soft body insects</a:t>
            </a:r>
          </a:p>
        </p:txBody>
      </p:sp>
      <p:sp>
        <p:nvSpPr>
          <p:cNvPr id="5" name="Title 4"/>
          <p:cNvSpPr>
            <a:spLocks noGrp="1"/>
          </p:cNvSpPr>
          <p:nvPr>
            <p:ph type="title"/>
          </p:nvPr>
        </p:nvSpPr>
        <p:spPr/>
        <p:txBody>
          <a:bodyPr/>
          <a:lstStyle/>
          <a:p>
            <a:r>
              <a:rPr lang="en-US" dirty="0"/>
              <a:t>Lady Beetle</a:t>
            </a:r>
          </a:p>
        </p:txBody>
      </p:sp>
      <p:sp>
        <p:nvSpPr>
          <p:cNvPr id="2" name="Text Placeholder 1"/>
          <p:cNvSpPr>
            <a:spLocks noGrp="1"/>
          </p:cNvSpPr>
          <p:nvPr>
            <p:ph type="body" sz="quarter" idx="12"/>
          </p:nvPr>
        </p:nvSpPr>
        <p:spPr>
          <a:xfrm>
            <a:off x="2182812" y="1305328"/>
            <a:ext cx="4778375" cy="594592"/>
          </a:xfrm>
        </p:spPr>
        <p:txBody>
          <a:bodyPr/>
          <a:lstStyle/>
          <a:p>
            <a:r>
              <a:rPr lang="en-US" dirty="0"/>
              <a:t>Prey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7878"/>
            <a:ext cx="5059539" cy="3344622"/>
          </a:xfrm>
          <a:prstGeom prst="rect">
            <a:avLst/>
          </a:prstGeom>
        </p:spPr>
      </p:pic>
      <p:sp>
        <p:nvSpPr>
          <p:cNvPr id="4" name="TextBox 3"/>
          <p:cNvSpPr txBox="1"/>
          <p:nvPr/>
        </p:nvSpPr>
        <p:spPr>
          <a:xfrm>
            <a:off x="1207131" y="6122459"/>
            <a:ext cx="2645276" cy="215444"/>
          </a:xfrm>
          <a:prstGeom prst="rect">
            <a:avLst/>
          </a:prstGeom>
          <a:noFill/>
        </p:spPr>
        <p:txBody>
          <a:bodyPr wrap="none" rtlCol="0">
            <a:spAutoFit/>
          </a:bodyPr>
          <a:lstStyle/>
          <a:p>
            <a:r>
              <a:rPr lang="en-US" sz="800" dirty="0"/>
              <a:t>http://ipm.ucanr.edu/PMG/H/I-CO-HCON-AD.024.html</a:t>
            </a:r>
          </a:p>
        </p:txBody>
      </p:sp>
      <p:sp>
        <p:nvSpPr>
          <p:cNvPr id="7" name="TextBox 6"/>
          <p:cNvSpPr txBox="1"/>
          <p:nvPr/>
        </p:nvSpPr>
        <p:spPr>
          <a:xfrm>
            <a:off x="5336995" y="6122459"/>
            <a:ext cx="3321743" cy="215444"/>
          </a:xfrm>
          <a:prstGeom prst="rect">
            <a:avLst/>
          </a:prstGeom>
          <a:noFill/>
        </p:spPr>
        <p:txBody>
          <a:bodyPr wrap="none" rtlCol="0">
            <a:spAutoFit/>
          </a:bodyPr>
          <a:lstStyle/>
          <a:p>
            <a:r>
              <a:rPr lang="en-US" sz="800" dirty="0"/>
              <a:t>http://www.cirrusimage.com/Beetles/seven-spotted_ladybug_77.JPG</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1735" y="2687878"/>
            <a:ext cx="4292265" cy="3344622"/>
          </a:xfrm>
          <a:prstGeom prst="rect">
            <a:avLst/>
          </a:prstGeom>
        </p:spPr>
      </p:pic>
    </p:spTree>
    <p:custDataLst>
      <p:tags r:id="rId1"/>
    </p:custDataLst>
    <p:extLst>
      <p:ext uri="{BB962C8B-B14F-4D97-AF65-F5344CB8AC3E}">
        <p14:creationId xmlns:p14="http://schemas.microsoft.com/office/powerpoint/2010/main" val="35119305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While many perceive paper wasps as pests, they serve an important role in pest management. The only time one should remove a paper wasp nest is when it is a direct threat to the safety of individuals or pets. Paper wasps prey on pests and feed them to their larvae. </a:t>
            </a:r>
          </a:p>
          <a:p>
            <a:endParaRPr lang="en-US" dirty="0"/>
          </a:p>
        </p:txBody>
      </p:sp>
      <p:sp>
        <p:nvSpPr>
          <p:cNvPr id="5" name="Title 4"/>
          <p:cNvSpPr>
            <a:spLocks noGrp="1"/>
          </p:cNvSpPr>
          <p:nvPr>
            <p:ph type="title"/>
          </p:nvPr>
        </p:nvSpPr>
        <p:spPr/>
        <p:txBody>
          <a:bodyPr/>
          <a:lstStyle/>
          <a:p>
            <a:r>
              <a:rPr lang="en-US" dirty="0"/>
              <a:t>Paper Wasp</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12957569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Mainly different types of caterpillars along with other small pests</a:t>
            </a:r>
          </a:p>
        </p:txBody>
      </p:sp>
      <p:sp>
        <p:nvSpPr>
          <p:cNvPr id="5" name="Title 4"/>
          <p:cNvSpPr>
            <a:spLocks noGrp="1"/>
          </p:cNvSpPr>
          <p:nvPr>
            <p:ph type="title"/>
          </p:nvPr>
        </p:nvSpPr>
        <p:spPr/>
        <p:txBody>
          <a:bodyPr/>
          <a:lstStyle/>
          <a:p>
            <a:r>
              <a:rPr lang="en-US" dirty="0"/>
              <a:t>Paper Wasp</a:t>
            </a:r>
          </a:p>
        </p:txBody>
      </p:sp>
      <p:sp>
        <p:nvSpPr>
          <p:cNvPr id="2" name="Text Placeholder 1"/>
          <p:cNvSpPr>
            <a:spLocks noGrp="1"/>
          </p:cNvSpPr>
          <p:nvPr>
            <p:ph type="body" sz="quarter" idx="12"/>
          </p:nvPr>
        </p:nvSpPr>
        <p:spPr/>
        <p:txBody>
          <a:bodyPr/>
          <a:lstStyle/>
          <a:p>
            <a:r>
              <a:rPr lang="en-US" dirty="0"/>
              <a:t>Prey</a:t>
            </a:r>
          </a:p>
        </p:txBody>
      </p:sp>
      <p:sp>
        <p:nvSpPr>
          <p:cNvPr id="3" name="TextBox 2"/>
          <p:cNvSpPr txBox="1"/>
          <p:nvPr/>
        </p:nvSpPr>
        <p:spPr>
          <a:xfrm>
            <a:off x="1334705" y="5693147"/>
            <a:ext cx="2618024" cy="215444"/>
          </a:xfrm>
          <a:prstGeom prst="rect">
            <a:avLst/>
          </a:prstGeom>
          <a:noFill/>
        </p:spPr>
        <p:txBody>
          <a:bodyPr wrap="none" rtlCol="0">
            <a:spAutoFit/>
          </a:bodyPr>
          <a:lstStyle/>
          <a:p>
            <a:r>
              <a:rPr lang="en-US" sz="800" dirty="0"/>
              <a:t>http://ipm.ucanr.edu/PMG/M/I-HY-MFLA-AD.003.html</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056" y="2920588"/>
            <a:ext cx="4127500" cy="2725543"/>
          </a:xfrm>
          <a:prstGeom prst="rect">
            <a:avLst/>
          </a:prstGeom>
        </p:spPr>
      </p:pic>
      <p:sp>
        <p:nvSpPr>
          <p:cNvPr id="7" name="TextBox 6"/>
          <p:cNvSpPr txBox="1"/>
          <p:nvPr/>
        </p:nvSpPr>
        <p:spPr>
          <a:xfrm>
            <a:off x="5194544" y="5670703"/>
            <a:ext cx="2626040" cy="215444"/>
          </a:xfrm>
          <a:prstGeom prst="rect">
            <a:avLst/>
          </a:prstGeom>
          <a:noFill/>
        </p:spPr>
        <p:txBody>
          <a:bodyPr wrap="none" rtlCol="0">
            <a:spAutoFit/>
          </a:bodyPr>
          <a:lstStyle/>
          <a:p>
            <a:r>
              <a:rPr lang="en-US" sz="800" dirty="0"/>
              <a:t>http://ipm.ucanr.edu/PMG/P/I-HY-POSP-CO.001.html</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1568" y="2920588"/>
            <a:ext cx="4131992" cy="2725543"/>
          </a:xfrm>
          <a:prstGeom prst="rect">
            <a:avLst/>
          </a:prstGeom>
        </p:spPr>
      </p:pic>
    </p:spTree>
    <p:custDataLst>
      <p:tags r:id="rId1"/>
    </p:custDataLst>
    <p:extLst>
      <p:ext uri="{BB962C8B-B14F-4D97-AF65-F5344CB8AC3E}">
        <p14:creationId xmlns:p14="http://schemas.microsoft.com/office/powerpoint/2010/main" val="3030222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Lacewings are soft-bodied insects with four membrane wings, green bodies and golden eyes. All species of lacewings can survive mild winters and are found in most agricultural areas. Some lacewing species are predacious while others only consume nectar. Lacewings are available for commercial purchase and are the most commonly released predator. </a:t>
            </a:r>
          </a:p>
          <a:p>
            <a:endParaRPr lang="en-US" dirty="0"/>
          </a:p>
        </p:txBody>
      </p:sp>
      <p:sp>
        <p:nvSpPr>
          <p:cNvPr id="5" name="Title 4"/>
          <p:cNvSpPr>
            <a:spLocks noGrp="1"/>
          </p:cNvSpPr>
          <p:nvPr>
            <p:ph type="title"/>
          </p:nvPr>
        </p:nvSpPr>
        <p:spPr/>
        <p:txBody>
          <a:bodyPr/>
          <a:lstStyle/>
          <a:p>
            <a:r>
              <a:rPr lang="en-US" dirty="0"/>
              <a:t>Lacewing</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5910997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Aphids, leafhoppers, whiteflies and other small-bodied insects.</a:t>
            </a:r>
          </a:p>
        </p:txBody>
      </p:sp>
      <p:sp>
        <p:nvSpPr>
          <p:cNvPr id="5" name="Title 4"/>
          <p:cNvSpPr>
            <a:spLocks noGrp="1"/>
          </p:cNvSpPr>
          <p:nvPr>
            <p:ph type="title"/>
          </p:nvPr>
        </p:nvSpPr>
        <p:spPr/>
        <p:txBody>
          <a:bodyPr/>
          <a:lstStyle/>
          <a:p>
            <a:r>
              <a:rPr lang="en-US" dirty="0"/>
              <a:t>Lacewing</a:t>
            </a:r>
          </a:p>
        </p:txBody>
      </p:sp>
      <p:sp>
        <p:nvSpPr>
          <p:cNvPr id="2" name="Text Placeholder 1"/>
          <p:cNvSpPr>
            <a:spLocks noGrp="1"/>
          </p:cNvSpPr>
          <p:nvPr>
            <p:ph type="body" sz="quarter" idx="12"/>
          </p:nvPr>
        </p:nvSpPr>
        <p:spPr/>
        <p:txBody>
          <a:bodyPr/>
          <a:lstStyle/>
          <a:p>
            <a:r>
              <a:rPr lang="en-US" dirty="0"/>
              <a:t>Prey</a:t>
            </a:r>
          </a:p>
        </p:txBody>
      </p:sp>
      <p:sp>
        <p:nvSpPr>
          <p:cNvPr id="3" name="TextBox 2"/>
          <p:cNvSpPr txBox="1"/>
          <p:nvPr/>
        </p:nvSpPr>
        <p:spPr>
          <a:xfrm>
            <a:off x="821619" y="5734421"/>
            <a:ext cx="3634328" cy="215444"/>
          </a:xfrm>
          <a:prstGeom prst="rect">
            <a:avLst/>
          </a:prstGeom>
          <a:noFill/>
        </p:spPr>
        <p:txBody>
          <a:bodyPr wrap="none" rtlCol="0">
            <a:spAutoFit/>
          </a:bodyPr>
          <a:lstStyle/>
          <a:p>
            <a:r>
              <a:rPr lang="en-US" sz="800" dirty="0"/>
              <a:t>http://insectary.com/wp-content/uploads/2014/10/Green-lacewing-adults.jpg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999" y="3064481"/>
            <a:ext cx="3605569" cy="2651540"/>
          </a:xfrm>
          <a:prstGeom prst="rect">
            <a:avLst/>
          </a:prstGeom>
        </p:spPr>
      </p:pic>
      <p:sp>
        <p:nvSpPr>
          <p:cNvPr id="7" name="TextBox 6"/>
          <p:cNvSpPr txBox="1"/>
          <p:nvPr/>
        </p:nvSpPr>
        <p:spPr>
          <a:xfrm>
            <a:off x="4858950" y="5734421"/>
            <a:ext cx="3140603" cy="215444"/>
          </a:xfrm>
          <a:prstGeom prst="rect">
            <a:avLst/>
          </a:prstGeom>
          <a:noFill/>
        </p:spPr>
        <p:txBody>
          <a:bodyPr wrap="none" rtlCol="0">
            <a:spAutoFit/>
          </a:bodyPr>
          <a:lstStyle/>
          <a:p>
            <a:r>
              <a:rPr lang="en-US" sz="800" dirty="0"/>
              <a:t>https://c1.staticflickr.com/7/6177/6135156964_d33864ac3f_b.jpg</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1568" y="3064481"/>
            <a:ext cx="3975368" cy="2651540"/>
          </a:xfrm>
          <a:prstGeom prst="rect">
            <a:avLst/>
          </a:prstGeom>
        </p:spPr>
      </p:pic>
    </p:spTree>
    <p:custDataLst>
      <p:tags r:id="rId1"/>
    </p:custDataLst>
    <p:extLst>
      <p:ext uri="{BB962C8B-B14F-4D97-AF65-F5344CB8AC3E}">
        <p14:creationId xmlns:p14="http://schemas.microsoft.com/office/powerpoint/2010/main" val="3785229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All spider species are predacious and mainly eat insects. There are up to 50 different spider families in the US, and each hunt in their own unique way. Many spin different types of webs, some hunt in broad daylight and others pounce on insects while hidden within burrows or silk pockets. The vast majority of garden spiders are harmless to humans. </a:t>
            </a:r>
          </a:p>
          <a:p>
            <a:endParaRPr lang="en-US" dirty="0"/>
          </a:p>
        </p:txBody>
      </p:sp>
      <p:sp>
        <p:nvSpPr>
          <p:cNvPr id="5" name="Title 4"/>
          <p:cNvSpPr>
            <a:spLocks noGrp="1"/>
          </p:cNvSpPr>
          <p:nvPr>
            <p:ph type="title"/>
          </p:nvPr>
        </p:nvSpPr>
        <p:spPr/>
        <p:txBody>
          <a:bodyPr/>
          <a:lstStyle/>
          <a:p>
            <a:r>
              <a:rPr lang="en-US" dirty="0"/>
              <a:t>Spider</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2725227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All insects and other spiders</a:t>
            </a:r>
          </a:p>
        </p:txBody>
      </p:sp>
      <p:sp>
        <p:nvSpPr>
          <p:cNvPr id="5" name="Title 4"/>
          <p:cNvSpPr>
            <a:spLocks noGrp="1"/>
          </p:cNvSpPr>
          <p:nvPr>
            <p:ph type="title"/>
          </p:nvPr>
        </p:nvSpPr>
        <p:spPr/>
        <p:txBody>
          <a:bodyPr/>
          <a:lstStyle/>
          <a:p>
            <a:r>
              <a:rPr lang="en-US" dirty="0"/>
              <a:t>Spider</a:t>
            </a:r>
          </a:p>
        </p:txBody>
      </p:sp>
      <p:sp>
        <p:nvSpPr>
          <p:cNvPr id="2" name="Text Placeholder 1"/>
          <p:cNvSpPr>
            <a:spLocks noGrp="1"/>
          </p:cNvSpPr>
          <p:nvPr>
            <p:ph type="body" sz="quarter" idx="12"/>
          </p:nvPr>
        </p:nvSpPr>
        <p:spPr/>
        <p:txBody>
          <a:bodyPr/>
          <a:lstStyle/>
          <a:p>
            <a:r>
              <a:rPr lang="en-US" dirty="0"/>
              <a:t>Prey</a:t>
            </a:r>
          </a:p>
        </p:txBody>
      </p:sp>
      <p:sp>
        <p:nvSpPr>
          <p:cNvPr id="3" name="TextBox 2"/>
          <p:cNvSpPr txBox="1"/>
          <p:nvPr/>
        </p:nvSpPr>
        <p:spPr>
          <a:xfrm>
            <a:off x="2374710" y="5534453"/>
            <a:ext cx="3203121" cy="338554"/>
          </a:xfrm>
          <a:prstGeom prst="rect">
            <a:avLst/>
          </a:prstGeom>
          <a:noFill/>
        </p:spPr>
        <p:txBody>
          <a:bodyPr wrap="none" rtlCol="0">
            <a:spAutoFit/>
          </a:bodyPr>
          <a:lstStyle/>
          <a:p>
            <a:r>
              <a:rPr lang="en-US" sz="800" dirty="0"/>
              <a:t>http://www.samuseum.sa.gov.au/Upload/Files-Biological-Sciences</a:t>
            </a:r>
          </a:p>
          <a:p>
            <a:r>
              <a:rPr lang="en-US" sz="800" dirty="0"/>
              <a:t>/S-S-and-T-images/Blak-aurea-Adel-430W.jpg</a:t>
            </a:r>
          </a:p>
        </p:txBody>
      </p:sp>
      <p:sp>
        <p:nvSpPr>
          <p:cNvPr id="4" name="TextBox 3"/>
          <p:cNvSpPr txBox="1"/>
          <p:nvPr/>
        </p:nvSpPr>
        <p:spPr>
          <a:xfrm>
            <a:off x="-102503" y="5566187"/>
            <a:ext cx="2496196" cy="215444"/>
          </a:xfrm>
          <a:prstGeom prst="rect">
            <a:avLst/>
          </a:prstGeom>
          <a:noFill/>
        </p:spPr>
        <p:txBody>
          <a:bodyPr wrap="none" rtlCol="0">
            <a:spAutoFit/>
          </a:bodyPr>
          <a:lstStyle/>
          <a:p>
            <a:r>
              <a:rPr lang="en-US" sz="800" dirty="0"/>
              <a:t>https://www.rottler.com/images/common-spider.jpg</a:t>
            </a:r>
          </a:p>
        </p:txBody>
      </p:sp>
      <p:sp>
        <p:nvSpPr>
          <p:cNvPr id="7" name="TextBox 6"/>
          <p:cNvSpPr txBox="1"/>
          <p:nvPr/>
        </p:nvSpPr>
        <p:spPr>
          <a:xfrm>
            <a:off x="5683131" y="5550798"/>
            <a:ext cx="3618298" cy="461665"/>
          </a:xfrm>
          <a:prstGeom prst="rect">
            <a:avLst/>
          </a:prstGeom>
          <a:noFill/>
        </p:spPr>
        <p:txBody>
          <a:bodyPr wrap="none" rtlCol="0">
            <a:spAutoFit/>
          </a:bodyPr>
          <a:lstStyle/>
          <a:p>
            <a:r>
              <a:rPr lang="en-US" sz="800" dirty="0"/>
              <a:t>https://upload.wikimedia.org/wikipedia/commons/thumb/9/9b/Female_</a:t>
            </a:r>
          </a:p>
          <a:p>
            <a:r>
              <a:rPr lang="en-US" sz="800" dirty="0"/>
              <a:t>Salticidae_with_a_prey-Northeast_Region%2C_Brazil_a.jpg/800px-Female</a:t>
            </a:r>
          </a:p>
          <a:p>
            <a:r>
              <a:rPr lang="en-US" sz="800" dirty="0"/>
              <a:t>_Salticidae_with_a_prey-Northeast_Region%2C_Brazil_a.jpg</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811" y="2974322"/>
            <a:ext cx="3860800" cy="25908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3693" y="2974322"/>
            <a:ext cx="4095750" cy="259080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8847" y="2974322"/>
            <a:ext cx="3866866" cy="2590800"/>
          </a:xfrm>
          <a:prstGeom prst="rect">
            <a:avLst/>
          </a:prstGeom>
        </p:spPr>
      </p:pic>
    </p:spTree>
    <p:custDataLst>
      <p:tags r:id="rId1"/>
    </p:custDataLst>
    <p:extLst>
      <p:ext uri="{BB962C8B-B14F-4D97-AF65-F5344CB8AC3E}">
        <p14:creationId xmlns:p14="http://schemas.microsoft.com/office/powerpoint/2010/main" val="503271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sz="2200" dirty="0"/>
              <a:t>Aphids typically congregate and feed around the stem and leaves, leaving their skin casts on the underside of leaves. Unlike other pests, they do not rapidly disperse when disturbed. They excrete a sticky substance called honeydew that will eventually turn black and moldy. Leaf curling and distortion are also a symptom of an aphid infestation. </a:t>
            </a:r>
          </a:p>
        </p:txBody>
      </p:sp>
      <p:sp>
        <p:nvSpPr>
          <p:cNvPr id="5" name="Title 4"/>
          <p:cNvSpPr>
            <a:spLocks noGrp="1"/>
          </p:cNvSpPr>
          <p:nvPr>
            <p:ph type="title"/>
          </p:nvPr>
        </p:nvSpPr>
        <p:spPr/>
        <p:txBody>
          <a:bodyPr/>
          <a:lstStyle/>
          <a:p>
            <a:r>
              <a:rPr lang="en-US" dirty="0"/>
              <a:t>Aphids</a:t>
            </a:r>
          </a:p>
        </p:txBody>
      </p:sp>
      <p:sp>
        <p:nvSpPr>
          <p:cNvPr id="2" name="Text Placeholder 1"/>
          <p:cNvSpPr>
            <a:spLocks noGrp="1"/>
          </p:cNvSpPr>
          <p:nvPr>
            <p:ph type="body" sz="quarter" idx="12"/>
          </p:nvPr>
        </p:nvSpPr>
        <p:spPr/>
        <p:txBody>
          <a:bodyPr/>
          <a:lstStyle/>
          <a:p>
            <a:r>
              <a:rPr lang="en-US" dirty="0"/>
              <a:t>Symptoms</a:t>
            </a:r>
          </a:p>
        </p:txBody>
      </p:sp>
    </p:spTree>
    <p:custDataLst>
      <p:tags r:id="rId1"/>
    </p:custDataLst>
    <p:extLst>
      <p:ext uri="{BB962C8B-B14F-4D97-AF65-F5344CB8AC3E}">
        <p14:creationId xmlns:p14="http://schemas.microsoft.com/office/powerpoint/2010/main" val="1655760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pPr marL="0" indent="0">
              <a:buNone/>
            </a:pPr>
            <a:r>
              <a:rPr lang="en-US" sz="2200" dirty="0"/>
              <a:t>Prevention</a:t>
            </a:r>
          </a:p>
          <a:p>
            <a:pPr lvl="1" indent="-342900">
              <a:buClrTx/>
              <a:buFont typeface="Arial" panose="020B0604020202020204" pitchFamily="34" charset="0"/>
              <a:buChar char="•"/>
            </a:pPr>
            <a:r>
              <a:rPr lang="en-US" sz="2000" dirty="0"/>
              <a:t>Check plants regularly.</a:t>
            </a:r>
          </a:p>
          <a:p>
            <a:pPr lvl="1" indent="-342900">
              <a:buClrTx/>
              <a:buFont typeface="Arial" panose="020B0604020202020204" pitchFamily="34" charset="0"/>
              <a:buChar char="•"/>
            </a:pPr>
            <a:r>
              <a:rPr lang="en-US" sz="2000" dirty="0"/>
              <a:t>Hose or prune off sections that show signs of infestation.</a:t>
            </a:r>
          </a:p>
          <a:p>
            <a:endParaRPr lang="en-US" sz="2200" dirty="0"/>
          </a:p>
          <a:p>
            <a:pPr marL="0" indent="0">
              <a:buNone/>
            </a:pPr>
            <a:r>
              <a:rPr lang="en-US" sz="2200" dirty="0"/>
              <a:t>Treatment</a:t>
            </a:r>
          </a:p>
          <a:p>
            <a:pPr lvl="1" indent="-342900">
              <a:buClrTx/>
              <a:buFont typeface="Arial" panose="020B0604020202020204" pitchFamily="34" charset="0"/>
              <a:buChar char="•"/>
            </a:pPr>
            <a:r>
              <a:rPr lang="en-US" sz="2000" dirty="0"/>
              <a:t>Chemically — Insecticide</a:t>
            </a:r>
          </a:p>
          <a:p>
            <a:pPr lvl="1" indent="-342900">
              <a:buClrTx/>
              <a:buFont typeface="Arial" panose="020B0604020202020204" pitchFamily="34" charset="0"/>
              <a:buChar char="•"/>
            </a:pPr>
            <a:r>
              <a:rPr lang="en-US" sz="2000" dirty="0"/>
              <a:t>Culturally — Parasitic wasps</a:t>
            </a:r>
          </a:p>
          <a:p>
            <a:endParaRPr lang="en-US" dirty="0"/>
          </a:p>
        </p:txBody>
      </p:sp>
      <p:sp>
        <p:nvSpPr>
          <p:cNvPr id="5" name="Title 4"/>
          <p:cNvSpPr>
            <a:spLocks noGrp="1"/>
          </p:cNvSpPr>
          <p:nvPr>
            <p:ph type="title"/>
          </p:nvPr>
        </p:nvSpPr>
        <p:spPr/>
        <p:txBody>
          <a:bodyPr/>
          <a:lstStyle/>
          <a:p>
            <a:r>
              <a:rPr lang="en-US" dirty="0"/>
              <a:t>Aphids</a:t>
            </a:r>
          </a:p>
        </p:txBody>
      </p:sp>
      <p:sp>
        <p:nvSpPr>
          <p:cNvPr id="2" name="Text Placeholder 1"/>
          <p:cNvSpPr>
            <a:spLocks noGrp="1"/>
          </p:cNvSpPr>
          <p:nvPr>
            <p:ph type="body" sz="quarter" idx="12"/>
          </p:nvPr>
        </p:nvSpPr>
        <p:spPr/>
        <p:txBody>
          <a:bodyPr/>
          <a:lstStyle/>
          <a:p>
            <a:r>
              <a:rPr lang="en-US" dirty="0"/>
              <a:t>Prevention/Treatment</a:t>
            </a:r>
          </a:p>
        </p:txBody>
      </p:sp>
    </p:spTree>
    <p:custDataLst>
      <p:tags r:id="rId1"/>
    </p:custDataLst>
    <p:extLst>
      <p:ext uri="{BB962C8B-B14F-4D97-AF65-F5344CB8AC3E}">
        <p14:creationId xmlns:p14="http://schemas.microsoft.com/office/powerpoint/2010/main" val="3838016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Aphids</a:t>
            </a:r>
          </a:p>
        </p:txBody>
      </p:sp>
      <p:sp>
        <p:nvSpPr>
          <p:cNvPr id="8" name="Rectangle 7"/>
          <p:cNvSpPr/>
          <p:nvPr/>
        </p:nvSpPr>
        <p:spPr>
          <a:xfrm>
            <a:off x="32952" y="5817870"/>
            <a:ext cx="8817232" cy="1040285"/>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http://ipm.ucanr.edu/PMG/PESTNOTES/pn7404.html</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4"/>
          <a:stretch>
            <a:fillRect/>
          </a:stretch>
        </p:blipFill>
        <p:spPr>
          <a:xfrm>
            <a:off x="1157348" y="1613692"/>
            <a:ext cx="3169920" cy="2444939"/>
          </a:xfrm>
          <a:prstGeom prst="rect">
            <a:avLst/>
          </a:prstGeom>
        </p:spPr>
      </p:pic>
      <p:pic>
        <p:nvPicPr>
          <p:cNvPr id="10" name="Picture 9"/>
          <p:cNvPicPr>
            <a:picLocks noChangeAspect="1"/>
          </p:cNvPicPr>
          <p:nvPr/>
        </p:nvPicPr>
        <p:blipFill>
          <a:blip r:embed="rId5"/>
          <a:stretch>
            <a:fillRect/>
          </a:stretch>
        </p:blipFill>
        <p:spPr>
          <a:xfrm>
            <a:off x="4327268" y="1613692"/>
            <a:ext cx="3432345" cy="2444939"/>
          </a:xfrm>
          <a:prstGeom prst="rect">
            <a:avLst/>
          </a:prstGeom>
        </p:spPr>
      </p:pic>
    </p:spTree>
    <p:custDataLst>
      <p:tags r:id="rId1"/>
    </p:custDataLst>
    <p:extLst>
      <p:ext uri="{BB962C8B-B14F-4D97-AF65-F5344CB8AC3E}">
        <p14:creationId xmlns:p14="http://schemas.microsoft.com/office/powerpoint/2010/main" val="1295297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lstStyle/>
          <a:p>
            <a:r>
              <a:rPr lang="en-US" dirty="0"/>
              <a:t>The bagworm is a perennial pest whose primary targets are certain coniferous and deciduous trees. This pest is most easily identified by its “bag” woven from silk in which the bagworm lives. The bagworm only partially leaves its home to eat. The adult female lays her eggs in the bag where the eggs winter and hatch in the spring.</a:t>
            </a:r>
            <a:endParaRPr lang="en-US" sz="2200" dirty="0"/>
          </a:p>
        </p:txBody>
      </p:sp>
      <p:sp>
        <p:nvSpPr>
          <p:cNvPr id="5" name="Title 4"/>
          <p:cNvSpPr>
            <a:spLocks noGrp="1"/>
          </p:cNvSpPr>
          <p:nvPr>
            <p:ph type="title"/>
          </p:nvPr>
        </p:nvSpPr>
        <p:spPr/>
        <p:txBody>
          <a:bodyPr/>
          <a:lstStyle/>
          <a:p>
            <a:r>
              <a:rPr lang="en-US" dirty="0"/>
              <a:t>Bagworm</a:t>
            </a:r>
          </a:p>
        </p:txBody>
      </p:sp>
      <p:sp>
        <p:nvSpPr>
          <p:cNvPr id="2" name="Text Placeholder 1"/>
          <p:cNvSpPr>
            <a:spLocks noGrp="1"/>
          </p:cNvSpPr>
          <p:nvPr>
            <p:ph type="body" sz="quarter" idx="12"/>
          </p:nvPr>
        </p:nvSpPr>
        <p:spPr/>
        <p:txBody>
          <a:bodyPr/>
          <a:lstStyle/>
          <a:p>
            <a:r>
              <a:rPr lang="en-US" dirty="0"/>
              <a:t>Overview</a:t>
            </a:r>
          </a:p>
        </p:txBody>
      </p:sp>
    </p:spTree>
    <p:custDataLst>
      <p:tags r:id="rId1"/>
    </p:custDataLst>
    <p:extLst>
      <p:ext uri="{BB962C8B-B14F-4D97-AF65-F5344CB8AC3E}">
        <p14:creationId xmlns:p14="http://schemas.microsoft.com/office/powerpoint/2010/main" val="29721043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4.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5.xml><?xml version="1.0" encoding="utf-8"?>
<ds:datastoreItem xmlns:ds="http://schemas.openxmlformats.org/officeDocument/2006/customXml" ds:itemID="{D077A53E-A8F8-4613-A362-6AAE3EF4D9B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Clarity.thmx</Template>
  <TotalTime>22517</TotalTime>
  <Words>2158</Words>
  <Application>Microsoft Office PowerPoint</Application>
  <PresentationFormat>On-screen Show (4:3)</PresentationFormat>
  <Paragraphs>276</Paragraphs>
  <Slides>56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Verdana</vt:lpstr>
      <vt:lpstr>Georgia</vt:lpstr>
      <vt:lpstr>Arial</vt:lpstr>
      <vt:lpstr>Wingdings</vt:lpstr>
      <vt:lpstr>FFA Inservice Master</vt:lpstr>
      <vt:lpstr>PowerPoint Presentation</vt:lpstr>
      <vt:lpstr>Unit One: Identification</vt:lpstr>
      <vt:lpstr>Introduction </vt:lpstr>
      <vt:lpstr>Identification </vt:lpstr>
      <vt:lpstr>Aphids</vt:lpstr>
      <vt:lpstr>Aphids</vt:lpstr>
      <vt:lpstr>Aphids</vt:lpstr>
      <vt:lpstr>Aphids</vt:lpstr>
      <vt:lpstr>Bagworm</vt:lpstr>
      <vt:lpstr>Bagworm</vt:lpstr>
      <vt:lpstr>Bagworm</vt:lpstr>
      <vt:lpstr>Bagworm</vt:lpstr>
      <vt:lpstr>Borer</vt:lpstr>
      <vt:lpstr>Borer</vt:lpstr>
      <vt:lpstr>Borer</vt:lpstr>
      <vt:lpstr>Borer</vt:lpstr>
      <vt:lpstr>Leafhopper</vt:lpstr>
      <vt:lpstr>Leafhopper</vt:lpstr>
      <vt:lpstr>Leafhopper</vt:lpstr>
      <vt:lpstr>Leafhopper</vt:lpstr>
      <vt:lpstr>Leaf Miner</vt:lpstr>
      <vt:lpstr>Leaf Miner</vt:lpstr>
      <vt:lpstr>Leaf Miner</vt:lpstr>
      <vt:lpstr>Leaf Miner </vt:lpstr>
      <vt:lpstr>Scale</vt:lpstr>
      <vt:lpstr>Scale</vt:lpstr>
      <vt:lpstr>Scale</vt:lpstr>
      <vt:lpstr>Scale</vt:lpstr>
      <vt:lpstr>Spider Mites</vt:lpstr>
      <vt:lpstr>Spider Mites</vt:lpstr>
      <vt:lpstr>Spider Mites</vt:lpstr>
      <vt:lpstr>Spider Mites</vt:lpstr>
      <vt:lpstr>Snails/Slugs</vt:lpstr>
      <vt:lpstr>Snails/Slugs</vt:lpstr>
      <vt:lpstr>Snails/Slugs</vt:lpstr>
      <vt:lpstr>Snails/Slugs</vt:lpstr>
      <vt:lpstr>Whiteflies </vt:lpstr>
      <vt:lpstr>Whiteflies </vt:lpstr>
      <vt:lpstr>Whiteflies </vt:lpstr>
      <vt:lpstr>Whiteflies</vt:lpstr>
      <vt:lpstr>White Grub</vt:lpstr>
      <vt:lpstr>White Grub</vt:lpstr>
      <vt:lpstr>White Grub</vt:lpstr>
      <vt:lpstr>White Grub</vt:lpstr>
      <vt:lpstr>Beneficial Insects</vt:lpstr>
      <vt:lpstr>Identification </vt:lpstr>
      <vt:lpstr>Praying Mantis</vt:lpstr>
      <vt:lpstr>Praying Mantis</vt:lpstr>
      <vt:lpstr>Lady Beetle</vt:lpstr>
      <vt:lpstr>Lady Beetle</vt:lpstr>
      <vt:lpstr>Paper Wasp</vt:lpstr>
      <vt:lpstr>Paper Wasp</vt:lpstr>
      <vt:lpstr>Lacewing</vt:lpstr>
      <vt:lpstr>Lacewing</vt:lpstr>
      <vt:lpstr>Spider</vt:lpstr>
      <vt:lpstr>Spider</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Two: Plant Disease  and Pest Management</dc:title>
  <dc:creator>Information Technology</dc:creator>
  <cp:lastModifiedBy>Weinrich, Ashli</cp:lastModifiedBy>
  <cp:revision>662</cp:revision>
  <dcterms:created xsi:type="dcterms:W3CDTF">2007-01-30T15:01:20Z</dcterms:created>
  <dcterms:modified xsi:type="dcterms:W3CDTF">2018-01-11T13:53:57Z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1734f34e-6fb3-4da4-975e-d597f468ba85</vt:lpwstr>
  </property>
  <property fmtid="{D5CDD505-2E9C-101B-9397-08002B2CF9AE}" pid="5" name="_dlc_DocId">
    <vt:lpwstr>6HAXTY5FZTHJ-43-1595</vt:lpwstr>
  </property>
  <property fmtid="{D5CDD505-2E9C-101B-9397-08002B2CF9AE}" pid="6" name="_dlc_DocIdUrl">
    <vt:lpwstr>https://ffanet.ffa.org/sites/collaboration/edresources/_layouts/15/DocIdRedir.aspx?ID=6HAXTY5FZTHJ-43-1595, 6HAXTY5FZTHJ-43-1595</vt:lpwstr>
  </property>
  <property fmtid="{D5CDD505-2E9C-101B-9397-08002B2CF9AE}" pid="7" name="ArticulateGUID">
    <vt:lpwstr>771AB557-9154-4931-A4A8-B9EA44CF17B1</vt:lpwstr>
  </property>
  <property fmtid="{D5CDD505-2E9C-101B-9397-08002B2CF9AE}" pid="8" name="ArticulatePath">
    <vt:lpwstr>4. Pests and Beneficial Insects</vt:lpwstr>
  </property>
</Properties>
</file>