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comments/comment1.xml" ContentType="application/vnd.openxmlformats-officedocument.presentationml.comment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9" r:id="rId5"/>
  </p:sldMasterIdLst>
  <p:notesMasterIdLst>
    <p:notesMasterId r:id="rId30"/>
  </p:notesMasterIdLst>
  <p:handoutMasterIdLst>
    <p:handoutMasterId r:id="rId31"/>
  </p:handoutMasterIdLst>
  <p:sldIdLst>
    <p:sldId id="525" r:id="rId6"/>
    <p:sldId id="526" r:id="rId7"/>
    <p:sldId id="549" r:id="rId8"/>
    <p:sldId id="527" r:id="rId9"/>
    <p:sldId id="541" r:id="rId10"/>
    <p:sldId id="528" r:id="rId11"/>
    <p:sldId id="542" r:id="rId12"/>
    <p:sldId id="529" r:id="rId13"/>
    <p:sldId id="543" r:id="rId14"/>
    <p:sldId id="530" r:id="rId15"/>
    <p:sldId id="544" r:id="rId16"/>
    <p:sldId id="532" r:id="rId17"/>
    <p:sldId id="537" r:id="rId18"/>
    <p:sldId id="538" r:id="rId19"/>
    <p:sldId id="539" r:id="rId20"/>
    <p:sldId id="540" r:id="rId21"/>
    <p:sldId id="533" r:id="rId22"/>
    <p:sldId id="545" r:id="rId23"/>
    <p:sldId id="534" r:id="rId24"/>
    <p:sldId id="546" r:id="rId25"/>
    <p:sldId id="536" r:id="rId26"/>
    <p:sldId id="547" r:id="rId27"/>
    <p:sldId id="535" r:id="rId28"/>
    <p:sldId id="548" r:id="rId29"/>
  </p:sldIdLst>
  <p:sldSz cx="9144000" cy="6858000" type="screen4x3"/>
  <p:notesSz cx="7010400" cy="9296400"/>
  <p:embeddedFontLst>
    <p:embeddedFont>
      <p:font typeface="Verdana" panose="020B0604030504040204" pitchFamily="34" charset="0"/>
      <p:regular r:id="rId32"/>
      <p:bold r:id="rId33"/>
      <p:italic r:id="rId34"/>
      <p:boldItalic r:id="rId35"/>
    </p:embeddedFont>
    <p:embeddedFont>
      <p:font typeface="Georgia" panose="02040502050405020303" pitchFamily="18" charset="0"/>
      <p:regular r:id="rId36"/>
      <p:bold r:id="rId37"/>
      <p:italic r:id="rId38"/>
      <p:boldItalic r:id="rId39"/>
    </p:embeddedFont>
  </p:embeddedFontLst>
  <p:custDataLst>
    <p:tags r:id="rId40"/>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ley Hampton" initials="HH" lastIdx="2" clrIdx="0">
    <p:extLst>
      <p:ext uri="{19B8F6BF-5375-455C-9EA6-DF929625EA0E}">
        <p15:presenceInfo xmlns:p15="http://schemas.microsoft.com/office/powerpoint/2012/main" userId="Haley Hampt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97"/>
    <a:srgbClr val="FFCD00"/>
    <a:srgbClr val="DA291C"/>
    <a:srgbClr val="0033CC"/>
    <a:srgbClr val="3366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46" autoAdjust="0"/>
    <p:restoredTop sz="94624" autoAdjust="0"/>
  </p:normalViewPr>
  <p:slideViewPr>
    <p:cSldViewPr snapToGrid="0">
      <p:cViewPr varScale="1">
        <p:scale>
          <a:sx n="93" d="100"/>
          <a:sy n="93" d="100"/>
        </p:scale>
        <p:origin x="306" y="78"/>
      </p:cViewPr>
      <p:guideLst>
        <p:guide orient="horz" pos="2160"/>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20"/>
    </p:cViewPr>
  </p:sorterViewPr>
  <p:notesViewPr>
    <p:cSldViewPr>
      <p:cViewPr varScale="1">
        <p:scale>
          <a:sx n="61" d="100"/>
          <a:sy n="61" d="100"/>
        </p:scale>
        <p:origin x="-2436"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8.fntdata"/><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font" Target="fonts/font3.fntdata"/><Relationship Id="rId42"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2.fntdata"/><Relationship Id="rId38" Type="http://schemas.openxmlformats.org/officeDocument/2006/relationships/font" Target="fonts/font7.fntdata"/><Relationship Id="rId46"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tags" Target="tags/tag1.xml"/><Relationship Id="rId45"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5.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handoutMaster" Target="handoutMasters/handoutMaster1.xml"/><Relationship Id="rId44"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font" Target="fonts/font4.fntdata"/><Relationship Id="rId43"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7-12-30T17:28:52.288" idx="2">
    <p:pos x="730" y="2655"/>
    <p:text>This is just an odd bullet point. What are students supposed to do with this?</p:text>
    <p:extLst>
      <p:ext uri="{C676402C-5697-4E1C-873F-D02D1690AC5C}">
        <p15:threadingInfo xmlns:p15="http://schemas.microsoft.com/office/powerpoint/2012/main" timeZoneBias="30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defTabSz="903288">
              <a:defRPr sz="1200"/>
            </a:lvl1pPr>
          </a:lstStyle>
          <a:p>
            <a:pPr>
              <a:defRPr/>
            </a:pPr>
            <a:r>
              <a:rPr lang="en-US"/>
              <a:t>Tab 3-4C (3)</a:t>
            </a:r>
          </a:p>
        </p:txBody>
      </p:sp>
      <p:sp>
        <p:nvSpPr>
          <p:cNvPr id="97283" name="Rectangle 3"/>
          <p:cNvSpPr>
            <a:spLocks noGrp="1" noChangeArrowheads="1"/>
          </p:cNvSpPr>
          <p:nvPr>
            <p:ph type="dt" sz="quarter" idx="1"/>
          </p:nvPr>
        </p:nvSpPr>
        <p:spPr bwMode="auto">
          <a:xfrm>
            <a:off x="3971925"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algn="r" defTabSz="903288">
              <a:defRPr sz="1200"/>
            </a:lvl1pPr>
          </a:lstStyle>
          <a:p>
            <a:pPr>
              <a:defRPr/>
            </a:pPr>
            <a:endParaRPr lang="en-US"/>
          </a:p>
        </p:txBody>
      </p:sp>
      <p:sp>
        <p:nvSpPr>
          <p:cNvPr id="97284" name="Rectangle 4"/>
          <p:cNvSpPr>
            <a:spLocks noGrp="1" noChangeArrowheads="1"/>
          </p:cNvSpPr>
          <p:nvPr>
            <p:ph type="ftr" sz="quarter" idx="2"/>
          </p:nvPr>
        </p:nvSpPr>
        <p:spPr bwMode="auto">
          <a:xfrm>
            <a:off x="0"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defTabSz="903288">
              <a:defRPr sz="1200"/>
            </a:lvl1pPr>
          </a:lstStyle>
          <a:p>
            <a:pPr>
              <a:defRPr/>
            </a:pPr>
            <a:endParaRPr lang="en-US"/>
          </a:p>
        </p:txBody>
      </p:sp>
      <p:sp>
        <p:nvSpPr>
          <p:cNvPr id="97285" name="Rectangle 5"/>
          <p:cNvSpPr>
            <a:spLocks noGrp="1" noChangeArrowheads="1"/>
          </p:cNvSpPr>
          <p:nvPr>
            <p:ph type="sldNum" sz="quarter" idx="3"/>
          </p:nvPr>
        </p:nvSpPr>
        <p:spPr bwMode="auto">
          <a:xfrm>
            <a:off x="3971925"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algn="r" defTabSz="903288">
              <a:defRPr sz="1200"/>
            </a:lvl1pPr>
          </a:lstStyle>
          <a:p>
            <a:pPr>
              <a:defRPr/>
            </a:pPr>
            <a:fld id="{F7033FF2-3712-47A6-AA88-4D27662C0815}" type="slidenum">
              <a:rPr lang="en-US"/>
              <a:pPr>
                <a:defRPr/>
              </a:pPr>
              <a:t>‹#›</a:t>
            </a:fld>
            <a:endParaRPr lang="en-US"/>
          </a:p>
        </p:txBody>
      </p:sp>
    </p:spTree>
    <p:extLst>
      <p:ext uri="{BB962C8B-B14F-4D97-AF65-F5344CB8AC3E}">
        <p14:creationId xmlns:p14="http://schemas.microsoft.com/office/powerpoint/2010/main" val="3825876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defTabSz="927100">
              <a:defRPr sz="1200"/>
            </a:lvl1pPr>
          </a:lstStyle>
          <a:p>
            <a:pPr>
              <a:defRPr/>
            </a:pPr>
            <a:r>
              <a:rPr lang="en-US"/>
              <a:t>Tab 3-4C (3)</a:t>
            </a:r>
          </a:p>
        </p:txBody>
      </p:sp>
      <p:sp>
        <p:nvSpPr>
          <p:cNvPr id="36867" name="Rectangle 3"/>
          <p:cNvSpPr>
            <a:spLocks noGrp="1" noChangeArrowheads="1"/>
          </p:cNvSpPr>
          <p:nvPr>
            <p:ph type="dt" idx="1"/>
          </p:nvPr>
        </p:nvSpPr>
        <p:spPr bwMode="auto">
          <a:xfrm>
            <a:off x="3971925"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algn="r" defTabSz="927100">
              <a:defRPr sz="1200"/>
            </a:lvl1pPr>
          </a:lstStyle>
          <a:p>
            <a:pPr>
              <a:defRPr/>
            </a:pPr>
            <a:endParaRPr lang="en-US"/>
          </a:p>
        </p:txBody>
      </p:sp>
      <p:sp>
        <p:nvSpPr>
          <p:cNvPr id="4915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701675" y="4414838"/>
            <a:ext cx="5607050" cy="4184650"/>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6870" name="Rectangle 6"/>
          <p:cNvSpPr>
            <a:spLocks noGrp="1" noChangeArrowheads="1"/>
          </p:cNvSpPr>
          <p:nvPr>
            <p:ph type="ftr" sz="quarter" idx="4"/>
          </p:nvPr>
        </p:nvSpPr>
        <p:spPr bwMode="auto">
          <a:xfrm>
            <a:off x="0"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defTabSz="927100">
              <a:defRPr sz="1200"/>
            </a:lvl1pPr>
          </a:lstStyle>
          <a:p>
            <a:pPr>
              <a:defRPr/>
            </a:pPr>
            <a:endParaRPr lang="en-US"/>
          </a:p>
        </p:txBody>
      </p:sp>
      <p:sp>
        <p:nvSpPr>
          <p:cNvPr id="36871" name="Rectangle 7"/>
          <p:cNvSpPr>
            <a:spLocks noGrp="1" noChangeArrowheads="1"/>
          </p:cNvSpPr>
          <p:nvPr>
            <p:ph type="sldNum" sz="quarter" idx="5"/>
          </p:nvPr>
        </p:nvSpPr>
        <p:spPr bwMode="auto">
          <a:xfrm>
            <a:off x="3971925"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algn="r" defTabSz="927100">
              <a:defRPr sz="1200"/>
            </a:lvl1pPr>
          </a:lstStyle>
          <a:p>
            <a:pPr>
              <a:defRPr/>
            </a:pPr>
            <a:fld id="{361FA796-A954-4F53-A900-6146FF470795}" type="slidenum">
              <a:rPr lang="en-US"/>
              <a:pPr>
                <a:defRPr/>
              </a:pPr>
              <a:t>‹#›</a:t>
            </a:fld>
            <a:endParaRPr lang="en-US"/>
          </a:p>
        </p:txBody>
      </p:sp>
    </p:spTree>
    <p:extLst>
      <p:ext uri="{BB962C8B-B14F-4D97-AF65-F5344CB8AC3E}">
        <p14:creationId xmlns:p14="http://schemas.microsoft.com/office/powerpoint/2010/main" val="61026397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1572603" y="5738206"/>
            <a:ext cx="6075406"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0" name="Text Placeholder 9"/>
          <p:cNvSpPr>
            <a:spLocks noGrp="1"/>
          </p:cNvSpPr>
          <p:nvPr>
            <p:ph type="body" sz="quarter" idx="10" hasCustomPrompt="1"/>
          </p:nvPr>
        </p:nvSpPr>
        <p:spPr>
          <a:xfrm>
            <a:off x="755650" y="4095750"/>
            <a:ext cx="7694613" cy="1309370"/>
          </a:xfrm>
          <a:prstGeom prst="rect">
            <a:avLst/>
          </a:prstGeom>
        </p:spPr>
        <p:txBody>
          <a:bodyPr vert="horz"/>
          <a:lstStyle>
            <a:lvl1pPr marL="0" indent="0" algn="ctr">
              <a:lnSpc>
                <a:spcPct val="80000"/>
              </a:lnSpc>
              <a:buNone/>
              <a:defRPr sz="5400" b="1" baseline="0">
                <a:solidFill>
                  <a:srgbClr val="004C97"/>
                </a:solidFill>
                <a:latin typeface="Georgia"/>
                <a:cs typeface="Georgia"/>
              </a:defRPr>
            </a:lvl1pPr>
          </a:lstStyle>
          <a:p>
            <a:pPr lvl="0"/>
            <a:r>
              <a:rPr lang="en-US" dirty="0"/>
              <a:t>PRESENTATION TITLE</a:t>
            </a:r>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86190" y="779912"/>
            <a:ext cx="2597023" cy="3119376"/>
          </a:xfrm>
          <a:prstGeom prst="rect">
            <a:avLst/>
          </a:prstGeom>
        </p:spPr>
      </p:pic>
    </p:spTree>
    <p:extLst>
      <p:ext uri="{BB962C8B-B14F-4D97-AF65-F5344CB8AC3E}">
        <p14:creationId xmlns:p14="http://schemas.microsoft.com/office/powerpoint/2010/main" val="125029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3"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with Content">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sp>
        <p:nvSpPr>
          <p:cNvPr id="14" name="Content Placeholder 2"/>
          <p:cNvSpPr>
            <a:spLocks noGrp="1"/>
          </p:cNvSpPr>
          <p:nvPr>
            <p:ph idx="13" hasCustomPrompt="1"/>
          </p:nvPr>
        </p:nvSpPr>
        <p:spPr>
          <a:xfrm>
            <a:off x="457200" y="1818640"/>
            <a:ext cx="8229600" cy="4002723"/>
          </a:xfrm>
          <a:prstGeom prst="rect">
            <a:avLst/>
          </a:prstGeom>
        </p:spPr>
        <p:txBody>
          <a:bodyPr/>
          <a:lstStyle>
            <a:lvl1pPr marL="0" indent="0">
              <a:buNone/>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6" name="Picture 5"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8" name="Straight Connector 7"/>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7665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with Blank Content">
    <p:spTree>
      <p:nvGrpSpPr>
        <p:cNvPr id="1" name=""/>
        <p:cNvGrpSpPr/>
        <p:nvPr/>
      </p:nvGrpSpPr>
      <p:grpSpPr>
        <a:xfrm>
          <a:off x="0" y="0"/>
          <a:ext cx="0" cy="0"/>
          <a:chOff x="0" y="0"/>
          <a:chExt cx="0" cy="0"/>
        </a:xfrm>
      </p:grpSpPr>
      <p:sp>
        <p:nvSpPr>
          <p:cNvPr id="12" name="Title 9"/>
          <p:cNvSpPr>
            <a:spLocks noGrp="1"/>
          </p:cNvSpPr>
          <p:nvPr>
            <p:ph type="title" hasCustomPrompt="1"/>
          </p:nvPr>
        </p:nvSpPr>
        <p:spPr>
          <a:xfrm>
            <a:off x="326768" y="192260"/>
            <a:ext cx="8229600" cy="926714"/>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pic>
        <p:nvPicPr>
          <p:cNvPr id="5" name="Picture 4"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7" name="Straight Connector 6"/>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42687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head with Content">
    <p:spTree>
      <p:nvGrpSpPr>
        <p:cNvPr id="1" name=""/>
        <p:cNvGrpSpPr/>
        <p:nvPr/>
      </p:nvGrpSpPr>
      <p:grpSpPr>
        <a:xfrm>
          <a:off x="0" y="0"/>
          <a:ext cx="0" cy="0"/>
          <a:chOff x="0" y="0"/>
          <a:chExt cx="0" cy="0"/>
        </a:xfrm>
      </p:grpSpPr>
      <p:cxnSp>
        <p:nvCxnSpPr>
          <p:cNvPr id="5" name="Straight Connector 4"/>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6"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sp>
        <p:nvSpPr>
          <p:cNvPr id="13" name="Text Placeholder 12"/>
          <p:cNvSpPr>
            <a:spLocks noGrp="1"/>
          </p:cNvSpPr>
          <p:nvPr>
            <p:ph type="body" sz="quarter" idx="12" hasCustomPrompt="1"/>
          </p:nvPr>
        </p:nvSpPr>
        <p:spPr>
          <a:xfrm>
            <a:off x="2182813" y="1305328"/>
            <a:ext cx="4778375" cy="594592"/>
          </a:xfrm>
          <a:prstGeom prst="rect">
            <a:avLst/>
          </a:prstGeom>
        </p:spPr>
        <p:txBody>
          <a:bodyPr vert="horz"/>
          <a:lstStyle>
            <a:lvl1pPr marL="0" indent="0" algn="ctr">
              <a:buNone/>
              <a:defRPr b="0" i="0" baseline="0">
                <a:solidFill>
                  <a:srgbClr val="DA291C"/>
                </a:solidFill>
                <a:latin typeface="Verdana"/>
                <a:cs typeface="Verdana"/>
              </a:defRPr>
            </a:lvl1pPr>
          </a:lstStyle>
          <a:p>
            <a:pPr lvl="0"/>
            <a:r>
              <a:rPr lang="en-US" dirty="0"/>
              <a:t>Subhead, Verdana, 24pt</a:t>
            </a:r>
          </a:p>
        </p:txBody>
      </p:sp>
      <p:sp>
        <p:nvSpPr>
          <p:cNvPr id="12" name="Content Placeholder 2"/>
          <p:cNvSpPr>
            <a:spLocks noGrp="1"/>
          </p:cNvSpPr>
          <p:nvPr>
            <p:ph idx="13" hasCustomPrompt="1"/>
          </p:nvPr>
        </p:nvSpPr>
        <p:spPr>
          <a:xfrm>
            <a:off x="457200" y="2194560"/>
            <a:ext cx="8229600" cy="3931603"/>
          </a:xfrm>
          <a:prstGeom prst="rect">
            <a:avLst/>
          </a:prstGeom>
        </p:spPr>
        <p:txBody>
          <a:bodyPr/>
          <a:lstStyle>
            <a:lvl1pPr marL="0" indent="0">
              <a:buNone/>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185097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head with Bullet List">
    <p:spTree>
      <p:nvGrpSpPr>
        <p:cNvPr id="1" name=""/>
        <p:cNvGrpSpPr/>
        <p:nvPr/>
      </p:nvGrpSpPr>
      <p:grpSpPr>
        <a:xfrm>
          <a:off x="0" y="0"/>
          <a:ext cx="0" cy="0"/>
          <a:chOff x="0" y="0"/>
          <a:chExt cx="0" cy="0"/>
        </a:xfrm>
      </p:grpSpPr>
      <p:sp>
        <p:nvSpPr>
          <p:cNvPr id="13" name="Content Placeholder 2"/>
          <p:cNvSpPr>
            <a:spLocks noGrp="1"/>
          </p:cNvSpPr>
          <p:nvPr>
            <p:ph idx="13" hasCustomPrompt="1"/>
          </p:nvPr>
        </p:nvSpPr>
        <p:spPr>
          <a:xfrm>
            <a:off x="457200" y="2194560"/>
            <a:ext cx="8229600" cy="3931603"/>
          </a:xfrm>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lvl="0"/>
            <a:endParaRPr lang="en-US" dirty="0"/>
          </a:p>
        </p:txBody>
      </p:sp>
      <p:pic>
        <p:nvPicPr>
          <p:cNvPr id="10" name="Picture 9"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12" name="Straight Connector 11"/>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4"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sp>
        <p:nvSpPr>
          <p:cNvPr id="16" name="Text Placeholder 12"/>
          <p:cNvSpPr>
            <a:spLocks noGrp="1"/>
          </p:cNvSpPr>
          <p:nvPr>
            <p:ph type="body" sz="quarter" idx="12" hasCustomPrompt="1"/>
          </p:nvPr>
        </p:nvSpPr>
        <p:spPr>
          <a:xfrm>
            <a:off x="2182813" y="1305328"/>
            <a:ext cx="4778375" cy="594592"/>
          </a:xfrm>
          <a:prstGeom prst="rect">
            <a:avLst/>
          </a:prstGeom>
        </p:spPr>
        <p:txBody>
          <a:bodyPr vert="horz"/>
          <a:lstStyle>
            <a:lvl1pPr marL="0" indent="0" algn="ctr">
              <a:buNone/>
              <a:defRPr b="0" i="0" baseline="0">
                <a:solidFill>
                  <a:srgbClr val="DA291C"/>
                </a:solidFill>
                <a:latin typeface="Verdana"/>
                <a:cs typeface="Verdana"/>
              </a:defRPr>
            </a:lvl1pPr>
          </a:lstStyle>
          <a:p>
            <a:pPr lvl="0"/>
            <a:r>
              <a:rPr lang="en-US" dirty="0"/>
              <a:t>Subhead, Verdana, 24pt</a:t>
            </a:r>
          </a:p>
        </p:txBody>
      </p:sp>
    </p:spTree>
    <p:extLst>
      <p:ext uri="{BB962C8B-B14F-4D97-AF65-F5344CB8AC3E}">
        <p14:creationId xmlns:p14="http://schemas.microsoft.com/office/powerpoint/2010/main" val="8151345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6E2D2B3B-882E-40F3-A32F-6DD51691504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24" r:id="rId1"/>
    <p:sldLayoutId id="2147483716" r:id="rId2"/>
    <p:sldLayoutId id="2147483721" r:id="rId3"/>
    <p:sldLayoutId id="2147483720" r:id="rId4"/>
    <p:sldLayoutId id="2147483722" r:id="rId5"/>
    <p:sldLayoutId id="2147483723" r:id="rId6"/>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slideLayout" Target="../slideLayouts/slideLayout3.xml"/><Relationship Id="rId1" Type="http://schemas.openxmlformats.org/officeDocument/2006/relationships/tags" Target="../tags/tag12.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slideLayout" Target="../slideLayouts/slideLayout3.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slideLayout" Target="../slideLayouts/slideLayout3.xml"/><Relationship Id="rId1" Type="http://schemas.openxmlformats.org/officeDocument/2006/relationships/tags" Target="../tags/tag19.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slideLayout" Target="../slideLayouts/slideLayout3.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slideLayout" Target="../slideLayouts/slideLayout3.xml"/><Relationship Id="rId1" Type="http://schemas.openxmlformats.org/officeDocument/2006/relationships/tags" Target="../tags/tag23.xml"/><Relationship Id="rId4" Type="http://schemas.openxmlformats.org/officeDocument/2006/relationships/image" Target="../media/image17.jp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slideLayout" Target="../slideLayouts/slideLayout3.xml"/><Relationship Id="rId1" Type="http://schemas.openxmlformats.org/officeDocument/2006/relationships/tags" Target="../tags/tag25.xml"/><Relationship Id="rId4" Type="http://schemas.openxmlformats.org/officeDocument/2006/relationships/image" Target="../media/image19.jpe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Layout" Target="../slideLayouts/slideLayout3.xml"/><Relationship Id="rId1" Type="http://schemas.openxmlformats.org/officeDocument/2006/relationships/tags" Target="../tags/tag4.xml"/><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Layout" Target="../slideLayouts/slideLayout3.xml"/><Relationship Id="rId1" Type="http://schemas.openxmlformats.org/officeDocument/2006/relationships/tags" Target="../tags/tag6.xml"/><Relationship Id="rId4" Type="http://schemas.openxmlformats.org/officeDocument/2006/relationships/hyperlink" Target="http://www.jallandscaping.com/wp-content/uploads/2015/07/popular-landscaping-landscape-irrigation-backflow-devices-landscape" TargetMode="Externa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Layout" Target="../slideLayouts/slideLayout3.xml"/><Relationship Id="rId1" Type="http://schemas.openxmlformats.org/officeDocument/2006/relationships/tags" Target="../tags/tag8.xm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3.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t>Lesson Five:</a:t>
            </a:r>
            <a:endParaRPr lang="en-US" dirty="0"/>
          </a:p>
          <a:p>
            <a:r>
              <a:rPr lang="en-US" dirty="0"/>
              <a:t>Cultural Practices</a:t>
            </a:r>
          </a:p>
        </p:txBody>
      </p:sp>
      <p:sp>
        <p:nvSpPr>
          <p:cNvPr id="3" name="Title 4"/>
          <p:cNvSpPr txBox="1">
            <a:spLocks/>
          </p:cNvSpPr>
          <p:nvPr/>
        </p:nvSpPr>
        <p:spPr>
          <a:xfrm>
            <a:off x="0" y="274638"/>
            <a:ext cx="9144000" cy="649922"/>
          </a:xfrm>
          <a:prstGeom prst="rect">
            <a:avLst/>
          </a:prstGeom>
        </p:spPr>
        <p:txBody>
          <a:bodyPr vert="horz"/>
          <a:lstStyle>
            <a:lvl1pPr algn="ctr" defTabSz="914400" rtl="0" eaLnBrk="1" latinLnBrk="0" hangingPunct="1">
              <a:spcBef>
                <a:spcPct val="0"/>
              </a:spcBef>
              <a:buNone/>
              <a:defRPr sz="2800" b="1" kern="1200" cap="none" baseline="0">
                <a:solidFill>
                  <a:srgbClr val="7F7F7F"/>
                </a:solidFill>
                <a:latin typeface="Georgia"/>
                <a:ea typeface="+mj-ea"/>
                <a:cs typeface="Georgia"/>
              </a:defRPr>
            </a:lvl1pPr>
          </a:lstStyle>
          <a:p>
            <a:r>
              <a:rPr lang="en-US" dirty="0"/>
              <a:t>Unit One: Identification</a:t>
            </a:r>
          </a:p>
        </p:txBody>
      </p:sp>
    </p:spTree>
    <p:custDataLst>
      <p:tags r:id="rId1"/>
    </p:custDataLst>
    <p:extLst>
      <p:ext uri="{BB962C8B-B14F-4D97-AF65-F5344CB8AC3E}">
        <p14:creationId xmlns:p14="http://schemas.microsoft.com/office/powerpoint/2010/main" val="515849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Mulching</a:t>
            </a:r>
            <a:br>
              <a:rPr lang="en-US" dirty="0"/>
            </a:br>
            <a:endParaRPr lang="en-US" dirty="0"/>
          </a:p>
        </p:txBody>
      </p:sp>
      <p:sp>
        <p:nvSpPr>
          <p:cNvPr id="3" name="Content Placeholder 2"/>
          <p:cNvSpPr>
            <a:spLocks noGrp="1"/>
          </p:cNvSpPr>
          <p:nvPr>
            <p:ph idx="13"/>
          </p:nvPr>
        </p:nvSpPr>
        <p:spPr>
          <a:xfrm>
            <a:off x="457200" y="1285240"/>
            <a:ext cx="8229600" cy="4002723"/>
          </a:xfrm>
        </p:spPr>
        <p:txBody>
          <a:bodyPr/>
          <a:lstStyle/>
          <a:p>
            <a:pPr marL="342900" indent="-342900">
              <a:buFont typeface="Arial" panose="020B0604020202020204" pitchFamily="34" charset="0"/>
              <a:buChar char="•"/>
            </a:pPr>
            <a:r>
              <a:rPr lang="en-US" dirty="0"/>
              <a:t>Mulch provides a protective barrier around trees and other plants. </a:t>
            </a:r>
          </a:p>
          <a:p>
            <a:pPr marL="516636" lvl="1" indent="-342900">
              <a:buFont typeface="Arial" panose="020B0604020202020204" pitchFamily="34" charset="0"/>
              <a:buChar char="•"/>
            </a:pPr>
            <a:r>
              <a:rPr lang="en-US" dirty="0"/>
              <a:t>When mowing lawns, people try to get as close to a tree as possible; however, this can cause physical damage to a tree over the years. A mulch ring around a tree eliminates the need to mow close to the tree trunk.</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Mulch also helps suppress the growth of weeds. However, organic mulches must be replaced periodically, or it will decompose into a humus, which is ideal for weed growth.</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It is important to remove the old mulch before adding new mulch. When placing mulch, do not place directly onto the tree trunk. This can cause fungal infections to form.</a:t>
            </a:r>
          </a:p>
        </p:txBody>
      </p:sp>
    </p:spTree>
    <p:custDataLst>
      <p:tags r:id="rId1"/>
    </p:custDataLst>
    <p:extLst>
      <p:ext uri="{BB962C8B-B14F-4D97-AF65-F5344CB8AC3E}">
        <p14:creationId xmlns:p14="http://schemas.microsoft.com/office/powerpoint/2010/main" val="5127568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2709" y="3380174"/>
            <a:ext cx="4286250" cy="2857500"/>
          </a:xfrm>
          <a:prstGeom prst="rect">
            <a:avLst/>
          </a:prstGeom>
        </p:spPr>
      </p:pic>
      <p:sp>
        <p:nvSpPr>
          <p:cNvPr id="2" name="Title 1"/>
          <p:cNvSpPr>
            <a:spLocks noGrp="1"/>
          </p:cNvSpPr>
          <p:nvPr>
            <p:ph type="title"/>
          </p:nvPr>
        </p:nvSpPr>
        <p:spPr/>
        <p:txBody>
          <a:bodyPr/>
          <a:lstStyle/>
          <a:p>
            <a:r>
              <a:rPr lang="en-US" dirty="0"/>
              <a:t>Mulching</a:t>
            </a:r>
          </a:p>
        </p:txBody>
      </p:sp>
      <p:pic>
        <p:nvPicPr>
          <p:cNvPr id="6" name="Content Placeholder 5"/>
          <p:cNvPicPr>
            <a:picLocks noGrp="1" noChangeAspect="1"/>
          </p:cNvPicPr>
          <p:nvPr>
            <p:ph idx="13"/>
          </p:nvPr>
        </p:nvPicPr>
        <p:blipFill>
          <a:blip r:embed="rId4" cstate="print">
            <a:extLst>
              <a:ext uri="{28A0092B-C50C-407E-A947-70E740481C1C}">
                <a14:useLocalDpi xmlns:a14="http://schemas.microsoft.com/office/drawing/2010/main" val="0"/>
              </a:ext>
            </a:extLst>
          </a:blip>
          <a:stretch>
            <a:fillRect/>
          </a:stretch>
        </p:blipFill>
        <p:spPr>
          <a:xfrm>
            <a:off x="556138" y="1471961"/>
            <a:ext cx="4218897" cy="2807629"/>
          </a:xfrm>
        </p:spPr>
      </p:pic>
      <p:sp>
        <p:nvSpPr>
          <p:cNvPr id="4" name="TextBox 3"/>
          <p:cNvSpPr txBox="1"/>
          <p:nvPr/>
        </p:nvSpPr>
        <p:spPr>
          <a:xfrm>
            <a:off x="626881" y="4279590"/>
            <a:ext cx="4160113"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https://s-media-cache-ak0.pinimg.com/originals/03/36/5d/03365dc98ffa637103706933d877de8f.jpg</a:t>
            </a:r>
          </a:p>
        </p:txBody>
      </p:sp>
      <p:sp>
        <p:nvSpPr>
          <p:cNvPr id="5" name="TextBox 4"/>
          <p:cNvSpPr txBox="1"/>
          <p:nvPr/>
        </p:nvSpPr>
        <p:spPr>
          <a:xfrm>
            <a:off x="4550880" y="6237674"/>
            <a:ext cx="3409908"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http://www.manselllandscape.com/blog/wp-content/uploads/2015/08/mulch-1.jpg</a:t>
            </a:r>
          </a:p>
        </p:txBody>
      </p:sp>
    </p:spTree>
    <p:custDataLst>
      <p:tags r:id="rId1"/>
    </p:custDataLst>
    <p:extLst>
      <p:ext uri="{BB962C8B-B14F-4D97-AF65-F5344CB8AC3E}">
        <p14:creationId xmlns:p14="http://schemas.microsoft.com/office/powerpoint/2010/main" val="2497410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Pest/Disease Control</a:t>
            </a:r>
          </a:p>
        </p:txBody>
      </p:sp>
      <p:sp>
        <p:nvSpPr>
          <p:cNvPr id="3" name="Content Placeholder 2"/>
          <p:cNvSpPr>
            <a:spLocks noGrp="1"/>
          </p:cNvSpPr>
          <p:nvPr>
            <p:ph idx="13"/>
          </p:nvPr>
        </p:nvSpPr>
        <p:spPr/>
        <p:txBody>
          <a:bodyPr/>
          <a:lstStyle/>
          <a:p>
            <a:pPr marL="342900" indent="-342900">
              <a:buFont typeface="Arial" panose="020B0604020202020204" pitchFamily="34" charset="0"/>
              <a:buChar char="•"/>
            </a:pPr>
            <a:r>
              <a:rPr lang="en-US" dirty="0"/>
              <a:t>Controlling pests and diseases before they enter a landscape can save time and money.</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Most of the time when a population is infected or infested it becomes extremely hard or impossible to remove the intruder.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Following these guidelines will lead to a well-protected landscape free from potential threats to plant health or unappealing aesthetics.</a:t>
            </a:r>
          </a:p>
        </p:txBody>
      </p:sp>
    </p:spTree>
    <p:custDataLst>
      <p:tags r:id="rId1"/>
    </p:custDataLst>
    <p:extLst>
      <p:ext uri="{BB962C8B-B14F-4D97-AF65-F5344CB8AC3E}">
        <p14:creationId xmlns:p14="http://schemas.microsoft.com/office/powerpoint/2010/main" val="2218036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r>
              <a:rPr lang="en-US" dirty="0"/>
              <a:t>Exclusion is the first line of defense. When purchasing plants for a landscape, make sure to inspect them for any signs of infestation or infection.</a:t>
            </a:r>
          </a:p>
          <a:p>
            <a:endParaRPr lang="en-US" dirty="0"/>
          </a:p>
          <a:p>
            <a:r>
              <a:rPr lang="en-US" dirty="0"/>
              <a:t>If any purchased plants show signs of infestation or infection, immediately return them to the grower.</a:t>
            </a:r>
          </a:p>
          <a:p>
            <a:endParaRPr lang="en-US" dirty="0"/>
          </a:p>
          <a:p>
            <a:r>
              <a:rPr lang="en-US" dirty="0"/>
              <a:t>Purchasing high quality materials that come from certified nurseries helps reduce the chance of infestation. Using free or extremely cheap mulches, seeds or straw runs the risk of bringing a potential threat into the landscape.</a:t>
            </a:r>
          </a:p>
        </p:txBody>
      </p:sp>
      <p:sp>
        <p:nvSpPr>
          <p:cNvPr id="4" name="Title 3"/>
          <p:cNvSpPr>
            <a:spLocks noGrp="1"/>
          </p:cNvSpPr>
          <p:nvPr>
            <p:ph type="title"/>
          </p:nvPr>
        </p:nvSpPr>
        <p:spPr/>
        <p:txBody>
          <a:bodyPr/>
          <a:lstStyle/>
          <a:p>
            <a:r>
              <a:rPr lang="en-US" dirty="0"/>
              <a:t>Pest/Disease Control</a:t>
            </a:r>
          </a:p>
        </p:txBody>
      </p:sp>
      <p:sp>
        <p:nvSpPr>
          <p:cNvPr id="5" name="Text Placeholder 4"/>
          <p:cNvSpPr>
            <a:spLocks noGrp="1"/>
          </p:cNvSpPr>
          <p:nvPr>
            <p:ph type="body" sz="quarter" idx="12"/>
          </p:nvPr>
        </p:nvSpPr>
        <p:spPr/>
        <p:txBody>
          <a:bodyPr/>
          <a:lstStyle/>
          <a:p>
            <a:r>
              <a:rPr lang="en-US" dirty="0"/>
              <a:t>Exclusion</a:t>
            </a:r>
          </a:p>
        </p:txBody>
      </p:sp>
    </p:spTree>
    <p:custDataLst>
      <p:tags r:id="rId1"/>
    </p:custDataLst>
    <p:extLst>
      <p:ext uri="{BB962C8B-B14F-4D97-AF65-F5344CB8AC3E}">
        <p14:creationId xmlns:p14="http://schemas.microsoft.com/office/powerpoint/2010/main" val="22798599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p:txBody>
          <a:bodyPr/>
          <a:lstStyle/>
          <a:p>
            <a:r>
              <a:rPr lang="en-US" dirty="0"/>
              <a:t>Eradication works to remove any pests or diseases that have entered the landscape. There are a number of ways to eradicate theses intruders. </a:t>
            </a:r>
          </a:p>
          <a:p>
            <a:pPr lvl="2"/>
            <a:r>
              <a:rPr lang="en-US" dirty="0"/>
              <a:t>Isolating individually infected plants</a:t>
            </a:r>
          </a:p>
          <a:p>
            <a:pPr lvl="2"/>
            <a:r>
              <a:rPr lang="en-US" dirty="0"/>
              <a:t>Hand pulling weeds that have yet to produce seeds </a:t>
            </a:r>
          </a:p>
          <a:p>
            <a:pPr lvl="2"/>
            <a:r>
              <a:rPr lang="en-US" dirty="0"/>
              <a:t>Removal of alternative hosts to diseases or pest </a:t>
            </a:r>
          </a:p>
          <a:p>
            <a:pPr lvl="2"/>
            <a:r>
              <a:rPr lang="en-US" dirty="0"/>
              <a:t>Plant rotation</a:t>
            </a:r>
          </a:p>
          <a:p>
            <a:pPr lvl="2"/>
            <a:r>
              <a:rPr lang="en-US" dirty="0"/>
              <a:t>Destroying parts of the plants that host the pest or disease</a:t>
            </a:r>
          </a:p>
          <a:p>
            <a:endParaRPr lang="en-US" dirty="0"/>
          </a:p>
          <a:p>
            <a:r>
              <a:rPr lang="en-US" dirty="0"/>
              <a:t>Using these methods helps reduce the options pests and diseases have to spread to other hosts within the landscape.</a:t>
            </a:r>
          </a:p>
        </p:txBody>
      </p:sp>
      <p:sp>
        <p:nvSpPr>
          <p:cNvPr id="3" name="Title 2"/>
          <p:cNvSpPr>
            <a:spLocks noGrp="1"/>
          </p:cNvSpPr>
          <p:nvPr>
            <p:ph type="title"/>
          </p:nvPr>
        </p:nvSpPr>
        <p:spPr/>
        <p:txBody>
          <a:bodyPr/>
          <a:lstStyle/>
          <a:p>
            <a:r>
              <a:rPr lang="en-US" dirty="0"/>
              <a:t>Pest/Disease Control</a:t>
            </a:r>
          </a:p>
        </p:txBody>
      </p:sp>
      <p:sp>
        <p:nvSpPr>
          <p:cNvPr id="4" name="Text Placeholder 3"/>
          <p:cNvSpPr>
            <a:spLocks noGrp="1"/>
          </p:cNvSpPr>
          <p:nvPr>
            <p:ph type="body" sz="quarter" idx="12"/>
          </p:nvPr>
        </p:nvSpPr>
        <p:spPr/>
        <p:txBody>
          <a:bodyPr/>
          <a:lstStyle/>
          <a:p>
            <a:r>
              <a:rPr lang="en-US" dirty="0"/>
              <a:t>Eradication</a:t>
            </a:r>
          </a:p>
        </p:txBody>
      </p:sp>
    </p:spTree>
    <p:custDataLst>
      <p:tags r:id="rId1"/>
    </p:custDataLst>
    <p:extLst>
      <p:ext uri="{BB962C8B-B14F-4D97-AF65-F5344CB8AC3E}">
        <p14:creationId xmlns:p14="http://schemas.microsoft.com/office/powerpoint/2010/main" val="37498451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p:txBody>
          <a:bodyPr/>
          <a:lstStyle/>
          <a:p>
            <a:r>
              <a:rPr lang="en-US" dirty="0"/>
              <a:t>By manipulating the environment, certain plants that are susceptible to infection can be protected. </a:t>
            </a:r>
          </a:p>
          <a:p>
            <a:endParaRPr lang="en-US" dirty="0"/>
          </a:p>
          <a:p>
            <a:r>
              <a:rPr lang="en-US" dirty="0"/>
              <a:t>Plant species that are affected by the same pests or diseases away from each other, and put other plants in between them to create a physical barrier.</a:t>
            </a:r>
          </a:p>
          <a:p>
            <a:endParaRPr lang="en-US" dirty="0"/>
          </a:p>
          <a:p>
            <a:r>
              <a:rPr lang="en-US" dirty="0"/>
              <a:t>To create more obstacles for threats, water in the morning, apply fertilizer at the correct times throughout the year and promote soil pH levels that favor plants.</a:t>
            </a:r>
          </a:p>
        </p:txBody>
      </p:sp>
      <p:sp>
        <p:nvSpPr>
          <p:cNvPr id="3" name="Title 2"/>
          <p:cNvSpPr>
            <a:spLocks noGrp="1"/>
          </p:cNvSpPr>
          <p:nvPr>
            <p:ph type="title"/>
          </p:nvPr>
        </p:nvSpPr>
        <p:spPr/>
        <p:txBody>
          <a:bodyPr/>
          <a:lstStyle/>
          <a:p>
            <a:r>
              <a:rPr lang="en-US" dirty="0"/>
              <a:t>Pest/Disease Control</a:t>
            </a:r>
          </a:p>
        </p:txBody>
      </p:sp>
      <p:sp>
        <p:nvSpPr>
          <p:cNvPr id="4" name="Text Placeholder 3"/>
          <p:cNvSpPr>
            <a:spLocks noGrp="1"/>
          </p:cNvSpPr>
          <p:nvPr>
            <p:ph type="body" sz="quarter" idx="12"/>
          </p:nvPr>
        </p:nvSpPr>
        <p:spPr/>
        <p:txBody>
          <a:bodyPr/>
          <a:lstStyle/>
          <a:p>
            <a:r>
              <a:rPr lang="en-US" dirty="0"/>
              <a:t>Protection</a:t>
            </a:r>
          </a:p>
        </p:txBody>
      </p:sp>
    </p:spTree>
    <p:custDataLst>
      <p:tags r:id="rId1"/>
    </p:custDataLst>
    <p:extLst>
      <p:ext uri="{BB962C8B-B14F-4D97-AF65-F5344CB8AC3E}">
        <p14:creationId xmlns:p14="http://schemas.microsoft.com/office/powerpoint/2010/main" val="3257964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457200" y="1899920"/>
            <a:ext cx="8229600" cy="3931603"/>
          </a:xfrm>
        </p:spPr>
        <p:txBody>
          <a:bodyPr/>
          <a:lstStyle/>
          <a:p>
            <a:r>
              <a:rPr lang="en-US" dirty="0"/>
              <a:t>Different plant species have varying levels of resistance to pests and diseases, and this can also vary depending on the area.</a:t>
            </a:r>
          </a:p>
          <a:p>
            <a:endParaRPr lang="en-US" dirty="0"/>
          </a:p>
          <a:p>
            <a:r>
              <a:rPr lang="en-US" dirty="0"/>
              <a:t>To help prevent pests and diseases from becoming established, conduct research to determine the most common threats in the area and then select plants that have a natural resistance to them.</a:t>
            </a:r>
          </a:p>
          <a:p>
            <a:endParaRPr lang="en-US" dirty="0"/>
          </a:p>
          <a:p>
            <a:r>
              <a:rPr lang="en-US" dirty="0"/>
              <a:t>Over time, a plant’s resistance can change. It is crucial to know when other prevention methods should be incorporated because natural resistance may no longer work.</a:t>
            </a:r>
          </a:p>
        </p:txBody>
      </p:sp>
      <p:sp>
        <p:nvSpPr>
          <p:cNvPr id="3" name="Title 2"/>
          <p:cNvSpPr>
            <a:spLocks noGrp="1"/>
          </p:cNvSpPr>
          <p:nvPr>
            <p:ph type="title"/>
          </p:nvPr>
        </p:nvSpPr>
        <p:spPr/>
        <p:txBody>
          <a:bodyPr/>
          <a:lstStyle/>
          <a:p>
            <a:r>
              <a:rPr lang="en-US" dirty="0"/>
              <a:t>Pest/Disease Control</a:t>
            </a:r>
          </a:p>
        </p:txBody>
      </p:sp>
      <p:sp>
        <p:nvSpPr>
          <p:cNvPr id="4" name="Text Placeholder 3"/>
          <p:cNvSpPr>
            <a:spLocks noGrp="1"/>
          </p:cNvSpPr>
          <p:nvPr>
            <p:ph type="body" sz="quarter" idx="12"/>
          </p:nvPr>
        </p:nvSpPr>
        <p:spPr/>
        <p:txBody>
          <a:bodyPr/>
          <a:lstStyle/>
          <a:p>
            <a:r>
              <a:rPr lang="en-US" dirty="0"/>
              <a:t>Resistance</a:t>
            </a:r>
          </a:p>
        </p:txBody>
      </p:sp>
    </p:spTree>
    <p:custDataLst>
      <p:tags r:id="rId1"/>
    </p:custDataLst>
    <p:extLst>
      <p:ext uri="{BB962C8B-B14F-4D97-AF65-F5344CB8AC3E}">
        <p14:creationId xmlns:p14="http://schemas.microsoft.com/office/powerpoint/2010/main" val="4200001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Pruning</a:t>
            </a:r>
          </a:p>
        </p:txBody>
      </p:sp>
      <p:sp>
        <p:nvSpPr>
          <p:cNvPr id="3" name="Content Placeholder 2"/>
          <p:cNvSpPr>
            <a:spLocks noGrp="1"/>
          </p:cNvSpPr>
          <p:nvPr>
            <p:ph idx="13"/>
          </p:nvPr>
        </p:nvSpPr>
        <p:spPr/>
        <p:txBody>
          <a:bodyPr/>
          <a:lstStyle/>
          <a:p>
            <a:pPr marL="342900" indent="-342900">
              <a:buFont typeface="Arial" panose="020B0604020202020204" pitchFamily="34" charset="0"/>
              <a:buChar char="•"/>
            </a:pPr>
            <a:r>
              <a:rPr lang="en-US" dirty="0"/>
              <a:t>Removing certain parts of a plant can improve the overall appearance, health and growth.</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The geography and species of plant can impact the best season for pruning the plant. Make sure to research what is best for the plant’s health.</a:t>
            </a:r>
          </a:p>
          <a:p>
            <a:pPr marL="342900" indent="-342900">
              <a:buFont typeface="Arial" panose="020B0604020202020204" pitchFamily="34" charset="0"/>
              <a:buChar char="•"/>
            </a:pPr>
            <a:endParaRPr lang="en-US" dirty="0"/>
          </a:p>
        </p:txBody>
      </p:sp>
    </p:spTree>
    <p:custDataLst>
      <p:tags r:id="rId1"/>
    </p:custDataLst>
    <p:extLst>
      <p:ext uri="{BB962C8B-B14F-4D97-AF65-F5344CB8AC3E}">
        <p14:creationId xmlns:p14="http://schemas.microsoft.com/office/powerpoint/2010/main" val="9874554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Pruning</a:t>
            </a:r>
          </a:p>
        </p:txBody>
      </p:sp>
      <p:pic>
        <p:nvPicPr>
          <p:cNvPr id="6" name="Content Placeholder 5"/>
          <p:cNvPicPr>
            <a:picLocks noGrp="1" noChangeAspect="1"/>
          </p:cNvPicPr>
          <p:nvPr>
            <p:ph idx="13"/>
          </p:nvPr>
        </p:nvPicPr>
        <p:blipFill>
          <a:blip r:embed="rId3">
            <a:extLst>
              <a:ext uri="{28A0092B-C50C-407E-A947-70E740481C1C}">
                <a14:useLocalDpi xmlns:a14="http://schemas.microsoft.com/office/drawing/2010/main" val="0"/>
              </a:ext>
            </a:extLst>
          </a:blip>
          <a:stretch>
            <a:fillRect/>
          </a:stretch>
        </p:blipFill>
        <p:spPr>
          <a:xfrm>
            <a:off x="475141" y="1370064"/>
            <a:ext cx="3966427" cy="3001620"/>
          </a:xfrm>
        </p:spPr>
      </p:pic>
      <p:sp>
        <p:nvSpPr>
          <p:cNvPr id="4" name="TextBox 3"/>
          <p:cNvSpPr txBox="1"/>
          <p:nvPr/>
        </p:nvSpPr>
        <p:spPr>
          <a:xfrm>
            <a:off x="0" y="4383190"/>
            <a:ext cx="5408853"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http://integritylandscapeservice.com/wp-content/uploads/2016/05/tree-and-palm-service-2132202.jpg?quality=100.3016041119500</a:t>
            </a:r>
          </a:p>
        </p:txBody>
      </p:sp>
      <p:sp>
        <p:nvSpPr>
          <p:cNvPr id="5" name="TextBox 4"/>
          <p:cNvSpPr txBox="1"/>
          <p:nvPr/>
        </p:nvSpPr>
        <p:spPr>
          <a:xfrm>
            <a:off x="4944482" y="6033184"/>
            <a:ext cx="3611886"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http://www.grahamforestry.com/Assets/images/arborday-illustrations/properpruning.gif</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93468" y="3205591"/>
            <a:ext cx="3762900" cy="2724530"/>
          </a:xfrm>
          <a:prstGeom prst="rect">
            <a:avLst/>
          </a:prstGeom>
        </p:spPr>
      </p:pic>
    </p:spTree>
    <p:custDataLst>
      <p:tags r:id="rId1"/>
    </p:custDataLst>
    <p:extLst>
      <p:ext uri="{BB962C8B-B14F-4D97-AF65-F5344CB8AC3E}">
        <p14:creationId xmlns:p14="http://schemas.microsoft.com/office/powerpoint/2010/main" val="20969629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Weed Control</a:t>
            </a:r>
          </a:p>
        </p:txBody>
      </p:sp>
      <p:sp>
        <p:nvSpPr>
          <p:cNvPr id="3" name="Content Placeholder 2"/>
          <p:cNvSpPr>
            <a:spLocks noGrp="1"/>
          </p:cNvSpPr>
          <p:nvPr>
            <p:ph idx="13"/>
          </p:nvPr>
        </p:nvSpPr>
        <p:spPr>
          <a:xfrm>
            <a:off x="477297" y="1336319"/>
            <a:ext cx="8229600" cy="4002723"/>
          </a:xfrm>
        </p:spPr>
        <p:txBody>
          <a:bodyPr/>
          <a:lstStyle/>
          <a:p>
            <a:pPr marL="342900" indent="-342900">
              <a:buFont typeface="Arial" panose="020B0604020202020204" pitchFamily="34" charset="0"/>
              <a:buChar char="•"/>
            </a:pPr>
            <a:r>
              <a:rPr lang="en-US" dirty="0"/>
              <a:t>Weeds within a landscape not only look unappealing but pose a threat to the health of other plants.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A weed population can grow rapidly out of control once established. Hand pulling single weeds before they start to seed drastically decreases the chance of this happening.</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Just like any other plant, weeds can be annuals or perennials. Perennials can produce millions of seeds throughout their lifetime.</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The seeds can stay dormant for years and will begin to germinate once brought to the surface.</a:t>
            </a:r>
          </a:p>
        </p:txBody>
      </p:sp>
    </p:spTree>
    <p:custDataLst>
      <p:tags r:id="rId1"/>
    </p:custDataLst>
    <p:extLst>
      <p:ext uri="{BB962C8B-B14F-4D97-AF65-F5344CB8AC3E}">
        <p14:creationId xmlns:p14="http://schemas.microsoft.com/office/powerpoint/2010/main" val="32874796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923770" y="6540384"/>
            <a:ext cx="3986550" cy="246221"/>
          </a:xfrm>
          <a:prstGeom prst="rect">
            <a:avLst/>
          </a:prstGeom>
          <a:noFill/>
        </p:spPr>
        <p:txBody>
          <a:bodyPr wrap="square" rtlCol="0">
            <a:spAutoFit/>
          </a:bodyPr>
          <a:lstStyle/>
          <a:p>
            <a:pPr algn="r"/>
            <a:r>
              <a:rPr lang="en-US" sz="1000" i="1" dirty="0">
                <a:solidFill>
                  <a:srgbClr val="7F7F7F"/>
                </a:solidFill>
                <a:latin typeface="Verdana"/>
                <a:cs typeface="Verdana"/>
              </a:rPr>
              <a:t>Footer</a:t>
            </a:r>
            <a:r>
              <a:rPr lang="en-US" sz="1000" i="1" baseline="0" dirty="0">
                <a:solidFill>
                  <a:srgbClr val="7F7F7F"/>
                </a:solidFill>
                <a:latin typeface="Verdana"/>
                <a:cs typeface="Verdana"/>
              </a:rPr>
              <a:t> description area.</a:t>
            </a:r>
            <a:endParaRPr lang="en-US" sz="1000" i="1" dirty="0">
              <a:solidFill>
                <a:srgbClr val="7F7F7F"/>
              </a:solidFill>
              <a:latin typeface="Verdana"/>
              <a:cs typeface="Verdana"/>
            </a:endParaRPr>
          </a:p>
        </p:txBody>
      </p:sp>
      <p:sp>
        <p:nvSpPr>
          <p:cNvPr id="3" name="Title 2"/>
          <p:cNvSpPr>
            <a:spLocks noGrp="1"/>
          </p:cNvSpPr>
          <p:nvPr>
            <p:ph type="title"/>
          </p:nvPr>
        </p:nvSpPr>
        <p:spPr/>
        <p:txBody>
          <a:bodyPr/>
          <a:lstStyle/>
          <a:p>
            <a:r>
              <a:rPr lang="en-US" dirty="0"/>
              <a:t>Resources</a:t>
            </a:r>
          </a:p>
        </p:txBody>
      </p:sp>
      <p:sp>
        <p:nvSpPr>
          <p:cNvPr id="4" name="Content Placeholder 3"/>
          <p:cNvSpPr>
            <a:spLocks noGrp="1"/>
          </p:cNvSpPr>
          <p:nvPr>
            <p:ph idx="13"/>
          </p:nvPr>
        </p:nvSpPr>
        <p:spPr/>
        <p:txBody>
          <a:bodyPr/>
          <a:lstStyle/>
          <a:p>
            <a:pPr marL="342900" indent="-342900">
              <a:buFont typeface="Arial" panose="020B0604020202020204" pitchFamily="34" charset="0"/>
              <a:buChar char="•"/>
            </a:pPr>
            <a:r>
              <a:rPr lang="en-US" dirty="0" err="1"/>
              <a:t>Ingels</a:t>
            </a:r>
            <a:r>
              <a:rPr lang="en-US" dirty="0"/>
              <a:t>, J. (2009). Landscaping: principles and practices (7th ed.). Clifton Park, NY: Thomson/Delmar Learning. Equipment and Supplies.</a:t>
            </a:r>
          </a:p>
          <a:p>
            <a:pPr marL="516636" lvl="1" indent="-342900">
              <a:buFont typeface="Arial" panose="020B0604020202020204" pitchFamily="34" charset="0"/>
              <a:buChar char="•"/>
            </a:pPr>
            <a:r>
              <a:rPr lang="en-US" dirty="0"/>
              <a:t>Chapter 27 — Maintaining Landscape Plants</a:t>
            </a:r>
          </a:p>
          <a:p>
            <a:pPr marL="516636" lvl="1" indent="-342900">
              <a:buFont typeface="Arial" panose="020B0604020202020204" pitchFamily="34" charset="0"/>
              <a:buChar char="•"/>
            </a:pPr>
            <a:r>
              <a:rPr lang="en-US" dirty="0"/>
              <a:t>Chapter 28 — Plant Injuries: Identification and Care</a:t>
            </a:r>
          </a:p>
        </p:txBody>
      </p:sp>
    </p:spTree>
    <p:custDataLst>
      <p:tags r:id="rId1"/>
    </p:custDataLst>
    <p:extLst>
      <p:ext uri="{BB962C8B-B14F-4D97-AF65-F5344CB8AC3E}">
        <p14:creationId xmlns:p14="http://schemas.microsoft.com/office/powerpoint/2010/main" val="27123016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Weed Control</a:t>
            </a:r>
          </a:p>
        </p:txBody>
      </p:sp>
      <p:pic>
        <p:nvPicPr>
          <p:cNvPr id="6" name="Content Placeholder 5"/>
          <p:cNvPicPr>
            <a:picLocks noGrp="1" noChangeAspect="1"/>
          </p:cNvPicPr>
          <p:nvPr>
            <p:ph idx="13"/>
          </p:nvPr>
        </p:nvPicPr>
        <p:blipFill>
          <a:blip r:embed="rId3">
            <a:extLst>
              <a:ext uri="{28A0092B-C50C-407E-A947-70E740481C1C}">
                <a14:useLocalDpi xmlns:a14="http://schemas.microsoft.com/office/drawing/2010/main" val="0"/>
              </a:ext>
            </a:extLst>
          </a:blip>
          <a:stretch>
            <a:fillRect/>
          </a:stretch>
        </p:blipFill>
        <p:spPr>
          <a:xfrm>
            <a:off x="1190625" y="1915319"/>
            <a:ext cx="6762750" cy="3810000"/>
          </a:xfrm>
        </p:spPr>
      </p:pic>
      <p:sp>
        <p:nvSpPr>
          <p:cNvPr id="4" name="TextBox 3"/>
          <p:cNvSpPr txBox="1"/>
          <p:nvPr/>
        </p:nvSpPr>
        <p:spPr>
          <a:xfrm>
            <a:off x="2974447" y="5725319"/>
            <a:ext cx="3195105"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http://www.gardenstylesanantonio.com/images/PullingWeeds-710x4001.jpg</a:t>
            </a:r>
          </a:p>
        </p:txBody>
      </p:sp>
    </p:spTree>
    <p:custDataLst>
      <p:tags r:id="rId1"/>
    </p:custDataLst>
    <p:extLst>
      <p:ext uri="{BB962C8B-B14F-4D97-AF65-F5344CB8AC3E}">
        <p14:creationId xmlns:p14="http://schemas.microsoft.com/office/powerpoint/2010/main" val="12530202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Dead Heading</a:t>
            </a:r>
          </a:p>
        </p:txBody>
      </p:sp>
      <p:sp>
        <p:nvSpPr>
          <p:cNvPr id="3" name="Content Placeholder 2"/>
          <p:cNvSpPr>
            <a:spLocks noGrp="1"/>
          </p:cNvSpPr>
          <p:nvPr>
            <p:ph idx="13"/>
          </p:nvPr>
        </p:nvSpPr>
        <p:spPr>
          <a:xfrm>
            <a:off x="487345" y="1487044"/>
            <a:ext cx="8229600" cy="4002723"/>
          </a:xfrm>
        </p:spPr>
        <p:txBody>
          <a:bodyPr/>
          <a:lstStyle/>
          <a:p>
            <a:pPr marL="342900" indent="-342900">
              <a:buFont typeface="Arial" panose="020B0604020202020204" pitchFamily="34" charset="0"/>
              <a:buChar char="•"/>
            </a:pPr>
            <a:r>
              <a:rPr lang="en-US" dirty="0"/>
              <a:t>Most summer annuals and many perennials must be continually tended by removing the dead or faded flower heads.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By removing the old flower heads, the plant will not put energy into creating seeds. This puts more energy into flowers that are just blooming.</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While this is labor intensive, it allows for more healthily, vigorous flowers and adds an aesthetic value to the landscape.</a:t>
            </a:r>
          </a:p>
        </p:txBody>
      </p:sp>
    </p:spTree>
    <p:custDataLst>
      <p:tags r:id="rId1"/>
    </p:custDataLst>
    <p:extLst>
      <p:ext uri="{BB962C8B-B14F-4D97-AF65-F5344CB8AC3E}">
        <p14:creationId xmlns:p14="http://schemas.microsoft.com/office/powerpoint/2010/main" val="22371267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Dead Heading</a:t>
            </a:r>
          </a:p>
        </p:txBody>
      </p:sp>
      <p:pic>
        <p:nvPicPr>
          <p:cNvPr id="6" name="Content Placeholder 5"/>
          <p:cNvPicPr>
            <a:picLocks noGrp="1" noChangeAspect="1"/>
          </p:cNvPicPr>
          <p:nvPr>
            <p:ph idx="13"/>
          </p:nvPr>
        </p:nvPicPr>
        <p:blipFill>
          <a:blip r:embed="rId3">
            <a:extLst>
              <a:ext uri="{28A0092B-C50C-407E-A947-70E740481C1C}">
                <a14:useLocalDpi xmlns:a14="http://schemas.microsoft.com/office/drawing/2010/main" val="0"/>
              </a:ext>
            </a:extLst>
          </a:blip>
          <a:stretch>
            <a:fillRect/>
          </a:stretch>
        </p:blipFill>
        <p:spPr>
          <a:xfrm>
            <a:off x="501717" y="1586572"/>
            <a:ext cx="4381500" cy="2571750"/>
          </a:xfrm>
        </p:spPr>
      </p:pic>
      <p:sp>
        <p:nvSpPr>
          <p:cNvPr id="4" name="TextBox 3"/>
          <p:cNvSpPr txBox="1"/>
          <p:nvPr/>
        </p:nvSpPr>
        <p:spPr>
          <a:xfrm>
            <a:off x="823205" y="4356973"/>
            <a:ext cx="3738524"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http://www.treeandlandscapecompany.com/wp-content/uploads/2015/02/deadheading.jpg</a:t>
            </a:r>
          </a:p>
        </p:txBody>
      </p:sp>
      <p:sp>
        <p:nvSpPr>
          <p:cNvPr id="5" name="TextBox 4"/>
          <p:cNvSpPr txBox="1"/>
          <p:nvPr/>
        </p:nvSpPr>
        <p:spPr>
          <a:xfrm>
            <a:off x="4083659" y="5359256"/>
            <a:ext cx="5881738"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http://www.treeandlandscapecompany.com/wp-content/uploads/2013/08/Extending-the-Season-Through-Deadheading-and-Pruning-250x199.jpg</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02859" y="2725638"/>
            <a:ext cx="3175000" cy="2527300"/>
          </a:xfrm>
          <a:prstGeom prst="rect">
            <a:avLst/>
          </a:prstGeom>
        </p:spPr>
      </p:pic>
    </p:spTree>
    <p:custDataLst>
      <p:tags r:id="rId1"/>
    </p:custDataLst>
    <p:extLst>
      <p:ext uri="{BB962C8B-B14F-4D97-AF65-F5344CB8AC3E}">
        <p14:creationId xmlns:p14="http://schemas.microsoft.com/office/powerpoint/2010/main" val="5437561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Pinching</a:t>
            </a:r>
          </a:p>
        </p:txBody>
      </p:sp>
      <p:sp>
        <p:nvSpPr>
          <p:cNvPr id="3" name="Content Placeholder 2"/>
          <p:cNvSpPr>
            <a:spLocks noGrp="1"/>
          </p:cNvSpPr>
          <p:nvPr>
            <p:ph idx="13"/>
          </p:nvPr>
        </p:nvSpPr>
        <p:spPr/>
        <p:txBody>
          <a:bodyPr/>
          <a:lstStyle/>
          <a:p>
            <a:pPr marL="342900" indent="-342900">
              <a:buFont typeface="Arial" panose="020B0604020202020204" pitchFamily="34" charset="0"/>
              <a:buChar char="•"/>
            </a:pPr>
            <a:r>
              <a:rPr lang="en-US" dirty="0"/>
              <a:t>Annuals benefit most from pinching back, but there are some perennials that look better if pinched.</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Soft pinching is done with the thumb and forefinger to remove the terminal bud. Hard pinching may shorten each stem by a third or more.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Most flowers benefit from a hard pinch after being set out along with one or two soft pinches through the growing season.</a:t>
            </a:r>
          </a:p>
        </p:txBody>
      </p:sp>
    </p:spTree>
    <p:custDataLst>
      <p:tags r:id="rId1"/>
    </p:custDataLst>
    <p:extLst>
      <p:ext uri="{BB962C8B-B14F-4D97-AF65-F5344CB8AC3E}">
        <p14:creationId xmlns:p14="http://schemas.microsoft.com/office/powerpoint/2010/main" val="700531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Pinching</a:t>
            </a:r>
          </a:p>
        </p:txBody>
      </p:sp>
      <p:pic>
        <p:nvPicPr>
          <p:cNvPr id="6" name="Content Placeholder 5"/>
          <p:cNvPicPr>
            <a:picLocks noGrp="1" noChangeAspect="1"/>
          </p:cNvPicPr>
          <p:nvPr>
            <p:ph idx="13"/>
          </p:nvPr>
        </p:nvPicPr>
        <p:blipFill>
          <a:blip r:embed="rId3">
            <a:extLst>
              <a:ext uri="{28A0092B-C50C-407E-A947-70E740481C1C}">
                <a14:useLocalDpi xmlns:a14="http://schemas.microsoft.com/office/drawing/2010/main" val="0"/>
              </a:ext>
            </a:extLst>
          </a:blip>
          <a:stretch>
            <a:fillRect/>
          </a:stretch>
        </p:blipFill>
        <p:spPr>
          <a:xfrm>
            <a:off x="470209" y="1481118"/>
            <a:ext cx="4606413" cy="2879008"/>
          </a:xfrm>
        </p:spPr>
      </p:pic>
      <p:sp>
        <p:nvSpPr>
          <p:cNvPr id="4" name="TextBox 3"/>
          <p:cNvSpPr txBox="1"/>
          <p:nvPr/>
        </p:nvSpPr>
        <p:spPr>
          <a:xfrm>
            <a:off x="668190" y="4360126"/>
            <a:ext cx="3231975"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https://www.todayshomeowner.com/images/article/basic-shrub-pruning-5.jpg</a:t>
            </a:r>
          </a:p>
        </p:txBody>
      </p:sp>
      <p:sp>
        <p:nvSpPr>
          <p:cNvPr id="5" name="TextBox 4"/>
          <p:cNvSpPr txBox="1"/>
          <p:nvPr/>
        </p:nvSpPr>
        <p:spPr>
          <a:xfrm>
            <a:off x="3933036" y="6507747"/>
            <a:ext cx="5089855"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http://pad2.whstatic.com/images/thumb/1/12/Prune-Tomatoes-Step-9.jpg/aid335182-v4-728px-Prune-Tomatoes-Step-9.jpg</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98146" y="2938019"/>
            <a:ext cx="4759637" cy="3569728"/>
          </a:xfrm>
          <a:prstGeom prst="rect">
            <a:avLst/>
          </a:prstGeom>
        </p:spPr>
      </p:pic>
    </p:spTree>
    <p:custDataLst>
      <p:tags r:id="rId1"/>
    </p:custDataLst>
    <p:extLst>
      <p:ext uri="{BB962C8B-B14F-4D97-AF65-F5344CB8AC3E}">
        <p14:creationId xmlns:p14="http://schemas.microsoft.com/office/powerpoint/2010/main" val="28230835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Cultural Practices</a:t>
            </a:r>
          </a:p>
        </p:txBody>
      </p:sp>
      <p:sp>
        <p:nvSpPr>
          <p:cNvPr id="3" name="Content Placeholder 2"/>
          <p:cNvSpPr>
            <a:spLocks noGrp="1"/>
          </p:cNvSpPr>
          <p:nvPr>
            <p:ph idx="13"/>
          </p:nvPr>
        </p:nvSpPr>
        <p:spPr/>
        <p:txBody>
          <a:bodyPr/>
          <a:lstStyle/>
          <a:p>
            <a:pPr marL="342900" indent="-342900">
              <a:buFont typeface="Arial" panose="020B0604020202020204" pitchFamily="34" charset="0"/>
              <a:buChar char="•"/>
            </a:pPr>
            <a:r>
              <a:rPr lang="en-US" dirty="0"/>
              <a:t>Cultural practices are activities that involve caring for plants and the landscape to maintain the health of the environment and promote proper nutrient balance, beneficial insects and water levels. </a:t>
            </a:r>
          </a:p>
          <a:p>
            <a:pPr marL="342900" indent="-342900">
              <a:buFont typeface="Arial" panose="020B0604020202020204" pitchFamily="34" charset="0"/>
              <a:buChar char="•"/>
            </a:pPr>
            <a:endParaRPr lang="en-US" dirty="0"/>
          </a:p>
          <a:p>
            <a:r>
              <a:rPr lang="en-US" dirty="0"/>
              <a:t> </a:t>
            </a:r>
          </a:p>
        </p:txBody>
      </p:sp>
      <p:sp>
        <p:nvSpPr>
          <p:cNvPr id="4" name="TextBox 3"/>
          <p:cNvSpPr txBox="1"/>
          <p:nvPr/>
        </p:nvSpPr>
        <p:spPr>
          <a:xfrm>
            <a:off x="229370" y="6132322"/>
            <a:ext cx="4081567"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http://hawaiirenovation.staradvertiser.com/wp-content/uploads/2013/05/garden_20130512_03.jpg</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3310830"/>
            <a:ext cx="4212838" cy="2860097"/>
          </a:xfrm>
          <a:prstGeom prst="rect">
            <a:avLst/>
          </a:prstGeom>
        </p:spPr>
      </p:pic>
      <p:sp>
        <p:nvSpPr>
          <p:cNvPr id="6" name="TextBox 5"/>
          <p:cNvSpPr txBox="1"/>
          <p:nvPr/>
        </p:nvSpPr>
        <p:spPr>
          <a:xfrm>
            <a:off x="4616605" y="6170426"/>
            <a:ext cx="3714478"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http://greenliving101.com/files/includes/images/wp-content-uploads-2014-10-pruning.jpg</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58898" y="3310830"/>
            <a:ext cx="4297470" cy="2855797"/>
          </a:xfrm>
          <a:prstGeom prst="rect">
            <a:avLst/>
          </a:prstGeom>
        </p:spPr>
      </p:pic>
    </p:spTree>
    <p:custDataLst>
      <p:tags r:id="rId1"/>
    </p:custDataLst>
    <p:extLst>
      <p:ext uri="{BB962C8B-B14F-4D97-AF65-F5344CB8AC3E}">
        <p14:creationId xmlns:p14="http://schemas.microsoft.com/office/powerpoint/2010/main" val="861592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Watering</a:t>
            </a:r>
          </a:p>
        </p:txBody>
      </p:sp>
      <p:sp>
        <p:nvSpPr>
          <p:cNvPr id="3" name="Content Placeholder 2"/>
          <p:cNvSpPr>
            <a:spLocks noGrp="1"/>
          </p:cNvSpPr>
          <p:nvPr>
            <p:ph idx="13"/>
          </p:nvPr>
        </p:nvSpPr>
        <p:spPr>
          <a:xfrm>
            <a:off x="326768" y="1271885"/>
            <a:ext cx="8229600" cy="4002723"/>
          </a:xfrm>
        </p:spPr>
        <p:txBody>
          <a:bodyPr/>
          <a:lstStyle/>
          <a:p>
            <a:pPr marL="342900" indent="-342900">
              <a:buFont typeface="Arial" panose="020B0604020202020204" pitchFamily="34" charset="0"/>
              <a:buChar char="•"/>
            </a:pPr>
            <a:r>
              <a:rPr lang="en-US" dirty="0"/>
              <a:t>Frequency and amount of watering depends entirely on the climate and type of plants.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At first, watering helps plants establish a strong root system. Later, watering keeps the plant healthy and growing during the spring and summer.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Not all plants require the same amount of water nor do their roots systems grow to the same depth. However, all plants will be adversely affected by too much or not enough watering.</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Infrequent deep watering is preferred over frequent, shallow watering. </a:t>
            </a:r>
          </a:p>
        </p:txBody>
      </p:sp>
    </p:spTree>
    <p:custDataLst>
      <p:tags r:id="rId1"/>
    </p:custDataLst>
    <p:extLst>
      <p:ext uri="{BB962C8B-B14F-4D97-AF65-F5344CB8AC3E}">
        <p14:creationId xmlns:p14="http://schemas.microsoft.com/office/powerpoint/2010/main" val="2090875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Watering</a:t>
            </a:r>
          </a:p>
        </p:txBody>
      </p:sp>
      <p:pic>
        <p:nvPicPr>
          <p:cNvPr id="4" name="Content Placeholder 3"/>
          <p:cNvPicPr>
            <a:picLocks noGrp="1" noChangeAspect="1"/>
          </p:cNvPicPr>
          <p:nvPr>
            <p:ph idx="13"/>
          </p:nvPr>
        </p:nvPicPr>
        <p:blipFill>
          <a:blip r:embed="rId3" cstate="print">
            <a:extLst>
              <a:ext uri="{28A0092B-C50C-407E-A947-70E740481C1C}">
                <a14:useLocalDpi xmlns:a14="http://schemas.microsoft.com/office/drawing/2010/main" val="0"/>
              </a:ext>
            </a:extLst>
          </a:blip>
          <a:stretch>
            <a:fillRect/>
          </a:stretch>
        </p:blipFill>
        <p:spPr>
          <a:xfrm>
            <a:off x="630056" y="1826401"/>
            <a:ext cx="7623024" cy="4002088"/>
          </a:xfrm>
        </p:spPr>
      </p:pic>
      <p:sp>
        <p:nvSpPr>
          <p:cNvPr id="5" name="TextBox 4"/>
          <p:cNvSpPr txBox="1"/>
          <p:nvPr/>
        </p:nvSpPr>
        <p:spPr>
          <a:xfrm>
            <a:off x="3837739" y="6480998"/>
            <a:ext cx="5306261" cy="276999"/>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hlinkClick r:id="rId4"/>
              </a:rPr>
              <a:t>http://www.jallandscaping.com/wp-content/uploads/2015/07/popular-landscaping-landscape-irrigation-backflow-devices-landscape</a:t>
            </a:r>
            <a:endParaRPr lang="en-US" sz="600" dirty="0">
              <a:latin typeface="Verdana" panose="020B0604030504040204" pitchFamily="34" charset="0"/>
              <a:ea typeface="Verdana" panose="020B0604030504040204" pitchFamily="34" charset="0"/>
              <a:cs typeface="Verdana" panose="020B0604030504040204" pitchFamily="34" charset="0"/>
            </a:endParaRPr>
          </a:p>
          <a:p>
            <a:r>
              <a:rPr lang="en-US" sz="600" dirty="0">
                <a:latin typeface="Verdana" panose="020B0604030504040204" pitchFamily="34" charset="0"/>
                <a:ea typeface="Verdana" panose="020B0604030504040204" pitchFamily="34" charset="0"/>
                <a:cs typeface="Verdana" panose="020B0604030504040204" pitchFamily="34" charset="0"/>
              </a:rPr>
              <a:t>-irrigation-in-williamsport-pa-landscape-irrigation-installers-plano-tx-landscape-irrigation-houston-landscape-irriga.jpg </a:t>
            </a:r>
          </a:p>
        </p:txBody>
      </p:sp>
    </p:spTree>
    <p:custDataLst>
      <p:tags r:id="rId1"/>
    </p:custDataLst>
    <p:extLst>
      <p:ext uri="{BB962C8B-B14F-4D97-AF65-F5344CB8AC3E}">
        <p14:creationId xmlns:p14="http://schemas.microsoft.com/office/powerpoint/2010/main" val="2045096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Fertilization</a:t>
            </a:r>
            <a:br>
              <a:rPr lang="en-US" dirty="0"/>
            </a:br>
            <a:endParaRPr lang="en-US" dirty="0"/>
          </a:p>
        </p:txBody>
      </p:sp>
      <p:sp>
        <p:nvSpPr>
          <p:cNvPr id="3" name="Content Placeholder 2"/>
          <p:cNvSpPr>
            <a:spLocks noGrp="1"/>
          </p:cNvSpPr>
          <p:nvPr>
            <p:ph idx="13"/>
          </p:nvPr>
        </p:nvSpPr>
        <p:spPr>
          <a:xfrm>
            <a:off x="467248" y="1336319"/>
            <a:ext cx="8229600" cy="4002723"/>
          </a:xfrm>
        </p:spPr>
        <p:txBody>
          <a:bodyPr/>
          <a:lstStyle/>
          <a:p>
            <a:pPr marL="342900" indent="-342900">
              <a:buFont typeface="Arial" panose="020B0604020202020204" pitchFamily="34" charset="0"/>
              <a:buChar char="•"/>
            </a:pPr>
            <a:r>
              <a:rPr lang="en-US" dirty="0"/>
              <a:t>Trees can grow without fertilizer once established but will grow with more vigor if fertilized annually. This can be done by spreading the fertilizer on the surface of the soil or working it into the soil.</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It is important to apply fertilizer at the correct time in the growing season. If applied too late, the tree will continue to grow lush vegetation too long and will not be properly prepared for the winter season.</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Annual flowers should be fertilized midsummer to maintain health. Bulbs should be fertilized right after flowering. Summer or fall fertilization can harm plants by not preparing them for winter.</a:t>
            </a:r>
          </a:p>
        </p:txBody>
      </p:sp>
    </p:spTree>
    <p:custDataLst>
      <p:tags r:id="rId1"/>
    </p:custDataLst>
    <p:extLst>
      <p:ext uri="{BB962C8B-B14F-4D97-AF65-F5344CB8AC3E}">
        <p14:creationId xmlns:p14="http://schemas.microsoft.com/office/powerpoint/2010/main" val="3064809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3422" y="2989340"/>
            <a:ext cx="5675971" cy="3079568"/>
          </a:xfrm>
          <a:prstGeom prst="rect">
            <a:avLst/>
          </a:prstGeom>
        </p:spPr>
      </p:pic>
      <p:sp>
        <p:nvSpPr>
          <p:cNvPr id="2" name="Title 1"/>
          <p:cNvSpPr>
            <a:spLocks noGrp="1"/>
          </p:cNvSpPr>
          <p:nvPr>
            <p:ph type="title"/>
          </p:nvPr>
        </p:nvSpPr>
        <p:spPr/>
        <p:txBody>
          <a:bodyPr/>
          <a:lstStyle/>
          <a:p>
            <a:r>
              <a:rPr lang="en-US" dirty="0"/>
              <a:t>Fertilization</a:t>
            </a:r>
          </a:p>
        </p:txBody>
      </p:sp>
      <p:pic>
        <p:nvPicPr>
          <p:cNvPr id="4" name="Content Placeholder 3"/>
          <p:cNvPicPr>
            <a:picLocks noGrp="1" noChangeAspect="1"/>
          </p:cNvPicPr>
          <p:nvPr>
            <p:ph idx="13"/>
          </p:nvPr>
        </p:nvPicPr>
        <p:blipFill>
          <a:blip r:embed="rId4" cstate="print">
            <a:extLst>
              <a:ext uri="{28A0092B-C50C-407E-A947-70E740481C1C}">
                <a14:useLocalDpi xmlns:a14="http://schemas.microsoft.com/office/drawing/2010/main" val="0"/>
              </a:ext>
            </a:extLst>
          </a:blip>
          <a:stretch>
            <a:fillRect/>
          </a:stretch>
        </p:blipFill>
        <p:spPr>
          <a:xfrm>
            <a:off x="326769" y="1339773"/>
            <a:ext cx="4942102" cy="3299134"/>
          </a:xfrm>
        </p:spPr>
      </p:pic>
      <p:sp>
        <p:nvSpPr>
          <p:cNvPr id="6" name="TextBox 5"/>
          <p:cNvSpPr txBox="1"/>
          <p:nvPr/>
        </p:nvSpPr>
        <p:spPr>
          <a:xfrm>
            <a:off x="326768" y="4653575"/>
            <a:ext cx="3363421"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https://images-na.ssl-images-amazon.com/images/I/71DRfodznqL._SL1498_.jpg</a:t>
            </a:r>
          </a:p>
        </p:txBody>
      </p:sp>
      <p:sp>
        <p:nvSpPr>
          <p:cNvPr id="7" name="TextBox 6"/>
          <p:cNvSpPr txBox="1"/>
          <p:nvPr/>
        </p:nvSpPr>
        <p:spPr>
          <a:xfrm>
            <a:off x="4622635" y="6103808"/>
            <a:ext cx="3195105"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http://www.johnbward.com/sites/default/files/featured_images/fertilizing.jpg</a:t>
            </a:r>
          </a:p>
        </p:txBody>
      </p:sp>
    </p:spTree>
    <p:custDataLst>
      <p:tags r:id="rId1"/>
    </p:custDataLst>
    <p:extLst>
      <p:ext uri="{BB962C8B-B14F-4D97-AF65-F5344CB8AC3E}">
        <p14:creationId xmlns:p14="http://schemas.microsoft.com/office/powerpoint/2010/main" val="2421936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Aeration</a:t>
            </a:r>
          </a:p>
        </p:txBody>
      </p:sp>
      <p:sp>
        <p:nvSpPr>
          <p:cNvPr id="3" name="Content Placeholder 2"/>
          <p:cNvSpPr>
            <a:spLocks noGrp="1"/>
          </p:cNvSpPr>
          <p:nvPr>
            <p:ph idx="13"/>
          </p:nvPr>
        </p:nvSpPr>
        <p:spPr>
          <a:xfrm>
            <a:off x="510540" y="1285240"/>
            <a:ext cx="8229600" cy="4002723"/>
          </a:xfrm>
        </p:spPr>
        <p:txBody>
          <a:bodyPr/>
          <a:lstStyle/>
          <a:p>
            <a:pPr marL="342900" indent="-342900">
              <a:buFont typeface="Arial" panose="020B0604020202020204" pitchFamily="34" charset="0"/>
              <a:buChar char="•"/>
            </a:pPr>
            <a:r>
              <a:rPr lang="en-US" dirty="0"/>
              <a:t>Over time, soil around trees and shrubs can become compacted and push the air out of the soil. This can prevent water from reaching the roots or cause root rot to start.</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One option is to use an air spade. This tool </a:t>
            </a:r>
            <a:r>
              <a:rPr lang="en-US" dirty="0" smtClean="0"/>
              <a:t>is </a:t>
            </a:r>
            <a:r>
              <a:rPr lang="en-US" dirty="0"/>
              <a:t>inserted into the ground around roots and injects pressurized air into the soil creating free space for water to permeate.</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Another technique is vertical mulching and radial trenching. Vertical mulching drills holes 12 inches deep that are then filled will sand/pea gravel.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Radial trenching cuts narrow strips outward from the trunk of the tree. These are also 12 inches deep. </a:t>
            </a:r>
          </a:p>
        </p:txBody>
      </p:sp>
    </p:spTree>
    <p:custDataLst>
      <p:tags r:id="rId1"/>
    </p:custDataLst>
    <p:extLst>
      <p:ext uri="{BB962C8B-B14F-4D97-AF65-F5344CB8AC3E}">
        <p14:creationId xmlns:p14="http://schemas.microsoft.com/office/powerpoint/2010/main" val="26288070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Aeration</a:t>
            </a:r>
          </a:p>
        </p:txBody>
      </p:sp>
      <p:pic>
        <p:nvPicPr>
          <p:cNvPr id="6" name="Content Placeholder 5"/>
          <p:cNvPicPr>
            <a:picLocks noGrp="1" noChangeAspect="1"/>
          </p:cNvPicPr>
          <p:nvPr>
            <p:ph idx="13"/>
          </p:nvPr>
        </p:nvPicPr>
        <p:blipFill>
          <a:blip r:embed="rId3" cstate="print">
            <a:extLst>
              <a:ext uri="{28A0092B-C50C-407E-A947-70E740481C1C}">
                <a14:useLocalDpi xmlns:a14="http://schemas.microsoft.com/office/drawing/2010/main" val="0"/>
              </a:ext>
            </a:extLst>
          </a:blip>
          <a:stretch>
            <a:fillRect/>
          </a:stretch>
        </p:blipFill>
        <p:spPr>
          <a:xfrm>
            <a:off x="1247449" y="1326292"/>
            <a:ext cx="6388237" cy="4166242"/>
          </a:xfrm>
        </p:spPr>
      </p:pic>
      <p:sp>
        <p:nvSpPr>
          <p:cNvPr id="4" name="TextBox 3"/>
          <p:cNvSpPr txBox="1"/>
          <p:nvPr/>
        </p:nvSpPr>
        <p:spPr>
          <a:xfrm>
            <a:off x="1749964" y="5552601"/>
            <a:ext cx="5383205"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https://preservationtree.com/assets/images/Arborists%20Technical%20Training%20-%20Prill%20residence%204.28.09%20025.jpg</a:t>
            </a:r>
          </a:p>
        </p:txBody>
      </p:sp>
    </p:spTree>
    <p:custDataLst>
      <p:tags r:id="rId1"/>
    </p:custDataLst>
    <p:extLst>
      <p:ext uri="{BB962C8B-B14F-4D97-AF65-F5344CB8AC3E}">
        <p14:creationId xmlns:p14="http://schemas.microsoft.com/office/powerpoint/2010/main" val="132140841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4"/>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FA Inservice Master">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Basic Excel Workbook" ma:contentTypeID="0x010100E0F45C0E3884B14D86F69C16F715BA100034B665055D71C84EB19B23098300E880" ma:contentTypeVersion="6" ma:contentTypeDescription="Blank Excel template for document library content type" ma:contentTypeScope="" ma:versionID="e485e9f50a58ea9bfb81841392e00f43">
  <xsd:schema xmlns:xsd="http://www.w3.org/2001/XMLSchema" xmlns:xs="http://www.w3.org/2001/XMLSchema" xmlns:p="http://schemas.microsoft.com/office/2006/metadata/properties" targetNamespace="http://schemas.microsoft.com/office/2006/metadata/properties" ma:root="true" ma:fieldsID="0ecc3287acba05003821241183c7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LongProperties xmlns="http://schemas.microsoft.com/office/2006/metadata/longProperties"/>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F710EAF-F4C6-4A46-A6B8-F7C11BBEF06D}">
  <ds:schemaRefs>
    <ds:schemaRef ds:uri="http://schemas.microsoft.com/sharepoint/v3/contenttype/forms"/>
  </ds:schemaRefs>
</ds:datastoreItem>
</file>

<file path=customXml/itemProps2.xml><?xml version="1.0" encoding="utf-8"?>
<ds:datastoreItem xmlns:ds="http://schemas.openxmlformats.org/officeDocument/2006/customXml" ds:itemID="{9A271D1E-6D96-4BA4-86F3-355FAEAD7C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C4C674B6-D552-4B5A-A71B-A21B6E1CBA71}">
  <ds:schemaRefs>
    <ds:schemaRef ds:uri="http://schemas.microsoft.com/office/2006/metadata/longProperties"/>
  </ds:schemaRefs>
</ds:datastoreItem>
</file>

<file path=customXml/itemProps4.xml><?xml version="1.0" encoding="utf-8"?>
<ds:datastoreItem xmlns:ds="http://schemas.openxmlformats.org/officeDocument/2006/customXml" ds:itemID="{D077A53E-A8F8-4613-A362-6AAE3EF4D9B9}">
  <ds:schemaRefs>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http://purl.org/dc/dcmityp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Clarity.thmx</Template>
  <TotalTime>12801</TotalTime>
  <Words>1266</Words>
  <Application>Microsoft Office PowerPoint</Application>
  <PresentationFormat>On-screen Show (4:3)</PresentationFormat>
  <Paragraphs>126</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Verdana</vt:lpstr>
      <vt:lpstr>Georgia</vt:lpstr>
      <vt:lpstr>Arial</vt:lpstr>
      <vt:lpstr>Wingdings</vt:lpstr>
      <vt:lpstr>FFA Inservice Master</vt:lpstr>
      <vt:lpstr>PowerPoint Presentation</vt:lpstr>
      <vt:lpstr>Resources</vt:lpstr>
      <vt:lpstr>Cultural Practices</vt:lpstr>
      <vt:lpstr>Watering</vt:lpstr>
      <vt:lpstr>Watering</vt:lpstr>
      <vt:lpstr>Fertilization </vt:lpstr>
      <vt:lpstr>Fertilization</vt:lpstr>
      <vt:lpstr>Aeration</vt:lpstr>
      <vt:lpstr>Aeration</vt:lpstr>
      <vt:lpstr>Mulching </vt:lpstr>
      <vt:lpstr>Mulching</vt:lpstr>
      <vt:lpstr>Pest/Disease Control</vt:lpstr>
      <vt:lpstr>Pest/Disease Control</vt:lpstr>
      <vt:lpstr>Pest/Disease Control</vt:lpstr>
      <vt:lpstr>Pest/Disease Control</vt:lpstr>
      <vt:lpstr>Pest/Disease Control</vt:lpstr>
      <vt:lpstr>Pruning</vt:lpstr>
      <vt:lpstr>Pruning</vt:lpstr>
      <vt:lpstr>Weed Control</vt:lpstr>
      <vt:lpstr>Weed Control</vt:lpstr>
      <vt:lpstr>Dead Heading</vt:lpstr>
      <vt:lpstr>Dead Heading</vt:lpstr>
      <vt:lpstr>Pinching</vt:lpstr>
      <vt:lpstr>Pinching</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Information Technology</dc:creator>
  <cp:lastModifiedBy>Weinrich, Ashli</cp:lastModifiedBy>
  <cp:revision>417</cp:revision>
  <dcterms:created xsi:type="dcterms:W3CDTF">2007-01-30T15:01:20Z</dcterms:created>
  <dcterms:modified xsi:type="dcterms:W3CDTF">2018-01-11T14:14:33Z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Basic Excel Workbook</vt:lpwstr>
  </property>
  <property fmtid="{D5CDD505-2E9C-101B-9397-08002B2CF9AE}" pid="3" name="ContentTypeId">
    <vt:lpwstr>0x010100E0F45C0E3884B14D86F69C16F715BA100034B665055D71C84EB19B23098300E880</vt:lpwstr>
  </property>
  <property fmtid="{D5CDD505-2E9C-101B-9397-08002B2CF9AE}" pid="4" name="ArticulateGUID">
    <vt:lpwstr>33FEEF05-9167-4BE6-A203-9049BA162E15</vt:lpwstr>
  </property>
  <property fmtid="{D5CDD505-2E9C-101B-9397-08002B2CF9AE}" pid="5" name="ArticulatePath">
    <vt:lpwstr>5. Cultural Practices</vt:lpwstr>
  </property>
</Properties>
</file>