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comments/comment1.xml" ContentType="application/vnd.openxmlformats-officedocument.presentationml.comment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comments/comment2.xml" ContentType="application/vnd.openxmlformats-officedocument.presentationml.comment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media/image93.jpg" ContentType="image/png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96"/>
  </p:notesMasterIdLst>
  <p:handoutMasterIdLst>
    <p:handoutMasterId r:id="rId97"/>
  </p:handoutMasterIdLst>
  <p:sldIdLst>
    <p:sldId id="642" r:id="rId7"/>
    <p:sldId id="576" r:id="rId8"/>
    <p:sldId id="530" r:id="rId9"/>
    <p:sldId id="637" r:id="rId10"/>
    <p:sldId id="534" r:id="rId11"/>
    <p:sldId id="638" r:id="rId12"/>
    <p:sldId id="539" r:id="rId13"/>
    <p:sldId id="577" r:id="rId14"/>
    <p:sldId id="543" r:id="rId15"/>
    <p:sldId id="542" r:id="rId16"/>
    <p:sldId id="546" r:id="rId17"/>
    <p:sldId id="552" r:id="rId18"/>
    <p:sldId id="553" r:id="rId19"/>
    <p:sldId id="559" r:id="rId20"/>
    <p:sldId id="560" r:id="rId21"/>
    <p:sldId id="561" r:id="rId22"/>
    <p:sldId id="624" r:id="rId23"/>
    <p:sldId id="625" r:id="rId24"/>
    <p:sldId id="627" r:id="rId25"/>
    <p:sldId id="620" r:id="rId26"/>
    <p:sldId id="618" r:id="rId27"/>
    <p:sldId id="617" r:id="rId28"/>
    <p:sldId id="614" r:id="rId29"/>
    <p:sldId id="613" r:id="rId30"/>
    <p:sldId id="611" r:id="rId31"/>
    <p:sldId id="607" r:id="rId32"/>
    <p:sldId id="604" r:id="rId33"/>
    <p:sldId id="602" r:id="rId34"/>
    <p:sldId id="601" r:id="rId35"/>
    <p:sldId id="600" r:id="rId36"/>
    <p:sldId id="599" r:id="rId37"/>
    <p:sldId id="592" r:id="rId38"/>
    <p:sldId id="590" r:id="rId39"/>
    <p:sldId id="589" r:id="rId40"/>
    <p:sldId id="587" r:id="rId41"/>
    <p:sldId id="584" r:id="rId42"/>
    <p:sldId id="583" r:id="rId43"/>
    <p:sldId id="640" r:id="rId44"/>
    <p:sldId id="535" r:id="rId45"/>
    <p:sldId id="536" r:id="rId46"/>
    <p:sldId id="541" r:id="rId47"/>
    <p:sldId id="544" r:id="rId48"/>
    <p:sldId id="549" r:id="rId49"/>
    <p:sldId id="551" r:id="rId50"/>
    <p:sldId id="556" r:id="rId51"/>
    <p:sldId id="557" r:id="rId52"/>
    <p:sldId id="558" r:id="rId53"/>
    <p:sldId id="634" r:id="rId54"/>
    <p:sldId id="635" r:id="rId55"/>
    <p:sldId id="636" r:id="rId56"/>
    <p:sldId id="629" r:id="rId57"/>
    <p:sldId id="630" r:id="rId58"/>
    <p:sldId id="631" r:id="rId59"/>
    <p:sldId id="626" r:id="rId60"/>
    <p:sldId id="623" r:id="rId61"/>
    <p:sldId id="616" r:id="rId62"/>
    <p:sldId id="615" r:id="rId63"/>
    <p:sldId id="609" r:id="rId64"/>
    <p:sldId id="606" r:id="rId65"/>
    <p:sldId id="605" r:id="rId66"/>
    <p:sldId id="603" r:id="rId67"/>
    <p:sldId id="596" r:id="rId68"/>
    <p:sldId id="595" r:id="rId69"/>
    <p:sldId id="593" r:id="rId70"/>
    <p:sldId id="580" r:id="rId71"/>
    <p:sldId id="641" r:id="rId72"/>
    <p:sldId id="532" r:id="rId73"/>
    <p:sldId id="533" r:id="rId74"/>
    <p:sldId id="540" r:id="rId75"/>
    <p:sldId id="545" r:id="rId76"/>
    <p:sldId id="547" r:id="rId77"/>
    <p:sldId id="548" r:id="rId78"/>
    <p:sldId id="554" r:id="rId79"/>
    <p:sldId id="555" r:id="rId80"/>
    <p:sldId id="632" r:id="rId81"/>
    <p:sldId id="628" r:id="rId82"/>
    <p:sldId id="621" r:id="rId83"/>
    <p:sldId id="622" r:id="rId84"/>
    <p:sldId id="619" r:id="rId85"/>
    <p:sldId id="610" r:id="rId86"/>
    <p:sldId id="608" r:id="rId87"/>
    <p:sldId id="598" r:id="rId88"/>
    <p:sldId id="597" r:id="rId89"/>
    <p:sldId id="594" r:id="rId90"/>
    <p:sldId id="591" r:id="rId91"/>
    <p:sldId id="586" r:id="rId92"/>
    <p:sldId id="585" r:id="rId93"/>
    <p:sldId id="581" r:id="rId94"/>
    <p:sldId id="639" r:id="rId95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98"/>
      <p:bold r:id="rId99"/>
      <p:italic r:id="rId100"/>
      <p:boldItalic r:id="rId101"/>
    </p:embeddedFont>
    <p:embeddedFont>
      <p:font typeface="Georgia" panose="02040502050405020303" pitchFamily="18" charset="0"/>
      <p:regular r:id="rId102"/>
      <p:bold r:id="rId103"/>
      <p:italic r:id="rId104"/>
      <p:boldItalic r:id="rId105"/>
    </p:embeddedFont>
  </p:embeddedFontLst>
  <p:custDataLst>
    <p:tags r:id="rId10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B8DE685-5875-4856-8AAA-209516D1E55D}">
          <p14:sldIdLst>
            <p14:sldId id="642"/>
            <p14:sldId id="576"/>
            <p14:sldId id="530"/>
            <p14:sldId id="637"/>
            <p14:sldId id="534"/>
            <p14:sldId id="638"/>
            <p14:sldId id="539"/>
            <p14:sldId id="577"/>
            <p14:sldId id="543"/>
            <p14:sldId id="542"/>
            <p14:sldId id="546"/>
            <p14:sldId id="552"/>
            <p14:sldId id="553"/>
            <p14:sldId id="559"/>
            <p14:sldId id="560"/>
            <p14:sldId id="561"/>
            <p14:sldId id="624"/>
            <p14:sldId id="625"/>
            <p14:sldId id="627"/>
            <p14:sldId id="620"/>
            <p14:sldId id="618"/>
            <p14:sldId id="617"/>
            <p14:sldId id="614"/>
            <p14:sldId id="613"/>
            <p14:sldId id="611"/>
            <p14:sldId id="607"/>
            <p14:sldId id="604"/>
            <p14:sldId id="602"/>
            <p14:sldId id="601"/>
            <p14:sldId id="600"/>
            <p14:sldId id="599"/>
            <p14:sldId id="592"/>
            <p14:sldId id="590"/>
            <p14:sldId id="589"/>
            <p14:sldId id="587"/>
            <p14:sldId id="584"/>
            <p14:sldId id="583"/>
            <p14:sldId id="640"/>
            <p14:sldId id="535"/>
            <p14:sldId id="536"/>
            <p14:sldId id="541"/>
            <p14:sldId id="544"/>
            <p14:sldId id="549"/>
            <p14:sldId id="551"/>
            <p14:sldId id="556"/>
            <p14:sldId id="557"/>
            <p14:sldId id="558"/>
            <p14:sldId id="634"/>
            <p14:sldId id="635"/>
            <p14:sldId id="636"/>
            <p14:sldId id="629"/>
            <p14:sldId id="630"/>
            <p14:sldId id="631"/>
            <p14:sldId id="626"/>
            <p14:sldId id="623"/>
            <p14:sldId id="616"/>
            <p14:sldId id="615"/>
            <p14:sldId id="609"/>
            <p14:sldId id="606"/>
            <p14:sldId id="605"/>
            <p14:sldId id="603"/>
            <p14:sldId id="596"/>
            <p14:sldId id="595"/>
            <p14:sldId id="593"/>
            <p14:sldId id="580"/>
            <p14:sldId id="641"/>
            <p14:sldId id="532"/>
            <p14:sldId id="533"/>
            <p14:sldId id="540"/>
            <p14:sldId id="545"/>
            <p14:sldId id="547"/>
            <p14:sldId id="548"/>
            <p14:sldId id="554"/>
            <p14:sldId id="555"/>
          </p14:sldIdLst>
        </p14:section>
        <p14:section name="Untitled Section" id="{2F0D78A8-DA4B-4485-A913-B3C96071B438}">
          <p14:sldIdLst>
            <p14:sldId id="632"/>
            <p14:sldId id="628"/>
            <p14:sldId id="621"/>
            <p14:sldId id="622"/>
            <p14:sldId id="619"/>
            <p14:sldId id="610"/>
            <p14:sldId id="608"/>
            <p14:sldId id="598"/>
            <p14:sldId id="597"/>
            <p14:sldId id="594"/>
            <p14:sldId id="591"/>
            <p14:sldId id="586"/>
            <p14:sldId id="585"/>
            <p14:sldId id="581"/>
            <p14:sldId id="6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4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46" autoAdjust="0"/>
    <p:restoredTop sz="94624" autoAdjust="0"/>
  </p:normalViewPr>
  <p:slideViewPr>
    <p:cSldViewPr snapToGrid="0">
      <p:cViewPr varScale="1">
        <p:scale>
          <a:sx n="100" d="100"/>
          <a:sy n="100" d="100"/>
        </p:scale>
        <p:origin x="816" y="90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07" Type="http://schemas.openxmlformats.org/officeDocument/2006/relationships/commentAuthors" Target="commentAuthors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87" Type="http://schemas.openxmlformats.org/officeDocument/2006/relationships/slide" Target="slides/slide81.xml"/><Relationship Id="rId102" Type="http://schemas.openxmlformats.org/officeDocument/2006/relationships/font" Target="fonts/font5.fntdata"/><Relationship Id="rId110" Type="http://schemas.openxmlformats.org/officeDocument/2006/relationships/theme" Target="theme/theme1.xml"/><Relationship Id="rId5" Type="http://schemas.openxmlformats.org/officeDocument/2006/relationships/customXml" Target="../customXml/item5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100" Type="http://schemas.openxmlformats.org/officeDocument/2006/relationships/font" Target="fonts/font3.fntdata"/><Relationship Id="rId105" Type="http://schemas.openxmlformats.org/officeDocument/2006/relationships/font" Target="fonts/font8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93" Type="http://schemas.openxmlformats.org/officeDocument/2006/relationships/slide" Target="slides/slide87.xml"/><Relationship Id="rId98" Type="http://schemas.openxmlformats.org/officeDocument/2006/relationships/font" Target="fonts/font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103" Type="http://schemas.openxmlformats.org/officeDocument/2006/relationships/font" Target="fonts/font6.fntdata"/><Relationship Id="rId108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notesMaster" Target="notesMasters/notesMaster1.xml"/><Relationship Id="rId11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tags" Target="tags/tag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font" Target="fonts/font2.fntdata"/><Relationship Id="rId101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viewProps" Target="viewProps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handoutMaster" Target="handoutMasters/handoutMaster1.xml"/><Relationship Id="rId104" Type="http://schemas.openxmlformats.org/officeDocument/2006/relationships/font" Target="fonts/font7.fntdata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2-30T18:41:20.186" idx="3">
    <p:pos x="3459" y="892"/>
    <p:text>This is not a garden trowel is it? This looks more like a trowel used in masonry.</p:text>
    <p:extLst>
      <p:ext uri="{C676402C-5697-4E1C-873F-D02D1690AC5C}">
        <p15:threadingInfo xmlns:p15="http://schemas.microsoft.com/office/powerpoint/2012/main" timeZoneBias="300"/>
      </p:ext>
    </p:extLst>
  </p:cm>
  <p:cm authorId="1" dt="2017-12-30T18:42:14.991" idx="4">
    <p:pos x="1902" y="2328"/>
    <p:text>I was never taught that these two types of trowels were interchangeable! Is this right?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2-30T17:59:46.685" idx="2">
    <p:pos x="1880" y="2101"/>
    <p:text>This doesn't seem to make much sense, and I can't figure out what is trying to be said here so I can't rewrite</p:text>
    <p:extLst>
      <p:ext uri="{C676402C-5697-4E1C-873F-D02D1690AC5C}">
        <p15:threadingInfo xmlns:p15="http://schemas.microsoft.com/office/powerpoint/2012/main" timeZoneBias="30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516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7.xml"/><Relationship Id="rId4" Type="http://schemas.openxmlformats.org/officeDocument/2006/relationships/comments" Target="../comments/commen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3.xml"/><Relationship Id="rId4" Type="http://schemas.openxmlformats.org/officeDocument/2006/relationships/comments" Target="../comments/commen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1.xml"/><Relationship Id="rId4" Type="http://schemas.openxmlformats.org/officeDocument/2006/relationships/image" Target="../media/image58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8.xml"/><Relationship Id="rId4" Type="http://schemas.openxmlformats.org/officeDocument/2006/relationships/image" Target="../media/image6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3.xml"/><Relationship Id="rId4" Type="http://schemas.openxmlformats.org/officeDocument/2006/relationships/image" Target="../media/image72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1.xml"/><Relationship Id="rId4" Type="http://schemas.openxmlformats.org/officeDocument/2006/relationships/image" Target="../media/image80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3.xml"/><Relationship Id="rId4" Type="http://schemas.openxmlformats.org/officeDocument/2006/relationships/image" Target="../media/image83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6.xml"/><Relationship Id="rId4" Type="http://schemas.openxmlformats.org/officeDocument/2006/relationships/image" Target="../media/image97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8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214068568/nurserylandscape-equipment-id-flash-cards/?new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22325" y="3638550"/>
            <a:ext cx="7694613" cy="1309370"/>
          </a:xfrm>
        </p:spPr>
        <p:txBody>
          <a:bodyPr/>
          <a:lstStyle/>
          <a:p>
            <a:r>
              <a:rPr lang="en-US" dirty="0"/>
              <a:t>Lesson </a:t>
            </a:r>
            <a:r>
              <a:rPr lang="en-US" dirty="0" smtClean="0"/>
              <a:t>Six </a:t>
            </a:r>
            <a:endParaRPr lang="en-US" dirty="0"/>
          </a:p>
          <a:p>
            <a:r>
              <a:rPr lang="en-US" dirty="0" smtClean="0"/>
              <a:t>Equipment Identification</a:t>
            </a:r>
            <a:endParaRPr 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0" y="274638"/>
            <a:ext cx="9144000" cy="649922"/>
          </a:xfrm>
          <a:prstGeom prst="rect">
            <a:avLst/>
          </a:prstGeom>
        </p:spPr>
        <p:txBody>
          <a:bodyPr vert="horz"/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 cap="none" baseline="0">
                <a:solidFill>
                  <a:srgbClr val="7F7F7F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Georgia"/>
                <a:ea typeface="+mj-ea"/>
              </a:rPr>
              <a:t>Nursery/Landscape Unit One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5636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611" y="1263048"/>
            <a:ext cx="3711757" cy="38134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Cut-Off Machine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48433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Cut-off machines are used to cut tougher materials such as metal piping or concrete stones.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Essential to use a diamond wheel when cutting paver stones or retaining wall bricks</a:t>
            </a:r>
          </a:p>
        </p:txBody>
      </p:sp>
      <p:sp>
        <p:nvSpPr>
          <p:cNvPr id="7" name="Rectangle 6"/>
          <p:cNvSpPr/>
          <p:nvPr/>
        </p:nvSpPr>
        <p:spPr>
          <a:xfrm>
            <a:off x="4690322" y="5165653"/>
            <a:ext cx="401581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https://www.makro.co.za/Images/Products/Large/MIN_197489_EAA.jpg?v=20160306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2496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499" y="3090928"/>
            <a:ext cx="3375183" cy="33751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065456" y="768565"/>
            <a:ext cx="2490912" cy="3309449"/>
          </a:xfrm>
          <a:prstGeom prst="parallelogram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Edger (Power or Hand)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5212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Edgers</a:t>
            </a:r>
            <a:r>
              <a:rPr lang="en-US" dirty="0"/>
              <a:t> are used to create distinct separation between two boundaries.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Can be used to separate turf and a mulched area or create a clean edge against a paved surface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226892" y="4078014"/>
            <a:ext cx="314928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https://images-na.ssl-images-amazon.com/images/I/61np42XA54L._SL1500_.jpg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7777" y="6400323"/>
            <a:ext cx="314928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http://c.shld.net/rpx/i/s/i/spin/image/spin_prod_776923612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3" y="4353964"/>
            <a:ext cx="3120314" cy="223102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26249" y="6590979"/>
            <a:ext cx="314928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https://s3.amazonaws.com/cdn.kinsmangarden.com/images/BefAfterPath.jpg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2542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1050">
            <a:off x="4629909" y="2072855"/>
            <a:ext cx="4195318" cy="28248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Garden (Spading) Fork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04122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Gardening forks are used for breaking up clumps of soil, cleaning up weeds or removing rocks from the ground.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Can be more advantageous in certain situations instead of a shovel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Should not be mistaken for a pitchfork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4658599" y="5744419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https://s-media-cache-ak0.pinimg.com/originals/7f/51/56/7f5156f24f2567f23a2549ac999d8ac7.jpg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5602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2065">
            <a:off x="4889843" y="1935362"/>
            <a:ext cx="4195566" cy="32221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Garden (Bow) Rake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9926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Used mainly for working with heavier materials such as soil, mulch or sand.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Its short, wider and stronger tines make it ideal for leveling out materials and raking rocks from soil.</a:t>
            </a:r>
          </a:p>
        </p:txBody>
      </p:sp>
      <p:sp>
        <p:nvSpPr>
          <p:cNvPr id="6" name="Rectangle 5"/>
          <p:cNvSpPr/>
          <p:nvPr/>
        </p:nvSpPr>
        <p:spPr>
          <a:xfrm>
            <a:off x="5459608" y="5526381"/>
            <a:ext cx="261001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" dirty="0"/>
              <a:t>https://images-na.ssl-images-amazon.com/images/I/31y4cNmYnEL.jpg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470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Hedge Shears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83123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Hedge shears are used to trim and prune hedges or shrubs.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With its longer blades, it covers a much larger area compared to typical hand held shears.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820536" y="5667475"/>
            <a:ext cx="2578953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https://images-na.ssl-images-amazon.com/images/I/61e7EZucm6L._SL1500_.jpg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39627" y="2399437"/>
            <a:ext cx="4340772" cy="18896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6663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Hoe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840664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garden hoe is used to shape soil by either drawing soil around the base of a plant or drawing trenches for planting.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Removal of weeds is another common use of a garden hoe. 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12120" y="5194653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https://mobileimages.lowes.com/product/converted/755625/755625038678.jpg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241" y="1274378"/>
            <a:ext cx="3691759" cy="36917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5097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Hook-and-Blade Pruners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77467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Hook-and-blade pruners are used for very detailed trimming of hedges or shrubs, cutting, at most, branches a half inch in diameter.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Different from an anvil pruner since the two cutting parts pass each other like traditional scissors </a:t>
            </a:r>
          </a:p>
        </p:txBody>
      </p:sp>
      <p:sp>
        <p:nvSpPr>
          <p:cNvPr id="6" name="Rectangle 5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https://midwesternplants.files.wordpress.com/2014/11/bypass-pruners.jpg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027" y="1316691"/>
            <a:ext cx="3859924" cy="38599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5087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Leaf Rake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20997">
            <a:off x="4436594" y="1973848"/>
            <a:ext cx="4190228" cy="2910304"/>
          </a:xfrm>
        </p:spPr>
      </p:pic>
      <p:sp>
        <p:nvSpPr>
          <p:cNvPr id="4" name="Rectangle 3"/>
          <p:cNvSpPr/>
          <p:nvPr/>
        </p:nvSpPr>
        <p:spPr>
          <a:xfrm>
            <a:off x="3841871" y="524904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https://www.nature-watch.com/images/products/large/279k%20new.jpg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Leaf rakes move around light materials such as leaves or grass clippings.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2340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Loppers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3812">
            <a:off x="4876482" y="1521661"/>
            <a:ext cx="3776558" cy="3776558"/>
          </a:xfrm>
        </p:spPr>
      </p:pic>
      <p:sp>
        <p:nvSpPr>
          <p:cNvPr id="4" name="Rectangle 3"/>
          <p:cNvSpPr/>
          <p:nvPr/>
        </p:nvSpPr>
        <p:spPr>
          <a:xfrm>
            <a:off x="4664702" y="538879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http://www.homedepot.com/catalog/productImages/1000/1f/1fbda3b4-d09a-4c80-8de7-bdfede4afd10_1000.jpg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Loppers are used to trim smaller tree branches less than two inches.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0225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Mattock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945" y="1332851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http://www.homedepot.com/catalog/productImages/1000/ac/ac8b5efb-bee8-41ef-b557-dd9464bf85f0_1000.jpg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mattock typically has a cutting edge and an axe edge. The two flat edges are perpendicular to one another.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Mattocks are useful for breaking up dirt and cutting through roots.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453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Start Up Business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561137" y="5057361"/>
            <a:ext cx="8229600" cy="1305732"/>
          </a:xfrm>
        </p:spPr>
        <p:txBody>
          <a:bodyPr/>
          <a:lstStyle/>
          <a:p>
            <a:r>
              <a:rPr lang="en-US" dirty="0"/>
              <a:t>In your assigned groups, think of all the equipment you will need to start your own landscaping business. 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218737" y="471866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https://www.spottygreenfrog.co.uk/uploads/images_products_extralarge/lg_393.jpg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0116" y="471866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https://s-media-cache-ak0.pinimg.com/736x/6b/a8/1d/6ba81d91ca48444dabbf2f0163cc8241.jpg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32" y="1959154"/>
            <a:ext cx="3625964" cy="26054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116" y="1959154"/>
            <a:ext cx="3355706" cy="27796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5567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Pick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25">
            <a:off x="4600247" y="1189448"/>
            <a:ext cx="4000500" cy="4000500"/>
          </a:xfrm>
        </p:spPr>
      </p:pic>
      <p:sp>
        <p:nvSpPr>
          <p:cNvPr id="4" name="Rectangle 3"/>
          <p:cNvSpPr/>
          <p:nvPr/>
        </p:nvSpPr>
        <p:spPr>
          <a:xfrm>
            <a:off x="4572000" y="527318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http://www.woodies.ie/media/catalog/product/cache/1/image/420x420/9df78eab33525d08d6e5fb8d27136e95/1/0/1072372_proplus_7lb_pick_axe.jpg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With smaller and sharper points than a mattock, a pick is most effective at breaking up tough soils.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 is important to note that the pick is different than the mattock shown earlier.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1" y="4153441"/>
            <a:ext cx="3359217" cy="22394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59876" y="645099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https://www.wonkeedonkeetools.co.uk/mattocks/what-is-a-mattock/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3660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Planting/Earth/Soil Auger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89" y="1491810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http://www.barrysgravely.com/wp-content/uploads/images/BT45A.jpg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needing to dig holes for planting trees or for installing fences or other scenery, an auger is the easiest option out there.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2099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Pole Pruner 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483" y="1349412"/>
            <a:ext cx="4187196" cy="4187196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297" y="3072069"/>
            <a:ext cx="3518201" cy="35182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03498" y="657738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http://www.homedepot.com/catalog/productImages/1000/96/96d07095-36cb-43cd-bdec-82429ff4d855_1000.jpg</a:t>
            </a:r>
          </a:p>
        </p:txBody>
      </p:sp>
      <p:sp>
        <p:nvSpPr>
          <p:cNvPr id="4" name="Rectangle 3"/>
          <p:cNvSpPr/>
          <p:nvPr/>
        </p:nvSpPr>
        <p:spPr>
          <a:xfrm>
            <a:off x="5470635" y="552702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https://mobileimages.lowes.com/product/converted/038313/038313067809.jpg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pole pruner is a very selective tool. Its only purpose is to trim very thin tree branches that can’t be reached from the ground.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8554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Post-Hole Digger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89" y="1332851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572000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http://www.homedepot.com/catalog/productImages/1000/2a/2ab25ec1-cb9d-48b8-bdc9-f3a167b585f2_1000.jpg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Post hole diggers are used to create holes for fences or signs.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While more labor intensive than using an auger, a post hole digger allows the user to have complete control over the depth and width of the hole.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087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Blower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514" y="1481957"/>
            <a:ext cx="4373925" cy="2941529"/>
          </a:xfrm>
        </p:spPr>
      </p:pic>
      <p:sp>
        <p:nvSpPr>
          <p:cNvPr id="4" name="Rectangle 3"/>
          <p:cNvSpPr/>
          <p:nvPr/>
        </p:nvSpPr>
        <p:spPr>
          <a:xfrm>
            <a:off x="4783520" y="454688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http://pop.h-cdn.co/assets/cm/15/05/54ca6572daee6_-_leaf-blowers-07-0911-xln.jpg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Power blowers can have either electric or gasoline powered motors.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They are used to easily move light debris such as leaves or grass clippings.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2930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Hedge Trimmer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94" y="1332851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661338" y="540156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http://www.homedepot.com/catalog/productImages/1000/0d/0d2b814e-b442-4ea8-ba21-f5c2d51dd2ae_1000.jpg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Power hedge trimmers offer a quick and easy solution to unruly hedges.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Come with either electric or gasoline motors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8974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Pruning Saw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3362">
            <a:off x="4965481" y="1828437"/>
            <a:ext cx="4051708" cy="2447647"/>
          </a:xfrm>
        </p:spPr>
      </p:pic>
      <p:sp>
        <p:nvSpPr>
          <p:cNvPr id="4" name="Rectangle 3"/>
          <p:cNvSpPr/>
          <p:nvPr/>
        </p:nvSpPr>
        <p:spPr>
          <a:xfrm>
            <a:off x="4899134" y="511552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http://flexrake.com/media/catalog/product//1/image/9df78eab33525d08d6e5fb8d27136e95/c/l/cla320-lg.jpg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pruning saw is used to remove smaller branches from trees.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Best used in tight or hard to reach places where a bow saw or chainsaw wouldn’t work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58897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Reel Mower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669" y="1491810"/>
            <a:ext cx="2502639" cy="4002088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http://www.reelmowersetc.com/Merchant2/graphics/00000002/mascot-reel-mower-18_469x750.jpg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Typically used on smaller residential lawns, a reel mower cuts grass like scissors while a gasoline mower “chops” the grass blades.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Reel mowers are cheaper, require less maintenance, hand powered and less noisy than gasoline mowers.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1187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Rotary Mower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945" y="1332851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https://www.lawnmowersdirect.co.uk/wp-content/uploads/2016/11/HRX537HZ.png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Rotary mowers are motor powered blades used to cut grass.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mowers range in size from a hand-pushed mower to one pulled behind a tractor.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These are the most time efficient mowers typically used for larger residential lawns and commercial purposes.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07422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Rototiller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89" y="1491810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572000" y="550738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http://www.troybilt.com/wcpics/TroyBiltUS/en_US/products/21B-34M8711_product_medium.jpg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Rototillers are used to work the top 6–8 inches of topsoil. This helps loosen soil creating air pockets and allowing roots to grow more easily.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also helps work in any compost, grass clippings, weeds and other organic material into the soil.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05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Nursery/Landscape </a:t>
            </a:r>
            <a:r>
              <a:rPr lang="en-US" dirty="0" smtClean="0"/>
              <a:t>Equipment </a:t>
            </a:r>
            <a:r>
              <a:rPr lang="en-US" dirty="0"/>
              <a:t>Identification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200" y="992769"/>
            <a:ext cx="8229600" cy="5684108"/>
          </a:xfrm>
        </p:spPr>
        <p:txBody>
          <a:bodyPr numCol="2"/>
          <a:lstStyle/>
          <a:p>
            <a:pPr lvl="0">
              <a:spcBef>
                <a:spcPts val="200"/>
              </a:spcBef>
            </a:pPr>
            <a:endParaRPr lang="en-US" sz="1800" dirty="0" smtClean="0"/>
          </a:p>
          <a:p>
            <a:pPr lvl="0">
              <a:spcBef>
                <a:spcPts val="200"/>
              </a:spcBef>
            </a:pPr>
            <a:endParaRPr lang="en-US" sz="1800" dirty="0" smtClean="0"/>
          </a:p>
          <a:p>
            <a:pPr lvl="0">
              <a:spcBef>
                <a:spcPts val="200"/>
              </a:spcBef>
            </a:pPr>
            <a:r>
              <a:rPr lang="en-US" sz="1800" dirty="0" smtClean="0"/>
              <a:t>Anvil-and-blade pruner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Bow Saw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Bulb Planter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Bunker rake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Core </a:t>
            </a:r>
            <a:r>
              <a:rPr lang="en-US" sz="1800" dirty="0" err="1" smtClean="0"/>
              <a:t>Aerifier</a:t>
            </a:r>
            <a:endParaRPr lang="en-US" sz="1800" dirty="0" smtClean="0"/>
          </a:p>
          <a:p>
            <a:pPr lvl="0">
              <a:spcBef>
                <a:spcPts val="200"/>
              </a:spcBef>
            </a:pPr>
            <a:r>
              <a:rPr lang="en-US" sz="1800" dirty="0" smtClean="0"/>
              <a:t>Chain saw 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Cut-off machine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Edger (power or hand)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Garden (spading) fork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Garden (bow) rake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Hedge shears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Hoe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Hook-and-blade pruners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Leaf rake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Loppers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Mattock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Pick axe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Planting/earth/soil auger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Pole pruner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Post-hole digger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Power blower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Power hedge trimmer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Pruning saw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Reel mower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Rototiller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Round point shovel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Scoop shovel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Spade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Square point (flat) shovel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String trimmer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Thatch rake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Trowel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Vertical mower</a:t>
            </a:r>
          </a:p>
          <a:p>
            <a:pPr lvl="0">
              <a:spcBef>
                <a:spcPts val="200"/>
              </a:spcBef>
            </a:pPr>
            <a:endParaRPr lang="en-US" sz="1800" dirty="0"/>
          </a:p>
        </p:txBody>
      </p:sp>
      <p:sp>
        <p:nvSpPr>
          <p:cNvPr id="6" name="Text Placeholder 10"/>
          <p:cNvSpPr>
            <a:spLocks noGrp="1"/>
          </p:cNvSpPr>
          <p:nvPr/>
        </p:nvSpPr>
        <p:spPr>
          <a:xfrm>
            <a:off x="0" y="917801"/>
            <a:ext cx="4778375" cy="512181"/>
          </a:xfrm>
          <a:prstGeom prst="rect">
            <a:avLst/>
          </a:prstGeom>
        </p:spPr>
        <p:txBody>
          <a:bodyPr vert="horz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 kern="1200" baseline="0">
                <a:solidFill>
                  <a:srgbClr val="DA291C"/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Tools – Hand and Power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Point Shovel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945" y="1332851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https://media.qcsupply.com/catalog/product/cache/1/image/9df78eab33525d08d6e5fb8d27136e95/3/4/340074_1.jpg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With a pointed edge, the shovel is ideal for digging and lifting heavier materials like soil.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1671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Scoop Shovel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89" y="1332851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467033" y="549088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http://gensonash.com//images/catalog/Truper%20Scoop%20Shovel-17232.jpg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scoop shovel it used to move larger amounts of lighter materials like mulch and grass clipping.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57628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Spade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3071">
            <a:off x="5006355" y="1332851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https://2ecffd01e1ab3e9383f0-07db7b9624bbdf022e3b5395236d5cf8.ssl.cf4.rackcdn.com/Product-800x800/374f090d-bb5b-438c-82f3-9f099e2dd6a5.jpg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spade can be use as a regular shovel to dig holes or move materials like soil or mulch.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Spades can also be used to edge in the absence of an edger.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7511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Square Point (Flat) Shovel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2664">
            <a:off x="4463165" y="1332852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405147" y="535726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http://www.locatorsandsupplies.com/images/KRA-GG861_lg.gif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square point shovel is commonly used for scooping and moving lighter materials.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Can be used to edge along sidewalks or flowerbeds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81932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Trimmer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763" y="1491810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http://www.drpower.com/productimages/image.axd/i.30076/a.1/w.1000/h.1000/dr+13in+corded+string+trimmer_l.jpg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String trimmers are used to get left over weeds or grass in areas that a mower couldn’t get close enough to, such as nears posts, rocks or garden edges.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Since this is a free-hand tool, it is important to never cut grass too short or down to the soil and cause permanent damage to the turf.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0684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Thatch Rake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089" y="1251717"/>
            <a:ext cx="3023799" cy="4002088"/>
          </a:xfrm>
        </p:spPr>
      </p:pic>
      <p:sp>
        <p:nvSpPr>
          <p:cNvPr id="4" name="Rectangle 3"/>
          <p:cNvSpPr/>
          <p:nvPr/>
        </p:nvSpPr>
        <p:spPr>
          <a:xfrm>
            <a:off x="4751988" y="533163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https://images-na.ssl-images-amazon.com/images/I/71pM7-Nh8HL._SY450_.jpg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thatch rake is used to remove the thatch in turf. This helps remove dead roots and grass that has built 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With the thatch removed, it allows the roots to better receive water and nutrients.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0495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Trowel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9829">
            <a:off x="4551371" y="996434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661502" y="5147057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http://www.contractorsdirect.com/images/products/2597_01.jpg?resizeid=3&amp;resizeh=1200&amp;resizew=1200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trowel is used to move and smooth out small amounts of a material.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could be used when planting individual plants or as a masonry tool when setting a retaining wall.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52730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Mower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868" y="4372932"/>
            <a:ext cx="4762500" cy="2047875"/>
          </a:xfrm>
        </p:spPr>
      </p:pic>
      <p:sp>
        <p:nvSpPr>
          <p:cNvPr id="4" name="Rectangle 3"/>
          <p:cNvSpPr/>
          <p:nvPr/>
        </p:nvSpPr>
        <p:spPr>
          <a:xfrm>
            <a:off x="3889118" y="6420807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http://fullgrassweb.com.ar/wp-content/uploads/banner.jpg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Vertical mowers are motor-driven machines used to dethatch larger lawns.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Through dethatching, grass can grow better since dead plant material is no longer blocking water and nutrients from the roots.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86321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Nursery/Landscape </a:t>
            </a:r>
            <a:r>
              <a:rPr lang="en-US" dirty="0" smtClean="0"/>
              <a:t>Equipment </a:t>
            </a:r>
            <a:r>
              <a:rPr lang="en-US" dirty="0"/>
              <a:t>Identification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200" y="992769"/>
            <a:ext cx="8229600" cy="5684108"/>
          </a:xfrm>
        </p:spPr>
        <p:txBody>
          <a:bodyPr numCol="2"/>
          <a:lstStyle/>
          <a:p>
            <a:pPr lvl="0">
              <a:spcBef>
                <a:spcPts val="200"/>
              </a:spcBef>
            </a:pPr>
            <a:endParaRPr lang="en-US" sz="1800" dirty="0" smtClean="0"/>
          </a:p>
          <a:p>
            <a:pPr lvl="0">
              <a:spcBef>
                <a:spcPts val="200"/>
              </a:spcBef>
            </a:pPr>
            <a:endParaRPr lang="en-US" sz="1800" dirty="0" smtClean="0"/>
          </a:p>
          <a:p>
            <a:pPr lvl="0">
              <a:spcBef>
                <a:spcPts val="200"/>
              </a:spcBef>
            </a:pPr>
            <a:r>
              <a:rPr lang="en-US" sz="1800" dirty="0" smtClean="0"/>
              <a:t>Broadcast (cyclone) spreader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Bubbler head, irrigation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Compressed air sprayer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Drip emitter, irrigation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Fertilizer injector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Fertilizer tablet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Granular fertilizer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Gravity (drop) spreader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Ground/pelleted limestone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Hose-end repair fitting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Hose-end sprayer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Hose-end washer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Hose repair coupling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Impact sprinkler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Irrigation ring tool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Mist nozzle (mist bed)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Oscillating sprinkler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Polyethylene pipe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Pop-up irrigation head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Pump sprayer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Quick coupler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Quick coupler head adapter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Resin-coated fertilizer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Siphon </a:t>
            </a:r>
            <a:r>
              <a:rPr lang="en-US" sz="1800" dirty="0" err="1" smtClean="0"/>
              <a:t>proportioner</a:t>
            </a:r>
            <a:endParaRPr lang="en-US" sz="1800" dirty="0" smtClean="0"/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Soaker hose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Solenoid valve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Water breaker</a:t>
            </a:r>
          </a:p>
          <a:p>
            <a:pPr lvl="0">
              <a:spcBef>
                <a:spcPts val="200"/>
              </a:spcBef>
            </a:pPr>
            <a:endParaRPr lang="en-US" sz="1800" dirty="0"/>
          </a:p>
        </p:txBody>
      </p:sp>
      <p:sp>
        <p:nvSpPr>
          <p:cNvPr id="6" name="Text Placeholder 10"/>
          <p:cNvSpPr>
            <a:spLocks noGrp="1"/>
          </p:cNvSpPr>
          <p:nvPr/>
        </p:nvSpPr>
        <p:spPr>
          <a:xfrm>
            <a:off x="0" y="917801"/>
            <a:ext cx="4778375" cy="512181"/>
          </a:xfrm>
          <a:prstGeom prst="rect">
            <a:avLst/>
          </a:prstGeom>
        </p:spPr>
        <p:txBody>
          <a:bodyPr vert="horz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 kern="1200" baseline="0">
                <a:solidFill>
                  <a:srgbClr val="DA291C"/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Irrigation and Fertilization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2160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(Cyclone) Spreader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9556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Used to spread fertilizer or seed easily across smaller properties.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Varies in size; larger models can be towed behind mowers or ATVs.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18568" y="557740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http://www.homedepot.com/catalog/productImages/1000/ee/eee31612-fc6c-4b83-8e01-2874180f94a4_1000.jpg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606" y="1461856"/>
            <a:ext cx="3758762" cy="37587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1809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545" y="2000584"/>
            <a:ext cx="5818239" cy="293174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Anvil-and-Blade Pruner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349469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Anvil pruners cut by pushing a blade through a material.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 the end of the cut, the blade's cutting edge meets the anvil.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00183" y="5147896"/>
            <a:ext cx="353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http://www.original-lowe.com/uploads/tx_loeweproducts/7.107_offen.jpg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92418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Bubbler Head, Irrigation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5212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Can be more water efficient than other sprinkler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Typically used to cover smaller areas around shrubs or trees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Not ideal for turf irrigation</a:t>
            </a:r>
          </a:p>
          <a:p>
            <a:r>
              <a:rPr lang="en-US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5400513" y="5170375"/>
            <a:ext cx="2763898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" dirty="0"/>
              <a:t>http://www.homedepot.com/catalog/productImages/1000/6c/6cbf734b-e033-4c04-bab0-46b1bb8be878_1000.jpg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328" y="1498999"/>
            <a:ext cx="3346269" cy="33462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82581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926" y="1451202"/>
            <a:ext cx="4232511" cy="33648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Compressed Air Sprayer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152941" y="1496205"/>
            <a:ext cx="4718115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n w="0"/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Light weight and cost effective, compressed air sprayers can be used for applying fertilizer and herbicides.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n w="0"/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Being completely in control of the spray ensures there are minimal amounts of run off.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80859" y="4880206"/>
            <a:ext cx="3426643" cy="157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http://solousa.com/store/shop_image/product/f5936a9dbc16eb3dd5ceab8b5463cb97.gif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370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Drip Emitter, Irrigation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0129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Drip irrigation is a precise way to irrigate landscapes or nursery plants.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Water loss is controlled through how much water is in the soil and reducing the amount lost to evaporation.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89308" y="4504413"/>
            <a:ext cx="3212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https://www.dripworks.com/media/catalog/category/pressure-compensating-emitters_1.jpg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262" y="1519913"/>
            <a:ext cx="2984500" cy="298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72398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975" y="1412354"/>
            <a:ext cx="4053025" cy="4053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Fertilizer Injector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790359"/>
            <a:ext cx="474639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Fertilizer injectors are an effective way to deliver liquid fertilizer and nutrients directly to the roots of a plant.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 injector is used with an already existing drip irrigation system and adds the nutrients to the system when necessary.</a:t>
            </a:r>
          </a:p>
        </p:txBody>
      </p:sp>
      <p:sp>
        <p:nvSpPr>
          <p:cNvPr id="5" name="Rectangle 4"/>
          <p:cNvSpPr/>
          <p:nvPr/>
        </p:nvSpPr>
        <p:spPr>
          <a:xfrm>
            <a:off x="4831487" y="5465379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http://cdn.greenhousemegastore.com/images/uploads/2098_5473_popup.jpg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73210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Fertilizer Tablet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79748" y="1996715"/>
            <a:ext cx="447301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tablets are planted along with a new shrub or tree.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Helps start healthy growth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Doesn’t require any measuring of loose fertilizer and can supply nutrients for up to two years</a:t>
            </a:r>
          </a:p>
        </p:txBody>
      </p:sp>
      <p:sp>
        <p:nvSpPr>
          <p:cNvPr id="5" name="Rectangle 4"/>
          <p:cNvSpPr/>
          <p:nvPr/>
        </p:nvSpPr>
        <p:spPr>
          <a:xfrm>
            <a:off x="5477583" y="5068933"/>
            <a:ext cx="2776193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https://images-na.ssl-images-amazon.com/images/I/51gO738b9vL._SY355_.jpg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993" y="1654229"/>
            <a:ext cx="3381375" cy="33813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6783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Granular Fertilizer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49187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Granular fertilizer should be worked into or spread on top of soil.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 first must break down before a plant can take up the nutrients.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Depending on the type of fertilizer, it can last anywhere from a month to nine months.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949072" y="5411678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http://continentalrollomixer.com/sites/default/files/sample/13-13-13_Un-Coated_Granular_Fertilizer-13-13-13_Fertilizer_with_12%2B_Polymer_Coating.jpg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0065" y="2319917"/>
            <a:ext cx="3892648" cy="20915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49547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Gravity (Drop) Spreader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74639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While similar to a cyclone spreader, gravity spreaders allow for a more accurate application and control of fertilizers or herbicides. 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344" y="4767345"/>
            <a:ext cx="361517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https://www.seedsuperstore.com/content/images/Ask%20the%20expert%20artwork/drop%20spreader.jpg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344" y="1436551"/>
            <a:ext cx="3330794" cy="33307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11423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Ground/Pelleted Limestone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00640" y="1608337"/>
            <a:ext cx="447616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If a lawn’s pH levels are too low, pelleted limestone can be applied to help raise it.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Limestone can also add other nutrients such as magnesium and calcium.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0894" y="4486470"/>
            <a:ext cx="2238103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" dirty="0"/>
              <a:t>http://www.omahaorganicslawncare.com/wp-content/uploads/2014/02/Lime.jpg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827" y="1723697"/>
            <a:ext cx="4098174" cy="27440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9204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Hose-End Repair Fitting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632" y="1491810"/>
            <a:ext cx="3532135" cy="3532135"/>
          </a:xfrm>
        </p:spPr>
      </p:pic>
      <p:sp>
        <p:nvSpPr>
          <p:cNvPr id="4" name="Rectangle 3"/>
          <p:cNvSpPr/>
          <p:nvPr/>
        </p:nvSpPr>
        <p:spPr>
          <a:xfrm>
            <a:off x="4878113" y="534186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https://mobileimages.lowes.com/product/converted/847259/847259088126.jpg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Over time, hose ends easily become damaged leading to leaky hose coupling or some that will not connect.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Hose-end repair fittings offer a fix to that problem without having to replace the entire hose.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56258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89" y="1519574"/>
            <a:ext cx="4596802" cy="303140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Hose-End Sprayer 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76791" y="4896661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http://www.chainsawjournal.com/wp-content/uploads/2015/03/HD-Hudson-60000GT-hose-end-sprayer.jpg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Hose-end sprayers allow for customized application of liquid fertilizer by adjusting the fertilizer concentration and flow rate.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liquid fertilizer is put in the plastic container and is then drawn out as the water flows through the handle.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948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9607">
            <a:off x="4812282" y="1951807"/>
            <a:ext cx="3948002" cy="2643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Bow Saw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32219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Used for cutting trees or branches up to 10–12 inches in diameter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Can be quicker and easier than using a chainsaw if workload is small</a:t>
            </a:r>
          </a:p>
        </p:txBody>
      </p:sp>
      <p:sp>
        <p:nvSpPr>
          <p:cNvPr id="5" name="Rectangle 4"/>
          <p:cNvSpPr/>
          <p:nvPr/>
        </p:nvSpPr>
        <p:spPr>
          <a:xfrm>
            <a:off x="4448639" y="517503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http://static.fiskars.eu/var/fiskars_emea/storage/images/frontpage2/gardening-yard-care/products/wood-branches/saws/124810-fiskars-24-bow-saw-sw31/8530-64-eng-EU/124810-24-Bow-Saw.jpg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22726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Hose-End Washer </a:t>
            </a:r>
            <a:br>
              <a:rPr lang="en-US" dirty="0"/>
            </a:b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996" y="1173892"/>
            <a:ext cx="2393347" cy="2184784"/>
          </a:xfrm>
        </p:spPr>
      </p:pic>
      <p:sp>
        <p:nvSpPr>
          <p:cNvPr id="4" name="Rectangle 3"/>
          <p:cNvSpPr/>
          <p:nvPr/>
        </p:nvSpPr>
        <p:spPr>
          <a:xfrm>
            <a:off x="4504996" y="335867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http://gilmour.com/wordpress/wp-content/uploads/2016/02/rubber-hose-washers-01RW.jpg</a:t>
            </a:r>
          </a:p>
        </p:txBody>
      </p:sp>
      <p:sp>
        <p:nvSpPr>
          <p:cNvPr id="6" name="Rectangle 5"/>
          <p:cNvSpPr/>
          <p:nvPr/>
        </p:nvSpPr>
        <p:spPr>
          <a:xfrm>
            <a:off x="5044144" y="616672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https://images-na.ssl-images-amazon.com/images/I/71Gd4WZJGlL._AC_UL320_SR302,320_.jpg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165" y="3771685"/>
            <a:ext cx="2131958" cy="2259028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washer helps seal the coupling to make sure water doesn’t leak out.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Sometimes, a faulty rubber hose-end washer is the reason for a leaky hose end and an entire repair fitting isn’t necessary.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99862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Hose Repair Coupling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24401" y="422831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http://gilmour.com/repair/hose-repair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If a hole punctures a garden hose, it can be patched with a hose repair coupling.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By cutting the hose where the hole is and applying the coupling, it will save the hose, and there is no need to buy a new one.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1" y="2229983"/>
            <a:ext cx="3810000" cy="177165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55953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Sprinkler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381" y="1706404"/>
            <a:ext cx="3448987" cy="3254982"/>
          </a:xfrm>
        </p:spPr>
      </p:pic>
      <p:sp>
        <p:nvSpPr>
          <p:cNvPr id="4" name="Rectangle 3"/>
          <p:cNvSpPr/>
          <p:nvPr/>
        </p:nvSpPr>
        <p:spPr>
          <a:xfrm>
            <a:off x="4572000" y="509450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http://www.rainbird.com/images/products/diy/impacts/25PJDAC.jpg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Impact sprinklers are popular due to their effective irrigation, simple use and set 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head of the sprinkler is driven by the force of water spraying out pushing the extended arm, which helps direct the water to create an even irrigation pattern.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98102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Irrigation Ring Tool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234" y="1333327"/>
            <a:ext cx="3553444" cy="3553444"/>
          </a:xfrm>
        </p:spPr>
      </p:pic>
      <p:sp>
        <p:nvSpPr>
          <p:cNvPr id="4" name="Rectangle 3"/>
          <p:cNvSpPr/>
          <p:nvPr/>
        </p:nvSpPr>
        <p:spPr>
          <a:xfrm>
            <a:off x="4808956" y="465952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http://www.homedepot.com/catalog/productImages/1000/34/340fa873-d64c-43a0-9b0f-b4c8a1ae3151_1000.jpg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Irrigation ring tools are used to couple water distribution tubing for a sprinkler or irrigation systems.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10714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Mist Nozzle (Mist Bed)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989" y="1428895"/>
            <a:ext cx="3810000" cy="3810000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https://www.easy-irrigation.co.uk/bmz_cache/c/ccf1eab71e2606a32f5ecf0c521d7980.image.400x400.jpg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Mist nozzles are typically used in nurseries with newly propagated plants.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Through misting, it offers a lightly applied water source that does not damage the plant but provides adequate moisture.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47783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Oscillating Sprinkler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748" y="1320167"/>
            <a:ext cx="3859289" cy="3859289"/>
          </a:xfrm>
        </p:spPr>
      </p:pic>
      <p:sp>
        <p:nvSpPr>
          <p:cNvPr id="4" name="Rectangle 3"/>
          <p:cNvSpPr/>
          <p:nvPr/>
        </p:nvSpPr>
        <p:spPr>
          <a:xfrm>
            <a:off x="4658392" y="5325731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http://www.homedepot.com/catalog/productImages/1000/f6/f6eb994a-2ee6-41c6-92a1-63a207995029_1000.jpg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Oscillating sprinklers are attached to the end of a hose and placed on a lawn.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head of the sprinkler moves back and forth to cover large sections at a time.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12299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Polyethylene Pipe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495" y="1780711"/>
            <a:ext cx="3131873" cy="2540164"/>
          </a:xfrm>
        </p:spPr>
      </p:pic>
      <p:sp>
        <p:nvSpPr>
          <p:cNvPr id="4" name="Rectangle 3"/>
          <p:cNvSpPr/>
          <p:nvPr/>
        </p:nvSpPr>
        <p:spPr>
          <a:xfrm>
            <a:off x="4704431" y="462153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http://www.onewater.com.au/images/1379653297_bluelinePEPipe-halfcropped.jpg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Polyethylene pipes are used in irrigation systems. They will run from the water source to the sprinkler or irrigation head.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Polyethylene pipes have become increasing popular over the years due to their cost and ease of installation.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95012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755" y="561093"/>
            <a:ext cx="3161149" cy="31611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Pop-Up Irrigation Head 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876" y="3820001"/>
            <a:ext cx="3668111" cy="2567678"/>
          </a:xfrm>
        </p:spPr>
      </p:pic>
      <p:sp>
        <p:nvSpPr>
          <p:cNvPr id="4" name="Rectangle 3"/>
          <p:cNvSpPr/>
          <p:nvPr/>
        </p:nvSpPr>
        <p:spPr>
          <a:xfrm>
            <a:off x="4909900" y="637377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http://www.rainbird.com/images/products/diy/sprays/1804Q_Action.jpg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755" y="355690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http://www.homedepot.com/catalog/productImages/1000/bb/bbd89146-dbcb-4df0-b0de-5416b8522f43_1000.jpg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Pop-up irrigation heads are extremely common due to their simplistic design.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Heights range from 2–20 inches.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most common height for residential areas is 4 inches, and each head typically covers a radius of 3–15 feet.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98672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Pump Sprayer 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39118" y="486144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https://www.amleo.com/solo-backpack-sprayer-4gal-with-piston-pump/p/425-101/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Pump sprayers are large tanks with a gasoline pump attached to create pressure.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They can either be in the back of a pickup truck or on a separate cart and are used with commercial operation.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Can be used to apply liquid fertilizer of herbicides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4" y="1407861"/>
            <a:ext cx="3194214" cy="32196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02306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Coupler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0" y="495951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http://www.rainbird.com/images/products/turf/valves/quickcoupling_cutaway.jpg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quick coupler is an easy way to swap sprinkler heads.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These are attached at the end of the irrigation line and stick out at ground level.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862" y="957427"/>
            <a:ext cx="1773076" cy="400208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9941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935" y="903530"/>
            <a:ext cx="4543425" cy="45434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Bulb Planter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3"/>
          </p:nvPr>
        </p:nvSpPr>
        <p:spPr>
          <a:xfrm>
            <a:off x="457200" y="1818640"/>
            <a:ext cx="322297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bulb planter is a hand tool that has an open-ended cone sharpened on its bottom edge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Used to dig holes 2–3 inches deep to then place a bulb in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505" y="3679215"/>
            <a:ext cx="2803799" cy="28037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7105" y="6483014"/>
            <a:ext cx="3276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http://ace.imageg.net/graphics/product_images/pACE-959626dt.jpg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14534" y="5108401"/>
            <a:ext cx="3283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http://www.claringtonforge.com/media/catalog/product/cache/1/image/650x/9df78eab33525d08d6e5fb8d27136e95/i/m/image_65.jpg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69710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Quick Coupler Head Adapter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200" y="1818640"/>
            <a:ext cx="3602736" cy="2877312"/>
          </a:xfrm>
        </p:spPr>
      </p:pic>
      <p:sp>
        <p:nvSpPr>
          <p:cNvPr id="4" name="Rectangle 3"/>
          <p:cNvSpPr/>
          <p:nvPr/>
        </p:nvSpPr>
        <p:spPr>
          <a:xfrm>
            <a:off x="4441568" y="498165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http://www.vyrsa.com/us/catalogo/productos/racordaje-maguera/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89635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quick coupler head adapter is attached to the base of a sprinkler allowing it to properly fit into a quick coupler.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sprinkler head can now be easily swapped out instead of being permanently installed.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57059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Resin-Coated Fertilizer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428" y="1653817"/>
            <a:ext cx="4518572" cy="2946895"/>
          </a:xfrm>
        </p:spPr>
      </p:pic>
      <p:sp>
        <p:nvSpPr>
          <p:cNvPr id="4" name="Rectangle 3"/>
          <p:cNvSpPr/>
          <p:nvPr/>
        </p:nvSpPr>
        <p:spPr>
          <a:xfrm>
            <a:off x="4720458" y="477919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http://www.hortidaily.com/images/2014/0910/fertilizer2.jpg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4978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Coated fertilizer controls the release rate of the nutrients into the soil.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Controlling how much fertilizer is released over time helps reduce the amount lost to leeching.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62508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Siphon </a:t>
            </a:r>
            <a:r>
              <a:rPr lang="en-US" dirty="0" err="1"/>
              <a:t>Proportioner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75" y="1627470"/>
            <a:ext cx="3848049" cy="1408386"/>
          </a:xfrm>
        </p:spPr>
      </p:pic>
      <p:sp>
        <p:nvSpPr>
          <p:cNvPr id="4" name="Rectangle 3"/>
          <p:cNvSpPr/>
          <p:nvPr/>
        </p:nvSpPr>
        <p:spPr>
          <a:xfrm>
            <a:off x="4572000" y="314022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https://images-na.ssl-images-amazon.com/images/I/31s3G0y5FKL.jpg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Siphon </a:t>
            </a:r>
            <a:r>
              <a:rPr lang="en-US" dirty="0" err="1"/>
              <a:t>proportioners</a:t>
            </a:r>
            <a:r>
              <a:rPr lang="en-US" dirty="0"/>
              <a:t> allow for concentrated fertilizer or herbicide to be directly mixed into water coming out of a hose.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 is important to know the ratio at which the siphon draws concentrate to ensure the correct rate is applied.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876" y="3429260"/>
            <a:ext cx="3098581" cy="30985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1999" y="6539877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https://images-na.ssl-images-amazon.com/images/I/512w90FBxqL.jpg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1641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Soaker Hose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08" y="1671144"/>
            <a:ext cx="3954792" cy="2647239"/>
          </a:xfrm>
        </p:spPr>
      </p:pic>
      <p:sp>
        <p:nvSpPr>
          <p:cNvPr id="5" name="Rectangle 4"/>
          <p:cNvSpPr/>
          <p:nvPr/>
        </p:nvSpPr>
        <p:spPr>
          <a:xfrm>
            <a:off x="4751989" y="440996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http://3.bp.blogspot.com/-Ijes0DbUopY/TiYblC9yVcI/AAAAAAAAANg/gHzDq9z8ZXE/s1600/_DSC0045.JPG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soaker hose is perforated with many small holes that allow for water to slowly drip out and into the root zones of plants.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Similar to other drip irrigation systems, a soaker hose loses very little water to run off or evaporation and is simple to use.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529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Solenoid Valve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918" y="1332851"/>
            <a:ext cx="3243450" cy="4002088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https://www.stcvalve.com/Process%20Valve/Slow-Closing-Solenoid-Valve.gif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solenoid valve is an electronically controlled valve. It allows for remote activation to release water for an irrigation system.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51196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Breaker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12" y="1818640"/>
            <a:ext cx="3774199" cy="1850098"/>
          </a:xfrm>
        </p:spPr>
      </p:pic>
      <p:sp>
        <p:nvSpPr>
          <p:cNvPr id="4" name="Rectangle 3"/>
          <p:cNvSpPr/>
          <p:nvPr/>
        </p:nvSpPr>
        <p:spPr>
          <a:xfrm>
            <a:off x="4582018" y="385428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https://www.todayshomeowner.com/images/article/water-saving-gadgets-for-the-garden-3.jpg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Water breakers are attached to the end of a hose and used to water plants.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Breaking up the water helps soften the impact of water hitting the plant and soil.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water breaker can also be used to control the flow of water with its multiple settings.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08935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Nursery/Landscape </a:t>
            </a:r>
            <a:r>
              <a:rPr lang="en-US" dirty="0" smtClean="0"/>
              <a:t>Equipment </a:t>
            </a:r>
            <a:r>
              <a:rPr lang="en-US" dirty="0"/>
              <a:t>Identification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200" y="992769"/>
            <a:ext cx="8229600" cy="5684108"/>
          </a:xfrm>
        </p:spPr>
        <p:txBody>
          <a:bodyPr numCol="2"/>
          <a:lstStyle/>
          <a:p>
            <a:pPr lvl="0">
              <a:spcBef>
                <a:spcPts val="200"/>
              </a:spcBef>
            </a:pPr>
            <a:endParaRPr lang="en-US" sz="1800" dirty="0" smtClean="0"/>
          </a:p>
          <a:p>
            <a:pPr lvl="0">
              <a:spcBef>
                <a:spcPts val="200"/>
              </a:spcBef>
            </a:pPr>
            <a:endParaRPr lang="en-US" sz="1800" dirty="0" smtClean="0"/>
          </a:p>
          <a:p>
            <a:pPr lvl="0">
              <a:spcBef>
                <a:spcPts val="200"/>
              </a:spcBef>
            </a:pPr>
            <a:r>
              <a:rPr lang="en-US" sz="1800" dirty="0" smtClean="0"/>
              <a:t>Ball cart (B&amp;B truck)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Bark mulch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Burlap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Dry-lock wall block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Edging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Erosion netting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Grafting band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Grafting knife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Landscape fabric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Measuring wheel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Mower blade balancer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Nursery container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Peat moss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Pot-in-pot units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Propagation mat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Shade fabric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Sharpening stone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Soil sampling tube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Sphagnum moss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Tree caliper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Tree wrap</a:t>
            </a:r>
          </a:p>
          <a:p>
            <a:pPr lvl="0">
              <a:spcBef>
                <a:spcPts val="200"/>
              </a:spcBef>
            </a:pPr>
            <a:r>
              <a:rPr lang="en-US" sz="1800" dirty="0" smtClean="0"/>
              <a:t>Wire tree basket</a:t>
            </a:r>
          </a:p>
          <a:p>
            <a:pPr lvl="0">
              <a:spcBef>
                <a:spcPts val="200"/>
              </a:spcBef>
            </a:pPr>
            <a:endParaRPr lang="en-US" sz="1800" dirty="0"/>
          </a:p>
        </p:txBody>
      </p:sp>
      <p:sp>
        <p:nvSpPr>
          <p:cNvPr id="6" name="Text Placeholder 10"/>
          <p:cNvSpPr>
            <a:spLocks noGrp="1"/>
          </p:cNvSpPr>
          <p:nvPr/>
        </p:nvSpPr>
        <p:spPr>
          <a:xfrm>
            <a:off x="0" y="917801"/>
            <a:ext cx="4778375" cy="512181"/>
          </a:xfrm>
          <a:prstGeom prst="rect">
            <a:avLst/>
          </a:prstGeom>
        </p:spPr>
        <p:txBody>
          <a:bodyPr vert="horz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 kern="1200" baseline="0">
                <a:solidFill>
                  <a:srgbClr val="DA291C"/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Others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65654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Ball Cart (B&amp;B Truck)</a:t>
            </a:r>
          </a:p>
        </p:txBody>
      </p:sp>
      <p:sp>
        <p:nvSpPr>
          <p:cNvPr id="5" name="Rectangle 4"/>
          <p:cNvSpPr/>
          <p:nvPr/>
        </p:nvSpPr>
        <p:spPr>
          <a:xfrm>
            <a:off x="4874955" y="569593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http://www.handtrucksrus.com/trucks/vc/lg/6086lg%20[zoom].jpg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796" y="1259255"/>
            <a:ext cx="2406335" cy="443668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200" y="1818640"/>
            <a:ext cx="491358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Used to move heavy trees that are “balled” 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 of this cart helps ensure the root ball does not slip and cause damage to the young tree.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27753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Bark Mulch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35989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Used to retain soil moisture, regulate soil temperature, suppress weed growth and for aesthetics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Best used around trees or shrubs where digging is minimal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Decomposes over time increasing soil fertility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0" y="471129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https://previews.123rf.com/images/pilens/pilens1101/pilens110100051/8579058-Pine-bark-mulch-background-texture-pattern-in-outdoor-garden--Stock-Photo.jpg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548" y="1828911"/>
            <a:ext cx="4326903" cy="28823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39842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Burlap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20906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Burlap can be used as mulch to help cover soil, reducing weed growth.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Can replace bark mulch as it is easy to find for a low price</a:t>
            </a:r>
          </a:p>
        </p:txBody>
      </p:sp>
      <p:sp>
        <p:nvSpPr>
          <p:cNvPr id="5" name="Rectangle 4"/>
          <p:cNvSpPr/>
          <p:nvPr/>
        </p:nvSpPr>
        <p:spPr>
          <a:xfrm>
            <a:off x="4485111" y="5098875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http://www.homedepot.com/catalog/productImages/1000/6f/6f3da0e5-df98-4240-9595-e020e66d21b0_1000.jpg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54" y="1528361"/>
            <a:ext cx="3570514" cy="35705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890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957" y="1875022"/>
            <a:ext cx="4806043" cy="28167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Bunker Rake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70868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Bunker rakes are most commonly used on golf courses to tend to sand bunkers.</a:t>
            </a:r>
          </a:p>
        </p:txBody>
      </p:sp>
      <p:sp>
        <p:nvSpPr>
          <p:cNvPr id="6" name="Rectangle 5"/>
          <p:cNvSpPr/>
          <p:nvPr/>
        </p:nvSpPr>
        <p:spPr>
          <a:xfrm>
            <a:off x="4454978" y="474813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http://www.daylinks.co.uk/uploads/4/2/4/8/42485717/s107721051795777303_p244_i1_w320.jpeg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33082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92" y="3844218"/>
            <a:ext cx="2854163" cy="2854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Dry-Lock Wall Block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47575" y="1433630"/>
            <a:ext cx="469926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Dry-lock retaining wall blocks create walls that are harder for water to permeate and hold soil back to prevent a collapse in the landscape. These blocks have a special “lock” on the back of the block that help keep them in place.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138" y="3724977"/>
            <a:ext cx="4460106" cy="29734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58328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Edging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5048054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Used to establish boundaries between turf and garden beds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Helps prevent soil and mulch from spilling onto turf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Creates crisp lines within a landscape</a:t>
            </a:r>
          </a:p>
        </p:txBody>
      </p:sp>
      <p:sp>
        <p:nvSpPr>
          <p:cNvPr id="5" name="Rectangle 4"/>
          <p:cNvSpPr/>
          <p:nvPr/>
        </p:nvSpPr>
        <p:spPr>
          <a:xfrm>
            <a:off x="4955864" y="4718906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http://cdnll.amleo.com/images/500/452CE.jpg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254" y="1289147"/>
            <a:ext cx="3314504" cy="33145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31554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312" y="3820001"/>
            <a:ext cx="3372321" cy="23339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368" y="1419767"/>
            <a:ext cx="3810000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Erosion Netting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897225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Erosion netting is used to slow water flow on steep inclines, which, in turn, reduces the amount of sediment swept away.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 ensure water runs over the top of the netting, a key trench is    dug at the top of the slope.</a:t>
            </a:r>
          </a:p>
        </p:txBody>
      </p:sp>
      <p:sp>
        <p:nvSpPr>
          <p:cNvPr id="5" name="Rectangle 4"/>
          <p:cNvSpPr/>
          <p:nvPr/>
        </p:nvSpPr>
        <p:spPr>
          <a:xfrm>
            <a:off x="5553159" y="5152823"/>
            <a:ext cx="2804474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http://www.homedepot.com/catalog/productImages/300/3a/3a2bd99b-f014-4143-89b2-7b7f73ac9d06_300.jpg</a:t>
            </a:r>
          </a:p>
        </p:txBody>
      </p:sp>
      <p:sp>
        <p:nvSpPr>
          <p:cNvPr id="7" name="Rectangle 6"/>
          <p:cNvSpPr/>
          <p:nvPr/>
        </p:nvSpPr>
        <p:spPr>
          <a:xfrm>
            <a:off x="2636538" y="6153952"/>
            <a:ext cx="2804474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http://www.co.forest.wi.gov/docview.asp?docid=19315&amp;locid=145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452581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Grafting Band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5786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Grafting bands are used to apply pressure to the grafting point.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Added pressure encourages the tissues to grow together faster making sure the vascular system is able to supply nutrients and water to the whole plant. </a:t>
            </a:r>
          </a:p>
        </p:txBody>
      </p:sp>
      <p:sp>
        <p:nvSpPr>
          <p:cNvPr id="7" name="Rectangle 6"/>
          <p:cNvSpPr/>
          <p:nvPr/>
        </p:nvSpPr>
        <p:spPr>
          <a:xfrm>
            <a:off x="5828345" y="5894059"/>
            <a:ext cx="244009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" dirty="0"/>
              <a:t>http://curbstonevalley.com/wp-content/uploads/2011/03/elastic.jpg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9288" y="2152282"/>
            <a:ext cx="4269092" cy="28496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20248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Grafting Knife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9556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Used to cut both plants at the point of grafting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 is important to have a sharp and clean grafting knife to reduce damage to plants and minimize chance of infection.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45930" y="5040480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http://cdnll.amleo.com/images/500/A5017_1.jpg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492" y="1621220"/>
            <a:ext cx="3048876" cy="30488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03733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Landscape Fabric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945" y="1332851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5036945" y="515027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http://www.bluemaize.net/im/arts-crafts-sewing/landscaping-fabric-7.jpg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Landscaping fabric is used to help suppress weeds and retain more water in the soil.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Typically the fabric is used with mulch.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First the soil is leveled, the fabric placed down, holes cut where plants will be placed and then mulch covers the entire fabric.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627763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Wheel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945" y="1491810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857093" y="549088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http://www.homedepot.com/catalog/productImages/1000/29/291698da-9af7-4308-86c1-ee336c72ca29_1000.jpg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measuring wheel is used to measure the ground distance between two points.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wheel can be fairly accurate on flat solid terrain. However, when measuring an incline or on loose materials, the measurement may be off.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48749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Mower Blade Balancer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827" y="1711841"/>
            <a:ext cx="2809836" cy="2775570"/>
          </a:xfrm>
        </p:spPr>
      </p:pic>
      <p:sp>
        <p:nvSpPr>
          <p:cNvPr id="4" name="Rectangle 3"/>
          <p:cNvSpPr/>
          <p:nvPr/>
        </p:nvSpPr>
        <p:spPr>
          <a:xfrm>
            <a:off x="4720458" y="470562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http://images.oreillyauto.com/parts/img/large/pri/pri705975-1.jpg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mower blade balancer is used while sharpening mower blades. Placing the blade on top of the balancer will show if one side is heavier than the other.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If it is unbalanced, the heavier side should be filed down until balanced. Unbalanced blades can cause vibrations while mowing that increase wear and tear.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192534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Nursery Container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3" y="1332851"/>
            <a:ext cx="3964363" cy="3964363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http://cdn.greenhousemegastore.com/images/uploads/1920_249_popup.jpg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9924" y="1675841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Nursery containers are used for plants to grow and establish a root system before planting in the ground.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They also make transportation of plants easier.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834178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Peat Moss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721" y="1488798"/>
            <a:ext cx="4002088" cy="4002088"/>
          </a:xfrm>
        </p:spPr>
      </p:pic>
      <p:sp>
        <p:nvSpPr>
          <p:cNvPr id="4" name="Rectangle 3"/>
          <p:cNvSpPr/>
          <p:nvPr/>
        </p:nvSpPr>
        <p:spPr>
          <a:xfrm>
            <a:off x="4587765" y="473715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https://smhttp-ssl-17653.nexcesscdn.net/media/catalog/product/cache/1/thumbnail/9df78eab33525d08d6e5fb8d27136e95/p/s/pso100a.jpg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Peat moss is used as an additive to soil to help slow nutrients leeching from the soil and add acidity and texture to the soil.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Peat moss breaks down extremely slowly so one application can last several years.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666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Core </a:t>
            </a:r>
            <a:r>
              <a:rPr lang="en-US" dirty="0" err="1"/>
              <a:t>Aerifier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202077" y="1790931"/>
            <a:ext cx="4239491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Aeration involves penetrating the soil with small holes allowing air, water and nutrients to reach roots and create a deeper, stronger root system.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Often used on heavily used turf or where the thatch has become too thick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(Thatch is roots and grass stems that build up and have yet to decompose.)</a:t>
            </a:r>
          </a:p>
        </p:txBody>
      </p:sp>
      <p:sp>
        <p:nvSpPr>
          <p:cNvPr id="5" name="Rectangle 4"/>
          <p:cNvSpPr/>
          <p:nvPr/>
        </p:nvSpPr>
        <p:spPr>
          <a:xfrm>
            <a:off x="4226075" y="491884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http://cdn-lp.greatplainsmfg.com/cdn/farfuture/Zw-AjwLwAOMO37TXIS5L2npMQoFScy_Jl88az6AMoQ8/mtime:1331815864/sites/default/files/lp_ca25.png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89" y="1480010"/>
            <a:ext cx="4693773" cy="34388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253497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Pot-in-Pot Units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617" y="1595117"/>
            <a:ext cx="2608167" cy="3477556"/>
          </a:xfrm>
        </p:spPr>
      </p:pic>
      <p:sp>
        <p:nvSpPr>
          <p:cNvPr id="4" name="Rectangle 3"/>
          <p:cNvSpPr/>
          <p:nvPr/>
        </p:nvSpPr>
        <p:spPr>
          <a:xfrm>
            <a:off x="4572000" y="530923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http://aggie-horticulture.tamu.edu/newsletters/hortupdate/hortupdate_archives/2003/jan03/cancan1.jpg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Pot-in-pot units are a technique that has nursery containers set inside of permanent pots in the ground.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has the added benefits of root protection from changing temperatures, trees can be removed any time of year and greater stability.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466111"/>
            <a:ext cx="2566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Resource:</a:t>
            </a:r>
          </a:p>
          <a:p>
            <a:r>
              <a:rPr lang="en-US" sz="800" dirty="0"/>
              <a:t>http://www.uky.edu/Ag/CCD/introsheets/potinpot.pdf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956614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Propagation Mat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455" y="1899112"/>
            <a:ext cx="4018637" cy="2379033"/>
          </a:xfrm>
        </p:spPr>
      </p:pic>
      <p:sp>
        <p:nvSpPr>
          <p:cNvPr id="4" name="Rectangle 3"/>
          <p:cNvSpPr/>
          <p:nvPr/>
        </p:nvSpPr>
        <p:spPr>
          <a:xfrm>
            <a:off x="4441568" y="460051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https://cdn.shopify.com/s/files/1/1498/9506/t/8/assets/germination.jpg?18087462922295774271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propagation mat is used to regulate the temperature of soil with germinating seeds.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Should only be used indoors  and for germinating seeds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Once germinated, plants should be moved off the mat and into sunlight.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596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Shade Fabric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101" y="1332851"/>
            <a:ext cx="3473812" cy="4002088"/>
          </a:xfrm>
        </p:spPr>
      </p:pic>
      <p:sp>
        <p:nvSpPr>
          <p:cNvPr id="4" name="Rectangle 3"/>
          <p:cNvSpPr/>
          <p:nvPr/>
        </p:nvSpPr>
        <p:spPr>
          <a:xfrm>
            <a:off x="4572000" y="549088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http://obcnw.com/images/products/detail/616.nico_shade_fabric.jpg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6768" y="1488163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Shade fabric is used to keep plants out of direct sunlight so they do not over heat and wilt as easily, and it also slows water loss due to evaporation.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Shade fabric can also help seeds germinate in areas with exceptionally warm summers.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165748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Sharpening Stone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256" y="2218312"/>
            <a:ext cx="4180407" cy="2332667"/>
          </a:xfrm>
        </p:spPr>
      </p:pic>
      <p:sp>
        <p:nvSpPr>
          <p:cNvPr id="4" name="Rectangle 3"/>
          <p:cNvSpPr/>
          <p:nvPr/>
        </p:nvSpPr>
        <p:spPr>
          <a:xfrm>
            <a:off x="4572000" y="482123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https://images-na.ssl-images-amazon.com/images/I/41eC4CGczRL.jpg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Sharpening stones are used to re-sharpen dull tools such as a grafting knife.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14264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Sampling Tube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263" y="1681238"/>
            <a:ext cx="3095105" cy="3095105"/>
          </a:xfrm>
        </p:spPr>
      </p:pic>
      <p:sp>
        <p:nvSpPr>
          <p:cNvPr id="4" name="Rectangle 3"/>
          <p:cNvSpPr/>
          <p:nvPr/>
        </p:nvSpPr>
        <p:spPr>
          <a:xfrm>
            <a:off x="4722815" y="495787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http://static.gemplers.com/img/lamotte-soil-sampling-72840-lrg.jpg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Soil sampling tubes draw out cores of soil that can then be tested to identify deficiencies of important nutrients.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If deficiencies are found, decisions about what fertilizers to apply can be backed up with data.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22309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200"/>
              </a:spcBef>
            </a:pPr>
            <a:r>
              <a:rPr lang="en-US" dirty="0"/>
              <a:t>Sphagnum Moss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093" y="1064174"/>
            <a:ext cx="1676400" cy="3048000"/>
          </a:xfrm>
        </p:spPr>
      </p:pic>
      <p:sp>
        <p:nvSpPr>
          <p:cNvPr id="4" name="Rectangle 3"/>
          <p:cNvSpPr/>
          <p:nvPr/>
        </p:nvSpPr>
        <p:spPr>
          <a:xfrm>
            <a:off x="4678417" y="420522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https://images-na.ssl-images-amazon.com/images/I/81bhiIhCvhL._AC_UL320_SR176,320_.jpg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6075" y="6466111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https://us.123rf.com/450wm/kaowenhua/kaowenhua1405/kaowenhua140501756/28182118-dried-sphagnum-plant.jpg?ver=6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782" y="4460387"/>
            <a:ext cx="3008586" cy="2005724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Unlike peat moss, which has been dead for centuries before it is harvested and dried, sphagnum moss is harvested while the plant is still alive, and then it is dried.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Sphagnum moss is found in almost all potting soils and is added to natural soil to add texture and as a natural fertilizer.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488256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Caliper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58347">
            <a:off x="4650579" y="2026814"/>
            <a:ext cx="4640139" cy="2614163"/>
          </a:xfrm>
        </p:spPr>
      </p:pic>
      <p:sp>
        <p:nvSpPr>
          <p:cNvPr id="4" name="Rectangle 3"/>
          <p:cNvSpPr/>
          <p:nvPr/>
        </p:nvSpPr>
        <p:spPr>
          <a:xfrm>
            <a:off x="4751989" y="549389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http://static.stihl.com/upload/assetmanager/modell_imagefilename/scaled/zoom/05bf5e17f2564b548c806511afc20d51.jpg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tree caliper is used to measure the diameter of a tree trunk.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 is important to account for the lean of a tree and if the tree is oval shaped.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680534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Wrap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364" y="1437462"/>
            <a:ext cx="3220154" cy="3792866"/>
          </a:xfrm>
        </p:spPr>
      </p:pic>
      <p:sp>
        <p:nvSpPr>
          <p:cNvPr id="4" name="Rectangle 3"/>
          <p:cNvSpPr/>
          <p:nvPr/>
        </p:nvSpPr>
        <p:spPr>
          <a:xfrm>
            <a:off x="4488441" y="529570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http://extension.illinois.edu/gardenerscorner/images/winter_05_13.jpg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Tree wrap is applied to newly planted or thin-barked trees. The wrap keeps the sun off the tree to prevent scalding of the bark.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 is recommended to cover trees from November to April if needed.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795623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 Tree Basket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874" y="1707739"/>
            <a:ext cx="2841872" cy="2841872"/>
          </a:xfrm>
        </p:spPr>
      </p:pic>
      <p:sp>
        <p:nvSpPr>
          <p:cNvPr id="4" name="Rectangle 3"/>
          <p:cNvSpPr/>
          <p:nvPr/>
        </p:nvSpPr>
        <p:spPr>
          <a:xfrm>
            <a:off x="4669810" y="4620171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http://www.cherokeemfg.com/wp-content/uploads/2015/02/cbt.jpg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818640"/>
            <a:ext cx="4774676" cy="40027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Wire tree baskets are used to help transport balled trees and are planted with the tree in the ground.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wire tree basket offers added support to the tree root system and has no negative effect on growth.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75729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Quizet</a:t>
            </a:r>
            <a:r>
              <a:rPr lang="en-US" dirty="0"/>
              <a:t>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We will split into two evenly numbered teams and review the equipment with a Quizlet flash card challenge!</a:t>
            </a:r>
          </a:p>
          <a:p>
            <a:endParaRPr lang="en-US" dirty="0">
              <a:solidFill>
                <a:schemeClr val="tx1"/>
              </a:solidFill>
              <a:hlinkClick r:id="rId3"/>
            </a:endParaRPr>
          </a:p>
          <a:p>
            <a:endParaRPr lang="en-US" u="sng" dirty="0">
              <a:hlinkClick r:id="rId3"/>
            </a:endParaRPr>
          </a:p>
          <a:p>
            <a:r>
              <a:rPr lang="en-US" u="sng" dirty="0">
                <a:hlinkClick r:id="rId3"/>
              </a:rPr>
              <a:t>https://quizlet.com/214068568/nurserylandscape-equipment-id-flash-cards/?new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0681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 Saw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5212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Chain saws are incredibly versatile tool used to fell trees, remove limbs and prune.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0925" y="461404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http://husqvarnacdn.azureedge.net//qs_ver=00000000T000000/_$$_/media/dam/husqvarna/forest%20chain%20saws%20electric%20saws%20power%20cutters%20and%20saw%20mills/chain%20saws/2014/12/03/05/01/h110-0273.ashx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459" y="1594674"/>
            <a:ext cx="5452933" cy="30193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9622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8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D077A53E-A8F8-4613-A362-6AAE3EF4D9B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EE3B9439-DF33-4587-B57F-2971F60A9137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2B865B30-26C4-4CEB-8CF3-5B4F44C2E2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18781</TotalTime>
  <Words>3672</Words>
  <Application>Microsoft Office PowerPoint</Application>
  <PresentationFormat>On-screen Show (4:3)</PresentationFormat>
  <Paragraphs>453</Paragraphs>
  <Slides>89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4" baseType="lpstr">
      <vt:lpstr>Verdana</vt:lpstr>
      <vt:lpstr>Georgia</vt:lpstr>
      <vt:lpstr>Arial</vt:lpstr>
      <vt:lpstr>Wingdings</vt:lpstr>
      <vt:lpstr>FFA Inservice Master</vt:lpstr>
      <vt:lpstr>PowerPoint Presentation</vt:lpstr>
      <vt:lpstr>Introduction </vt:lpstr>
      <vt:lpstr>Nursery/Landscape Equipment Identification </vt:lpstr>
      <vt:lpstr>Anvil-and-Blade Pruner</vt:lpstr>
      <vt:lpstr>Bow Saw  </vt:lpstr>
      <vt:lpstr>Bulb Planter</vt:lpstr>
      <vt:lpstr>Bunker Rake   </vt:lpstr>
      <vt:lpstr>Core Aerifier </vt:lpstr>
      <vt:lpstr>Chain Saw   </vt:lpstr>
      <vt:lpstr>Cut-Off Machine   </vt:lpstr>
      <vt:lpstr>Edger (Power or Hand)   </vt:lpstr>
      <vt:lpstr>Garden (Spading) Fork </vt:lpstr>
      <vt:lpstr>Garden (Bow) Rake </vt:lpstr>
      <vt:lpstr>Hedge Shears</vt:lpstr>
      <vt:lpstr>Hoe</vt:lpstr>
      <vt:lpstr>Hook-and-Blade Pruners</vt:lpstr>
      <vt:lpstr>Leaf Rake </vt:lpstr>
      <vt:lpstr>Loppers </vt:lpstr>
      <vt:lpstr>Mattock </vt:lpstr>
      <vt:lpstr>Pick </vt:lpstr>
      <vt:lpstr>Planting/Earth/Soil Auger </vt:lpstr>
      <vt:lpstr>Pole Pruner  </vt:lpstr>
      <vt:lpstr>Post-Hole Digger  </vt:lpstr>
      <vt:lpstr>Power Blower </vt:lpstr>
      <vt:lpstr>Power Hedge Trimmer </vt:lpstr>
      <vt:lpstr>Pruning Saw </vt:lpstr>
      <vt:lpstr>Reel Mower </vt:lpstr>
      <vt:lpstr>Rotary Mower </vt:lpstr>
      <vt:lpstr>Rototiller </vt:lpstr>
      <vt:lpstr>Round Point Shovel</vt:lpstr>
      <vt:lpstr>Scoop Shovel </vt:lpstr>
      <vt:lpstr>Spade </vt:lpstr>
      <vt:lpstr>Square Point (Flat) Shovel </vt:lpstr>
      <vt:lpstr>String Trimmer </vt:lpstr>
      <vt:lpstr>Thatch Rake </vt:lpstr>
      <vt:lpstr>Trowel </vt:lpstr>
      <vt:lpstr>Vertical Mower </vt:lpstr>
      <vt:lpstr>Nursery/Landscape Equipment Identification </vt:lpstr>
      <vt:lpstr>Broadcast (Cyclone) Spreader   </vt:lpstr>
      <vt:lpstr>Bubbler Head, Irrigation  </vt:lpstr>
      <vt:lpstr>Compressed Air Sprayer   </vt:lpstr>
      <vt:lpstr>Drip Emitter, Irrigation  </vt:lpstr>
      <vt:lpstr>Fertilizer Injector </vt:lpstr>
      <vt:lpstr>Fertilizer Tablet</vt:lpstr>
      <vt:lpstr>Granular Fertilizer </vt:lpstr>
      <vt:lpstr>Gravity (Drop) Spreader  </vt:lpstr>
      <vt:lpstr>Ground/Pelleted Limestone</vt:lpstr>
      <vt:lpstr>Hose-End Repair Fitting </vt:lpstr>
      <vt:lpstr>Hose-End Sprayer  </vt:lpstr>
      <vt:lpstr>Hose-End Washer  </vt:lpstr>
      <vt:lpstr>Hose Repair Coupling  </vt:lpstr>
      <vt:lpstr>Impact Sprinkler  </vt:lpstr>
      <vt:lpstr>Irrigation Ring Tool  </vt:lpstr>
      <vt:lpstr>Mist Nozzle (Mist Bed) </vt:lpstr>
      <vt:lpstr>Oscillating Sprinkler  </vt:lpstr>
      <vt:lpstr>Polyethylene Pipe  </vt:lpstr>
      <vt:lpstr>Pop-Up Irrigation Head  </vt:lpstr>
      <vt:lpstr>Pump Sprayer  </vt:lpstr>
      <vt:lpstr>Quick Coupler </vt:lpstr>
      <vt:lpstr>Quick Coupler Head Adapter</vt:lpstr>
      <vt:lpstr>Resin-Coated Fertilizer </vt:lpstr>
      <vt:lpstr>Siphon Proportioner  </vt:lpstr>
      <vt:lpstr>Soaker Hose </vt:lpstr>
      <vt:lpstr>Solenoid Valve </vt:lpstr>
      <vt:lpstr>Water Breaker </vt:lpstr>
      <vt:lpstr>Nursery/Landscape Equipment Identification </vt:lpstr>
      <vt:lpstr>Ball Cart (B&amp;B Truck)</vt:lpstr>
      <vt:lpstr>Bark Mulch</vt:lpstr>
      <vt:lpstr>Burlap </vt:lpstr>
      <vt:lpstr>Dry-Lock Wall Block </vt:lpstr>
      <vt:lpstr>Edging</vt:lpstr>
      <vt:lpstr>Erosion Netting</vt:lpstr>
      <vt:lpstr>Grafting Band   </vt:lpstr>
      <vt:lpstr>Grafting Knife</vt:lpstr>
      <vt:lpstr>Landscape Fabric  </vt:lpstr>
      <vt:lpstr>Measuring Wheel  </vt:lpstr>
      <vt:lpstr>Mower Blade Balancer </vt:lpstr>
      <vt:lpstr>Nursery Container  </vt:lpstr>
      <vt:lpstr>Peat Moss </vt:lpstr>
      <vt:lpstr>Pot-in-Pot Units </vt:lpstr>
      <vt:lpstr>Propagation Mat  </vt:lpstr>
      <vt:lpstr>Shade Fabric </vt:lpstr>
      <vt:lpstr>Sharpening Stone  </vt:lpstr>
      <vt:lpstr>Soil Sampling Tube  </vt:lpstr>
      <vt:lpstr>Sphagnum Moss </vt:lpstr>
      <vt:lpstr>Tree Caliper </vt:lpstr>
      <vt:lpstr>Tree Wrap </vt:lpstr>
      <vt:lpstr>Wire Tree Basket  </vt:lpstr>
      <vt:lpstr>Quizet Review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Floral Design</dc:title>
  <dc:creator>Information Technology</dc:creator>
  <cp:lastModifiedBy>Weinrich, Ashli</cp:lastModifiedBy>
  <cp:revision>572</cp:revision>
  <dcterms:created xsi:type="dcterms:W3CDTF">2007-01-30T15:01:20Z</dcterms:created>
  <dcterms:modified xsi:type="dcterms:W3CDTF">2018-01-11T14:27:13Z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c8cb7060-a602-4043-a624-b6722304b2e0</vt:lpwstr>
  </property>
  <property fmtid="{D5CDD505-2E9C-101B-9397-08002B2CF9AE}" pid="5" name="_dlc_DocId">
    <vt:lpwstr>6HAXTY5FZTHJ-43-1608</vt:lpwstr>
  </property>
  <property fmtid="{D5CDD505-2E9C-101B-9397-08002B2CF9AE}" pid="6" name="_dlc_DocIdUrl">
    <vt:lpwstr>https://ffanet.ffa.org/sites/collaboration/edresources/_layouts/15/DocIdRedir.aspx?ID=6HAXTY5FZTHJ-43-1608, 6HAXTY5FZTHJ-43-1608</vt:lpwstr>
  </property>
  <property fmtid="{D5CDD505-2E9C-101B-9397-08002B2CF9AE}" pid="7" name="ArticulateGUID">
    <vt:lpwstr>B1D50CE5-F485-41F4-A99F-2054C698833D</vt:lpwstr>
  </property>
  <property fmtid="{D5CDD505-2E9C-101B-9397-08002B2CF9AE}" pid="8" name="ArticulatePath">
    <vt:lpwstr>6. Equipment ID</vt:lpwstr>
  </property>
</Properties>
</file>