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25"/>
  </p:notesMasterIdLst>
  <p:handoutMasterIdLst>
    <p:handoutMasterId r:id="rId26"/>
  </p:handoutMasterIdLst>
  <p:sldIdLst>
    <p:sldId id="520" r:id="rId6"/>
    <p:sldId id="532" r:id="rId7"/>
    <p:sldId id="533" r:id="rId8"/>
    <p:sldId id="534" r:id="rId9"/>
    <p:sldId id="529" r:id="rId10"/>
    <p:sldId id="536" r:id="rId11"/>
    <p:sldId id="535" r:id="rId12"/>
    <p:sldId id="537" r:id="rId13"/>
    <p:sldId id="538" r:id="rId14"/>
    <p:sldId id="539" r:id="rId15"/>
    <p:sldId id="540" r:id="rId16"/>
    <p:sldId id="541" r:id="rId17"/>
    <p:sldId id="542" r:id="rId18"/>
    <p:sldId id="543" r:id="rId19"/>
    <p:sldId id="544" r:id="rId20"/>
    <p:sldId id="545" r:id="rId21"/>
    <p:sldId id="546" r:id="rId22"/>
    <p:sldId id="547" r:id="rId23"/>
    <p:sldId id="548" r:id="rId24"/>
  </p:sldIdLst>
  <p:sldSz cx="9144000" cy="6858000" type="screen4x3"/>
  <p:notesSz cx="7004050" cy="9290050"/>
  <p:embeddedFontLst>
    <p:embeddedFont>
      <p:font typeface="Georgia" panose="02040502050405020303" pitchFamily="18" charset="0"/>
      <p:regular r:id="rId27"/>
      <p:bold r:id="rId28"/>
      <p:italic r:id="rId29"/>
      <p:boldItalic r:id="rId30"/>
    </p:embeddedFont>
    <p:embeddedFont>
      <p:font typeface="ＭＳ Ｐゴシック" panose="020B0600070205080204" pitchFamily="34" charset="-128"/>
      <p:regular r:id="rId31"/>
    </p:embeddedFont>
    <p:embeddedFont>
      <p:font typeface="Wingdings 2" panose="05020102010507070707" pitchFamily="18" charset="2"/>
      <p:regular r:id="rId32"/>
    </p:embeddedFont>
    <p:embeddedFont>
      <p:font typeface="Verdana" panose="020B0604030504040204" pitchFamily="34" charset="0"/>
      <p:regular r:id="rId33"/>
      <p:bold r:id="rId34"/>
      <p:italic r:id="rId35"/>
      <p:boldItalic r:id="rId36"/>
    </p:embeddedFont>
  </p:embeddedFontLst>
  <p:custDataLst>
    <p:tags r:id="rId3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4249" autoAdjust="0"/>
  </p:normalViewPr>
  <p:slideViewPr>
    <p:cSldViewPr snapToGrid="0">
      <p:cViewPr varScale="1">
        <p:scale>
          <a:sx n="83" d="100"/>
          <a:sy n="83" d="100"/>
        </p:scale>
        <p:origin x="1050" y="54"/>
      </p:cViewPr>
      <p:guideLst>
        <p:guide orient="horz" pos="2160"/>
        <p:guide pos="2881"/>
      </p:guideLst>
    </p:cSldViewPr>
  </p:slideViewPr>
  <p:outlineViewPr>
    <p:cViewPr>
      <p:scale>
        <a:sx n="33" d="100"/>
        <a:sy n="33" d="100"/>
      </p:scale>
      <p:origin x="0" y="-12228"/>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8.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Word_Document.docx"/></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36780" y="2455944"/>
            <a:ext cx="7467600" cy="944628"/>
          </a:xfrm>
          <a:prstGeom prst="rect">
            <a:avLst/>
          </a:prstGeom>
        </p:spPr>
        <p:txBody>
          <a:bodyPr/>
          <a:lstStyle>
            <a:lvl1pPr algn="ctr" rtl="0" eaLnBrk="0" fontAlgn="base" hangingPunct="0">
              <a:spcBef>
                <a:spcPct val="0"/>
              </a:spcBef>
              <a:spcAft>
                <a:spcPct val="0"/>
              </a:spcAft>
              <a:defRPr sz="4000" b="1" i="0">
                <a:solidFill>
                  <a:srgbClr val="004C97"/>
                </a:solidFill>
                <a:latin typeface="Georgia"/>
                <a:ea typeface="+mj-ea"/>
                <a:cs typeface="Georgia"/>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kern="0"/>
              <a:t>Poultry Processing</a:t>
            </a:r>
            <a:endParaRPr lang="en-US" kern="0" dirty="0"/>
          </a:p>
        </p:txBody>
      </p:sp>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p:txBody>
          <a:bodyPr/>
          <a:lstStyle/>
          <a:p>
            <a:pPr eaLnBrk="1" hangingPunct="1">
              <a:lnSpc>
                <a:spcPct val="80000"/>
              </a:lnSpc>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11. Further processing</a:t>
            </a:r>
          </a:p>
          <a:p>
            <a:pPr lvl="1" eaLnBrk="1" hangingPunct="1">
              <a:lnSpc>
                <a:spcPct val="80000"/>
              </a:lnSpc>
            </a:pPr>
            <a:r>
              <a:rPr lang="en-US" altLang="en-US" sz="1600" dirty="0">
                <a:latin typeface="Verdana" panose="020B0604030504040204" pitchFamily="34" charset="0"/>
                <a:ea typeface="Verdana" panose="020B0604030504040204" pitchFamily="34" charset="0"/>
              </a:rPr>
              <a:t>The whole carcass or cut-up and deboned pieces may be further processed for added value.</a:t>
            </a:r>
          </a:p>
          <a:p>
            <a:pPr lvl="1" eaLnBrk="1" hangingPunct="1">
              <a:lnSpc>
                <a:spcPct val="80000"/>
              </a:lnSpc>
            </a:pPr>
            <a:r>
              <a:rPr lang="en-US" altLang="en-US" sz="1600" dirty="0">
                <a:latin typeface="Verdana" panose="020B0604030504040204" pitchFamily="34" charset="0"/>
                <a:ea typeface="Verdana" panose="020B0604030504040204" pitchFamily="34" charset="0"/>
              </a:rPr>
              <a:t>Further processing may include forming, curing, smoking and cooking of products.</a:t>
            </a:r>
          </a:p>
          <a:p>
            <a:pPr lvl="1" eaLnBrk="1" hangingPunct="1">
              <a:lnSpc>
                <a:spcPct val="80000"/>
              </a:lnSpc>
            </a:pPr>
            <a:r>
              <a:rPr lang="en-US" altLang="en-US" sz="1600" dirty="0">
                <a:latin typeface="Verdana" panose="020B0604030504040204" pitchFamily="34" charset="0"/>
                <a:ea typeface="Verdana" panose="020B0604030504040204" pitchFamily="34" charset="0"/>
              </a:rPr>
              <a:t>Forming product requires a change in particle size and often includes the addition of nutrients to add flavor.</a:t>
            </a:r>
          </a:p>
          <a:p>
            <a:pPr lvl="1" eaLnBrk="1" hangingPunct="1">
              <a:lnSpc>
                <a:spcPct val="80000"/>
              </a:lnSpc>
            </a:pPr>
            <a:r>
              <a:rPr lang="en-US" altLang="en-US" sz="1600" dirty="0">
                <a:latin typeface="Verdana" panose="020B0604030504040204" pitchFamily="34" charset="0"/>
                <a:ea typeface="Verdana" panose="020B0604030504040204" pitchFamily="34" charset="0"/>
              </a:rPr>
              <a:t>Forming product also requires the use of a mold to obtain desired shape.</a:t>
            </a:r>
          </a:p>
          <a:p>
            <a:pPr lvl="1" eaLnBrk="1" hangingPunct="1">
              <a:lnSpc>
                <a:spcPct val="80000"/>
              </a:lnSpc>
            </a:pPr>
            <a:r>
              <a:rPr lang="en-US" altLang="en-US" sz="1600" dirty="0">
                <a:latin typeface="Verdana" panose="020B0604030504040204" pitchFamily="34" charset="0"/>
                <a:ea typeface="Verdana" panose="020B0604030504040204" pitchFamily="34" charset="0"/>
              </a:rPr>
              <a:t>Formed products include hot dogs, chicken nuggets, or sausage.</a:t>
            </a:r>
          </a:p>
          <a:p>
            <a:pPr lvl="1" eaLnBrk="1" hangingPunct="1">
              <a:lnSpc>
                <a:spcPct val="80000"/>
              </a:lnSpc>
            </a:pPr>
            <a:r>
              <a:rPr lang="en-US" altLang="en-US" sz="1600" dirty="0">
                <a:latin typeface="Verdana" panose="020B0604030504040204" pitchFamily="34" charset="0"/>
                <a:ea typeface="Verdana" panose="020B0604030504040204" pitchFamily="34" charset="0"/>
              </a:rPr>
              <a:t>Curing involves the addition of preservatives, often nitrates, to the meat to improve flavor and product shelf-life.</a:t>
            </a:r>
          </a:p>
          <a:p>
            <a:pPr lvl="1" eaLnBrk="1" hangingPunct="1">
              <a:lnSpc>
                <a:spcPct val="80000"/>
              </a:lnSpc>
            </a:pPr>
            <a:r>
              <a:rPr lang="en-US" altLang="en-US" sz="1600" dirty="0">
                <a:latin typeface="Verdana" panose="020B0604030504040204" pitchFamily="34" charset="0"/>
                <a:ea typeface="Verdana" panose="020B0604030504040204" pitchFamily="34" charset="0"/>
              </a:rPr>
              <a:t>Smoking also acts as a preservative while providing additional flavor to the product.</a:t>
            </a:r>
          </a:p>
          <a:p>
            <a:pPr lvl="1" eaLnBrk="1" hangingPunct="1">
              <a:lnSpc>
                <a:spcPct val="80000"/>
              </a:lnSpc>
            </a:pPr>
            <a:r>
              <a:rPr lang="en-US" altLang="en-US" sz="1600" dirty="0">
                <a:latin typeface="Verdana" panose="020B0604030504040204" pitchFamily="34" charset="0"/>
                <a:ea typeface="Verdana" panose="020B0604030504040204" pitchFamily="34" charset="0"/>
              </a:rPr>
              <a:t>Some product may be prepared in a form that is edible without additional preparation and is known as “ready-to-eat.”</a:t>
            </a:r>
          </a:p>
          <a:p>
            <a:endParaRPr lang="en-US" dirty="0"/>
          </a:p>
        </p:txBody>
      </p:sp>
    </p:spTree>
    <p:custDataLst>
      <p:tags r:id="rId1"/>
    </p:custDataLst>
    <p:extLst>
      <p:ext uri="{BB962C8B-B14F-4D97-AF65-F5344CB8AC3E}">
        <p14:creationId xmlns:p14="http://schemas.microsoft.com/office/powerpoint/2010/main" val="232352556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pic>
        <p:nvPicPr>
          <p:cNvPr id="4" name="Content Placeholder 4"/>
          <p:cNvPicPr>
            <a:picLocks noGrp="1" noChangeAspect="1"/>
          </p:cNvPicPr>
          <p:nvPr>
            <p:ph idx="1"/>
          </p:nvPr>
        </p:nvPicPr>
        <p:blipFill>
          <a:blip r:embed="rId3" cstate="print"/>
          <a:stretch>
            <a:fillRect/>
          </a:stretch>
        </p:blipFill>
        <p:spPr>
          <a:xfrm>
            <a:off x="1689412" y="2009213"/>
            <a:ext cx="5003175" cy="3707937"/>
          </a:xfrm>
          <a:ln w="228600" cap="sq" cmpd="thickThin">
            <a:solidFill>
              <a:srgbClr val="000000"/>
            </a:solidFill>
          </a:ln>
          <a:effectLst>
            <a:innerShdw blurRad="76200">
              <a:srgbClr val="000000"/>
            </a:innerShdw>
          </a:effectLst>
        </p:spPr>
      </p:pic>
    </p:spTree>
    <p:custDataLst>
      <p:tags r:id="rId1"/>
    </p:custDataLst>
    <p:extLst>
      <p:ext uri="{BB962C8B-B14F-4D97-AF65-F5344CB8AC3E}">
        <p14:creationId xmlns:p14="http://schemas.microsoft.com/office/powerpoint/2010/main" val="228035954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a:xfrm>
            <a:off x="457200" y="2032000"/>
            <a:ext cx="5483372" cy="4094163"/>
          </a:xfrm>
        </p:spPr>
        <p:txBody>
          <a:bodyPr/>
          <a:lstStyle/>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12. Storage</a:t>
            </a:r>
          </a:p>
          <a:p>
            <a:pPr lvl="1" eaLnBrk="1" hangingPunct="1"/>
            <a:r>
              <a:rPr lang="en-US" altLang="en-US" sz="2400" dirty="0">
                <a:latin typeface="Verdana" panose="020B0604030504040204" pitchFamily="34" charset="0"/>
                <a:ea typeface="Verdana" panose="020B0604030504040204" pitchFamily="34" charset="0"/>
              </a:rPr>
              <a:t>Poultry meat should be refrigerated around 30</a:t>
            </a:r>
            <a:r>
              <a:rPr lang="en-US" altLang="en-US" sz="2400" dirty="0">
                <a:latin typeface="Verdana" panose="020B0604030504040204" pitchFamily="34" charset="0"/>
                <a:ea typeface="Verdana" panose="020B0604030504040204" pitchFamily="34" charset="0"/>
                <a:sym typeface="Symbol" panose="05050102010706020507" pitchFamily="18" charset="2"/>
              </a:rPr>
              <a:t></a:t>
            </a:r>
            <a:r>
              <a:rPr lang="en-US" altLang="en-US" sz="2400" dirty="0">
                <a:latin typeface="Verdana" panose="020B0604030504040204" pitchFamily="34" charset="0"/>
                <a:ea typeface="Verdana" panose="020B0604030504040204" pitchFamily="34" charset="0"/>
              </a:rPr>
              <a:t>F. Keeping the poultry below 40</a:t>
            </a:r>
            <a:r>
              <a:rPr lang="en-US" altLang="en-US" sz="2400" dirty="0">
                <a:latin typeface="Verdana" panose="020B0604030504040204" pitchFamily="34" charset="0"/>
                <a:ea typeface="Verdana" panose="020B0604030504040204" pitchFamily="34" charset="0"/>
                <a:sym typeface="Symbol" panose="05050102010706020507" pitchFamily="18" charset="2"/>
              </a:rPr>
              <a:t></a:t>
            </a:r>
            <a:r>
              <a:rPr lang="en-US" altLang="en-US" sz="2400" dirty="0">
                <a:latin typeface="Verdana" panose="020B0604030504040204" pitchFamily="34" charset="0"/>
                <a:ea typeface="Verdana" panose="020B0604030504040204" pitchFamily="34" charset="0"/>
              </a:rPr>
              <a:t>F reduces the risk of microbial growth.</a:t>
            </a:r>
          </a:p>
          <a:p>
            <a:pPr lvl="1" eaLnBrk="1" hangingPunct="1"/>
            <a:r>
              <a:rPr lang="en-US" altLang="en-US" sz="2400" dirty="0">
                <a:latin typeface="Verdana" panose="020B0604030504040204" pitchFamily="34" charset="0"/>
                <a:ea typeface="Verdana" panose="020B0604030504040204" pitchFamily="34" charset="0"/>
              </a:rPr>
              <a:t>Refrigeration and freezing does not kill all microbes. </a:t>
            </a:r>
          </a:p>
          <a:p>
            <a:endParaRPr lang="en-US" sz="2800" dirty="0"/>
          </a:p>
        </p:txBody>
      </p:sp>
      <p:pic>
        <p:nvPicPr>
          <p:cNvPr id="4" name="Picture 3"/>
          <p:cNvPicPr>
            <a:picLocks noChangeAspect="1"/>
          </p:cNvPicPr>
          <p:nvPr/>
        </p:nvPicPr>
        <p:blipFill>
          <a:blip r:embed="rId3" cstate="print"/>
          <a:stretch>
            <a:fillRect/>
          </a:stretch>
        </p:blipFill>
        <p:spPr>
          <a:xfrm>
            <a:off x="6138064" y="2032000"/>
            <a:ext cx="2480127" cy="3754774"/>
          </a:xfrm>
          <a:prstGeom prst="rect">
            <a:avLst/>
          </a:prstGeom>
          <a:ln w="228600" cap="sq" cmpd="thickThin">
            <a:solidFill>
              <a:srgbClr val="000000"/>
            </a:solidFill>
            <a:prstDash val="solid"/>
            <a:miter lim="800000"/>
          </a:ln>
          <a:effectLst>
            <a:innerShdw blurRad="76200">
              <a:srgbClr val="000000"/>
            </a:innerShdw>
          </a:effectLst>
        </p:spPr>
      </p:pic>
    </p:spTree>
    <p:custDataLst>
      <p:tags r:id="rId1"/>
    </p:custDataLst>
    <p:extLst>
      <p:ext uri="{BB962C8B-B14F-4D97-AF65-F5344CB8AC3E}">
        <p14:creationId xmlns:p14="http://schemas.microsoft.com/office/powerpoint/2010/main" val="312792044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graphicFrame>
        <p:nvGraphicFramePr>
          <p:cNvPr id="4" name="Object 2"/>
          <p:cNvGraphicFramePr>
            <a:graphicFrameLocks noChangeAspect="1"/>
          </p:cNvGraphicFramePr>
          <p:nvPr>
            <p:extLst>
              <p:ext uri="{D42A27DB-BD31-4B8C-83A1-F6EECF244321}">
                <p14:modId xmlns:p14="http://schemas.microsoft.com/office/powerpoint/2010/main" val="867872192"/>
              </p:ext>
            </p:extLst>
          </p:nvPr>
        </p:nvGraphicFramePr>
        <p:xfrm>
          <a:off x="1388455" y="1680773"/>
          <a:ext cx="5233952" cy="5551161"/>
        </p:xfrm>
        <a:graphic>
          <a:graphicData uri="http://schemas.openxmlformats.org/presentationml/2006/ole">
            <mc:AlternateContent xmlns:mc="http://schemas.openxmlformats.org/markup-compatibility/2006">
              <mc:Choice xmlns:v="urn:schemas-microsoft-com:vml" Requires="v">
                <p:oleObj spid="_x0000_s1033" name="Document" r:id="rId4" imgW="5956042" imgH="7722980" progId="Word.Document.12">
                  <p:embed/>
                </p:oleObj>
              </mc:Choice>
              <mc:Fallback>
                <p:oleObj name="Document" r:id="rId4" imgW="5956042" imgH="7722980" progId="Word.Document.12">
                  <p:embed/>
                  <p:pic>
                    <p:nvPicPr>
                      <p:cNvPr id="19458" name="Object 2"/>
                      <p:cNvPicPr>
                        <a:picLocks noChangeAspect="1" noChangeArrowheads="1"/>
                      </p:cNvPicPr>
                      <p:nvPr/>
                    </p:nvPicPr>
                    <p:blipFill>
                      <a:blip r:embed="rId5"/>
                      <a:srcRect/>
                      <a:stretch>
                        <a:fillRect/>
                      </a:stretch>
                    </p:blipFill>
                    <p:spPr bwMode="auto">
                      <a:xfrm>
                        <a:off x="1388455" y="1680773"/>
                        <a:ext cx="5233952" cy="5551161"/>
                      </a:xfrm>
                      <a:prstGeom prst="rect">
                        <a:avLst/>
                      </a:prstGeom>
                      <a:noFill/>
                      <a:ln>
                        <a:noFill/>
                      </a:ln>
                      <a:effectLst/>
                    </p:spPr>
                  </p:pic>
                </p:oleObj>
              </mc:Fallback>
            </mc:AlternateContent>
          </a:graphicData>
        </a:graphic>
      </p:graphicFrame>
    </p:spTree>
    <p:custDataLst>
      <p:tags r:id="rId2"/>
    </p:custDataLst>
    <p:extLst>
      <p:ext uri="{BB962C8B-B14F-4D97-AF65-F5344CB8AC3E}">
        <p14:creationId xmlns:p14="http://schemas.microsoft.com/office/powerpoint/2010/main" val="17811379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Equipment Used in Plant</a:t>
            </a:r>
          </a:p>
        </p:txBody>
      </p:sp>
      <p:sp>
        <p:nvSpPr>
          <p:cNvPr id="3" name="Content Placeholder 2"/>
          <p:cNvSpPr>
            <a:spLocks noGrp="1"/>
          </p:cNvSpPr>
          <p:nvPr>
            <p:ph idx="1"/>
          </p:nvPr>
        </p:nvSpPr>
        <p:spPr/>
        <p:txBody>
          <a:bodyPr/>
          <a:lstStyle/>
          <a:p>
            <a:pPr eaLnBrk="1" hangingPunct="1">
              <a:lnSpc>
                <a:spcPct val="80000"/>
              </a:lnSpc>
            </a:pPr>
            <a:r>
              <a:rPr lang="en-US" altLang="en-US" sz="1800" dirty="0">
                <a:ea typeface="ＭＳ Ｐゴシック" panose="020B0600070205080204" pitchFamily="34" charset="-128"/>
              </a:rPr>
              <a:t>Stunning cabinet</a:t>
            </a:r>
          </a:p>
          <a:p>
            <a:pPr lvl="1" eaLnBrk="1" hangingPunct="1">
              <a:lnSpc>
                <a:spcPct val="80000"/>
              </a:lnSpc>
            </a:pPr>
            <a:r>
              <a:rPr lang="en-US" altLang="en-US" sz="1600" dirty="0">
                <a:ea typeface="ＭＳ Ｐゴシック" panose="020B0600070205080204" pitchFamily="34" charset="-128"/>
              </a:rPr>
              <a:t>Electrical circuit passes through the whole body. The amount of current required depends upon the type of bird, i.e., chickens, turkeys, ducks, etc.</a:t>
            </a:r>
          </a:p>
          <a:p>
            <a:pPr eaLnBrk="1" hangingPunct="1">
              <a:lnSpc>
                <a:spcPct val="80000"/>
              </a:lnSpc>
            </a:pPr>
            <a:r>
              <a:rPr lang="en-US" altLang="en-US" sz="1800" dirty="0">
                <a:ea typeface="ＭＳ Ｐゴシック" panose="020B0600070205080204" pitchFamily="34" charset="-128"/>
              </a:rPr>
              <a:t>Automated knife blade </a:t>
            </a:r>
          </a:p>
          <a:p>
            <a:pPr lvl="1" eaLnBrk="1" hangingPunct="1">
              <a:lnSpc>
                <a:spcPct val="80000"/>
              </a:lnSpc>
            </a:pPr>
            <a:r>
              <a:rPr lang="en-US" altLang="en-US" sz="1600" dirty="0">
                <a:ea typeface="ＭＳ Ｐゴシック" panose="020B0600070205080204" pitchFamily="34" charset="-128"/>
              </a:rPr>
              <a:t>Cuts the neck and major blood vessels allowing the blood to flow out of the bird. All birds are stunned and insensible to pain prior to entering the automated knife machine. </a:t>
            </a:r>
          </a:p>
          <a:p>
            <a:pPr eaLnBrk="1" hangingPunct="1">
              <a:lnSpc>
                <a:spcPct val="80000"/>
              </a:lnSpc>
            </a:pPr>
            <a:r>
              <a:rPr lang="en-US" altLang="en-US" sz="1800" dirty="0">
                <a:ea typeface="ＭＳ Ｐゴシック" panose="020B0600070205080204" pitchFamily="34" charset="-128"/>
              </a:rPr>
              <a:t>Scalding tank </a:t>
            </a:r>
          </a:p>
          <a:p>
            <a:pPr lvl="1" eaLnBrk="1" hangingPunct="1">
              <a:lnSpc>
                <a:spcPct val="80000"/>
              </a:lnSpc>
            </a:pPr>
            <a:r>
              <a:rPr lang="en-US" altLang="en-US" sz="1600" dirty="0">
                <a:ea typeface="ＭＳ Ｐゴシック" panose="020B0600070205080204" pitchFamily="34" charset="-128"/>
              </a:rPr>
              <a:t>The purpose is to loosen the feather follicles of the bird so that the picker can remove the feathers.</a:t>
            </a:r>
          </a:p>
          <a:p>
            <a:pPr eaLnBrk="1" hangingPunct="1">
              <a:lnSpc>
                <a:spcPct val="80000"/>
              </a:lnSpc>
            </a:pPr>
            <a:r>
              <a:rPr lang="en-US" altLang="en-US" sz="1800" dirty="0">
                <a:ea typeface="ＭＳ Ｐゴシック" panose="020B0600070205080204" pitchFamily="34" charset="-128"/>
              </a:rPr>
              <a:t>Picker</a:t>
            </a:r>
          </a:p>
          <a:p>
            <a:pPr lvl="1" eaLnBrk="1" hangingPunct="1">
              <a:lnSpc>
                <a:spcPct val="80000"/>
              </a:lnSpc>
            </a:pPr>
            <a:r>
              <a:rPr lang="en-US" altLang="en-US" sz="1600" dirty="0">
                <a:ea typeface="ＭＳ Ｐゴシック" panose="020B0600070205080204" pitchFamily="34" charset="-128"/>
              </a:rPr>
              <a:t>Soft, rubber projections are installed throughout the inside and the purpose is to remove all of the feathers so the bird is ready for processing.</a:t>
            </a:r>
          </a:p>
          <a:p>
            <a:pPr eaLnBrk="1" hangingPunct="1">
              <a:lnSpc>
                <a:spcPct val="80000"/>
              </a:lnSpc>
            </a:pPr>
            <a:r>
              <a:rPr lang="en-US" altLang="en-US" sz="1800" dirty="0">
                <a:ea typeface="ＭＳ Ｐゴシック" panose="020B0600070205080204" pitchFamily="34" charset="-128"/>
              </a:rPr>
              <a:t>Pneumatic shears</a:t>
            </a:r>
          </a:p>
          <a:p>
            <a:pPr lvl="1" eaLnBrk="1" hangingPunct="1">
              <a:lnSpc>
                <a:spcPct val="80000"/>
              </a:lnSpc>
            </a:pPr>
            <a:r>
              <a:rPr lang="en-US" altLang="en-US" sz="1600" dirty="0">
                <a:ea typeface="ＭＳ Ｐゴシック" panose="020B0600070205080204" pitchFamily="34" charset="-128"/>
              </a:rPr>
              <a:t>An air-powered device to remove the neck and head.</a:t>
            </a:r>
          </a:p>
          <a:p>
            <a:endParaRPr lang="en-US" dirty="0"/>
          </a:p>
        </p:txBody>
      </p:sp>
    </p:spTree>
    <p:custDataLst>
      <p:tags r:id="rId1"/>
    </p:custDataLst>
    <p:extLst>
      <p:ext uri="{BB962C8B-B14F-4D97-AF65-F5344CB8AC3E}">
        <p14:creationId xmlns:p14="http://schemas.microsoft.com/office/powerpoint/2010/main" val="413413224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Layout of Processing Plant</a:t>
            </a:r>
          </a:p>
        </p:txBody>
      </p:sp>
      <p:sp>
        <p:nvSpPr>
          <p:cNvPr id="3" name="Content Placeholder 2"/>
          <p:cNvSpPr>
            <a:spLocks noGrp="1"/>
          </p:cNvSpPr>
          <p:nvPr>
            <p:ph idx="1"/>
          </p:nvPr>
        </p:nvSpPr>
        <p:spPr/>
        <p:txBody>
          <a:bodyPr/>
          <a:lstStyle/>
          <a:p>
            <a:pPr eaLnBrk="1" hangingPunct="1">
              <a:lnSpc>
                <a:spcPct val="80000"/>
              </a:lnSpc>
            </a:pPr>
            <a:r>
              <a:rPr lang="en-US" altLang="en-US" sz="2400" dirty="0">
                <a:ea typeface="ＭＳ Ｐゴシック" panose="020B0600070205080204" pitchFamily="34" charset="-128"/>
              </a:rPr>
              <a:t>Flow of operations</a:t>
            </a:r>
          </a:p>
          <a:p>
            <a:pPr lvl="1" eaLnBrk="1" hangingPunct="1">
              <a:lnSpc>
                <a:spcPct val="80000"/>
              </a:lnSpc>
            </a:pPr>
            <a:r>
              <a:rPr lang="en-US" altLang="en-US" sz="1800" dirty="0">
                <a:ea typeface="ＭＳ Ｐゴシック" panose="020B0600070205080204" pitchFamily="34" charset="-128"/>
              </a:rPr>
              <a:t>Poultry processing plants are highly organized and mechanized facilities that contain state-of-the-art technology to ensure the safe preparation of poultry meat products.</a:t>
            </a:r>
          </a:p>
          <a:p>
            <a:pPr lvl="1" eaLnBrk="1" hangingPunct="1">
              <a:lnSpc>
                <a:spcPct val="80000"/>
              </a:lnSpc>
            </a:pPr>
            <a:r>
              <a:rPr lang="en-US" altLang="en-US" sz="1800" dirty="0">
                <a:ea typeface="ＭＳ Ｐゴシック" panose="020B0600070205080204" pitchFamily="34" charset="-128"/>
              </a:rPr>
              <a:t>Processed product should travel from the area of highest potential contamination to the lowest potential contamination.</a:t>
            </a:r>
          </a:p>
          <a:p>
            <a:pPr eaLnBrk="1" hangingPunct="1">
              <a:lnSpc>
                <a:spcPct val="80000"/>
              </a:lnSpc>
            </a:pPr>
            <a:r>
              <a:rPr lang="en-US" altLang="en-US" sz="2400" dirty="0">
                <a:ea typeface="ＭＳ Ｐゴシック" panose="020B0600070205080204" pitchFamily="34" charset="-128"/>
              </a:rPr>
              <a:t>Personnel traffic flow</a:t>
            </a:r>
          </a:p>
          <a:p>
            <a:pPr lvl="1" eaLnBrk="1" hangingPunct="1">
              <a:lnSpc>
                <a:spcPct val="80000"/>
              </a:lnSpc>
            </a:pPr>
            <a:r>
              <a:rPr lang="en-US" altLang="en-US" sz="1800" dirty="0">
                <a:ea typeface="ＭＳ Ｐゴシック" panose="020B0600070205080204" pitchFamily="34" charset="-128"/>
              </a:rPr>
              <a:t>Personnel traffic flow should be restricted to prevent potential contamination of product.</a:t>
            </a:r>
          </a:p>
          <a:p>
            <a:pPr lvl="1" eaLnBrk="1" hangingPunct="1">
              <a:lnSpc>
                <a:spcPct val="80000"/>
              </a:lnSpc>
            </a:pPr>
            <a:r>
              <a:rPr lang="en-US" altLang="en-US" sz="1800" dirty="0">
                <a:ea typeface="ＭＳ Ｐゴシック" panose="020B0600070205080204" pitchFamily="34" charset="-128"/>
              </a:rPr>
              <a:t>Personnel should be restricted to their routine work area.</a:t>
            </a:r>
          </a:p>
          <a:p>
            <a:pPr eaLnBrk="1" hangingPunct="1">
              <a:lnSpc>
                <a:spcPct val="80000"/>
              </a:lnSpc>
            </a:pPr>
            <a:r>
              <a:rPr lang="en-US" altLang="en-US" sz="2400" dirty="0">
                <a:ea typeface="ＭＳ Ｐゴシック" panose="020B0600070205080204" pitchFamily="34" charset="-128"/>
              </a:rPr>
              <a:t>Separation of raw and ready-to-eat product</a:t>
            </a:r>
          </a:p>
          <a:p>
            <a:pPr lvl="1" eaLnBrk="1" hangingPunct="1"/>
            <a:r>
              <a:rPr lang="en-US" altLang="en-US" sz="1800" dirty="0">
                <a:ea typeface="ＭＳ Ｐゴシック" panose="020B0600070205080204" pitchFamily="34" charset="-128"/>
              </a:rPr>
              <a:t>Ready-to-eat products must be located in a separate facility from raw product in order to prevent potential contamination.</a:t>
            </a:r>
          </a:p>
          <a:p>
            <a:pPr lvl="1" eaLnBrk="1" hangingPunct="1"/>
            <a:r>
              <a:rPr lang="en-US" altLang="en-US" sz="1800" dirty="0">
                <a:ea typeface="ＭＳ Ｐゴシック" panose="020B0600070205080204" pitchFamily="34" charset="-128"/>
              </a:rPr>
              <a:t>Ventilation systems should direct airflow away from cooked products.</a:t>
            </a:r>
            <a:endParaRPr lang="en-US" altLang="en-US" sz="3600" dirty="0">
              <a:ea typeface="ＭＳ Ｐゴシック" panose="020B0600070205080204" pitchFamily="34" charset="-128"/>
            </a:endParaRPr>
          </a:p>
          <a:p>
            <a:endParaRPr lang="en-US" dirty="0"/>
          </a:p>
        </p:txBody>
      </p:sp>
    </p:spTree>
    <p:custDataLst>
      <p:tags r:id="rId1"/>
    </p:custDataLst>
    <p:extLst>
      <p:ext uri="{BB962C8B-B14F-4D97-AF65-F5344CB8AC3E}">
        <p14:creationId xmlns:p14="http://schemas.microsoft.com/office/powerpoint/2010/main" val="50451248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290" y="1087372"/>
            <a:ext cx="8050208" cy="944628"/>
          </a:xfrm>
        </p:spPr>
        <p:txBody>
          <a:bodyPr/>
          <a:lstStyle/>
          <a:p>
            <a:r>
              <a:rPr lang="en-US" dirty="0"/>
              <a:t>Requirements of a Packaging Label</a:t>
            </a:r>
          </a:p>
        </p:txBody>
      </p:sp>
      <p:sp>
        <p:nvSpPr>
          <p:cNvPr id="3" name="Content Placeholder 2"/>
          <p:cNvSpPr>
            <a:spLocks noGrp="1"/>
          </p:cNvSpPr>
          <p:nvPr>
            <p:ph idx="1"/>
          </p:nvPr>
        </p:nvSpPr>
        <p:spPr>
          <a:xfrm>
            <a:off x="457200" y="2032000"/>
            <a:ext cx="3914964" cy="4094163"/>
          </a:xfrm>
        </p:spPr>
        <p:txBody>
          <a:bodyPr/>
          <a:lstStyle/>
          <a:p>
            <a:pPr marL="0" indent="0" eaLnBrk="1" hangingPunct="1">
              <a:buNone/>
            </a:pPr>
            <a:r>
              <a:rPr lang="en-US" altLang="en-US" dirty="0">
                <a:ea typeface="ＭＳ Ｐゴシック" panose="020B0600070205080204" pitchFamily="34" charset="-128"/>
              </a:rPr>
              <a:t>1. </a:t>
            </a:r>
            <a:r>
              <a:rPr lang="en-US" altLang="en-US" sz="2800" dirty="0">
                <a:ea typeface="ＭＳ Ｐゴシック" panose="020B0600070205080204" pitchFamily="34" charset="-128"/>
              </a:rPr>
              <a:t>Sell-by date</a:t>
            </a:r>
          </a:p>
          <a:p>
            <a:pPr lvl="1" eaLnBrk="1" hangingPunct="1"/>
            <a:r>
              <a:rPr lang="en-US" altLang="en-US" sz="2400" dirty="0">
                <a:ea typeface="ＭＳ Ｐゴシック" panose="020B0600070205080204" pitchFamily="34" charset="-128"/>
              </a:rPr>
              <a:t>Preferred by stores</a:t>
            </a:r>
          </a:p>
          <a:p>
            <a:pPr lvl="1" eaLnBrk="1" hangingPunct="1"/>
            <a:r>
              <a:rPr lang="en-US" altLang="en-US" sz="2400" dirty="0">
                <a:ea typeface="ＭＳ Ｐゴシック" panose="020B0600070205080204" pitchFamily="34" charset="-128"/>
              </a:rPr>
              <a:t>Date used for quality assurance</a:t>
            </a:r>
          </a:p>
          <a:p>
            <a:pPr lvl="1" eaLnBrk="1" hangingPunct="1"/>
            <a:r>
              <a:rPr lang="en-US" altLang="en-US" sz="2400" dirty="0">
                <a:ea typeface="ＭＳ Ｐゴシック" panose="020B0600070205080204" pitchFamily="34" charset="-128"/>
              </a:rPr>
              <a:t>Food can still be consumed if meat is frozen and the sell-by date is expired.</a:t>
            </a:r>
          </a:p>
          <a:p>
            <a:endParaRPr lang="en-US" dirty="0"/>
          </a:p>
        </p:txBody>
      </p:sp>
      <p:pic>
        <p:nvPicPr>
          <p:cNvPr id="4" name="Picture 3"/>
          <p:cNvPicPr>
            <a:picLocks noChangeAspect="1"/>
          </p:cNvPicPr>
          <p:nvPr/>
        </p:nvPicPr>
        <p:blipFill>
          <a:blip r:embed="rId3" cstate="print"/>
          <a:stretch>
            <a:fillRect/>
          </a:stretch>
        </p:blipFill>
        <p:spPr>
          <a:xfrm>
            <a:off x="5352262" y="2513085"/>
            <a:ext cx="2686585" cy="3449575"/>
          </a:xfrm>
          <a:prstGeom prst="rect">
            <a:avLst/>
          </a:prstGeom>
          <a:ln w="228600" cap="sq" cmpd="thickThin">
            <a:solidFill>
              <a:srgbClr val="000000"/>
            </a:solidFill>
            <a:prstDash val="solid"/>
            <a:miter lim="800000"/>
          </a:ln>
          <a:effectLst>
            <a:innerShdw blurRad="76200">
              <a:srgbClr val="000000"/>
            </a:innerShdw>
          </a:effectLst>
        </p:spPr>
      </p:pic>
    </p:spTree>
    <p:custDataLst>
      <p:tags r:id="rId1"/>
    </p:custDataLst>
    <p:extLst>
      <p:ext uri="{BB962C8B-B14F-4D97-AF65-F5344CB8AC3E}">
        <p14:creationId xmlns:p14="http://schemas.microsoft.com/office/powerpoint/2010/main" val="99905268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of a Packaging Label</a:t>
            </a:r>
          </a:p>
        </p:txBody>
      </p:sp>
      <p:sp>
        <p:nvSpPr>
          <p:cNvPr id="3" name="Content Placeholder 2"/>
          <p:cNvSpPr>
            <a:spLocks noGrp="1"/>
          </p:cNvSpPr>
          <p:nvPr>
            <p:ph idx="1"/>
          </p:nvPr>
        </p:nvSpPr>
        <p:spPr>
          <a:xfrm>
            <a:off x="457200" y="2032000"/>
            <a:ext cx="3933131" cy="4094163"/>
          </a:xfrm>
        </p:spPr>
        <p:txBody>
          <a:bodyPr/>
          <a:lstStyle/>
          <a:p>
            <a:pPr marL="0" indent="0" eaLnBrk="1" hangingPunct="1">
              <a:buNone/>
            </a:pPr>
            <a:r>
              <a:rPr lang="en-US" altLang="en-US" dirty="0">
                <a:ea typeface="ＭＳ Ｐゴシック" panose="020B0600070205080204" pitchFamily="34" charset="-128"/>
              </a:rPr>
              <a:t>2. Plant Code</a:t>
            </a:r>
          </a:p>
          <a:p>
            <a:pPr lvl="1" eaLnBrk="1" hangingPunct="1"/>
            <a:r>
              <a:rPr lang="en-US" altLang="en-US" dirty="0">
                <a:ea typeface="ＭＳ Ｐゴシック" panose="020B0600070205080204" pitchFamily="34" charset="-128"/>
              </a:rPr>
              <a:t>All product inspected at retail stores.</a:t>
            </a:r>
          </a:p>
          <a:p>
            <a:pPr lvl="1" eaLnBrk="1" hangingPunct="1"/>
            <a:r>
              <a:rPr lang="en-US" altLang="en-US" dirty="0">
                <a:ea typeface="ＭＳ Ｐゴシック" panose="020B0600070205080204" pitchFamily="34" charset="-128"/>
              </a:rPr>
              <a:t>Used for bacteria outbreak and recalls</a:t>
            </a:r>
          </a:p>
          <a:p>
            <a:endParaRPr lang="en-US" dirty="0"/>
          </a:p>
        </p:txBody>
      </p:sp>
      <p:pic>
        <p:nvPicPr>
          <p:cNvPr id="4" name="Picture 3"/>
          <p:cNvPicPr>
            <a:picLocks noChangeAspect="1"/>
          </p:cNvPicPr>
          <p:nvPr/>
        </p:nvPicPr>
        <p:blipFill>
          <a:blip r:embed="rId3" cstate="print"/>
          <a:stretch>
            <a:fillRect/>
          </a:stretch>
        </p:blipFill>
        <p:spPr>
          <a:xfrm>
            <a:off x="5154033" y="2464641"/>
            <a:ext cx="2733423" cy="3509716"/>
          </a:xfrm>
          <a:prstGeom prst="rect">
            <a:avLst/>
          </a:prstGeom>
          <a:ln w="228600" cap="sq" cmpd="thickThin">
            <a:solidFill>
              <a:srgbClr val="000000"/>
            </a:solidFill>
            <a:prstDash val="solid"/>
            <a:miter lim="800000"/>
          </a:ln>
          <a:effectLst>
            <a:innerShdw blurRad="76200">
              <a:srgbClr val="000000"/>
            </a:innerShdw>
          </a:effectLst>
        </p:spPr>
      </p:pic>
      <p:sp>
        <p:nvSpPr>
          <p:cNvPr id="5" name="Rounded Rectangle 4"/>
          <p:cNvSpPr/>
          <p:nvPr/>
        </p:nvSpPr>
        <p:spPr>
          <a:xfrm>
            <a:off x="5063198" y="2918812"/>
            <a:ext cx="1769991" cy="501965"/>
          </a:xfrm>
          <a:prstGeom prst="roundRect">
            <a:avLst/>
          </a:prstGeom>
          <a:solidFill>
            <a:schemeClr val="lt1">
              <a:alpha val="0"/>
            </a:schemeClr>
          </a:solidFill>
          <a:ln w="76200" cap="flat" cmpd="sng" algn="ctr">
            <a:solidFill>
              <a:srgbClr val="800000"/>
            </a:solidFill>
            <a:prstDash val="solid"/>
            <a:round/>
            <a:headEnd type="none" w="med" len="med"/>
            <a:tailEnd type="none" w="med" len="med"/>
          </a:ln>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en-US"/>
          </a:p>
        </p:txBody>
      </p:sp>
    </p:spTree>
    <p:custDataLst>
      <p:tags r:id="rId1"/>
    </p:custDataLst>
    <p:extLst>
      <p:ext uri="{BB962C8B-B14F-4D97-AF65-F5344CB8AC3E}">
        <p14:creationId xmlns:p14="http://schemas.microsoft.com/office/powerpoint/2010/main" val="5812735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of a Packaging Label</a:t>
            </a:r>
          </a:p>
        </p:txBody>
      </p:sp>
      <p:sp>
        <p:nvSpPr>
          <p:cNvPr id="3" name="Content Placeholder 2"/>
          <p:cNvSpPr>
            <a:spLocks noGrp="1"/>
          </p:cNvSpPr>
          <p:nvPr>
            <p:ph idx="1"/>
          </p:nvPr>
        </p:nvSpPr>
        <p:spPr>
          <a:xfrm>
            <a:off x="457199" y="2032000"/>
            <a:ext cx="4302525" cy="4094163"/>
          </a:xfrm>
        </p:spPr>
        <p:txBody>
          <a:bodyPr/>
          <a:lstStyle/>
          <a:p>
            <a:pPr marL="0" indent="0" eaLnBrk="1" hangingPunct="1">
              <a:buNone/>
            </a:pPr>
            <a:r>
              <a:rPr lang="en-US" altLang="en-US" dirty="0">
                <a:ea typeface="ＭＳ Ｐゴシック" panose="020B0600070205080204" pitchFamily="34" charset="-128"/>
              </a:rPr>
              <a:t>3. Grade of Chicken</a:t>
            </a:r>
          </a:p>
          <a:p>
            <a:pPr lvl="1" eaLnBrk="1" hangingPunct="1"/>
            <a:r>
              <a:rPr lang="en-US" altLang="en-US" dirty="0">
                <a:ea typeface="ＭＳ Ｐゴシック" panose="020B0600070205080204" pitchFamily="34" charset="-128"/>
              </a:rPr>
              <a:t>Grade A is the best quality.</a:t>
            </a:r>
          </a:p>
          <a:p>
            <a:pPr lvl="1" eaLnBrk="1" hangingPunct="1"/>
            <a:r>
              <a:rPr lang="en-US" altLang="en-US" dirty="0">
                <a:ea typeface="ＭＳ Ｐゴシック" panose="020B0600070205080204" pitchFamily="34" charset="-128"/>
              </a:rPr>
              <a:t>Includes plump, bruise free and no broken bones</a:t>
            </a:r>
          </a:p>
          <a:p>
            <a:endParaRPr lang="en-US" dirty="0"/>
          </a:p>
        </p:txBody>
      </p:sp>
      <p:pic>
        <p:nvPicPr>
          <p:cNvPr id="4" name="Picture 3"/>
          <p:cNvPicPr>
            <a:picLocks noChangeAspect="1"/>
          </p:cNvPicPr>
          <p:nvPr/>
        </p:nvPicPr>
        <p:blipFill>
          <a:blip r:embed="rId3" cstate="print"/>
          <a:stretch>
            <a:fillRect/>
          </a:stretch>
        </p:blipFill>
        <p:spPr>
          <a:xfrm>
            <a:off x="5359395" y="2531252"/>
            <a:ext cx="2624951" cy="3370438"/>
          </a:xfrm>
          <a:prstGeom prst="rect">
            <a:avLst/>
          </a:prstGeom>
          <a:ln w="228600" cap="sq" cmpd="thickThin">
            <a:solidFill>
              <a:srgbClr val="000000"/>
            </a:solidFill>
            <a:prstDash val="solid"/>
            <a:miter lim="800000"/>
          </a:ln>
          <a:effectLst>
            <a:innerShdw blurRad="76200">
              <a:srgbClr val="000000"/>
            </a:innerShdw>
          </a:effectLst>
        </p:spPr>
      </p:pic>
      <p:sp>
        <p:nvSpPr>
          <p:cNvPr id="5" name="Rounded Rectangle 4"/>
          <p:cNvSpPr/>
          <p:nvPr/>
        </p:nvSpPr>
        <p:spPr>
          <a:xfrm>
            <a:off x="5444011" y="3270039"/>
            <a:ext cx="1308022" cy="526839"/>
          </a:xfrm>
          <a:prstGeom prst="roundRect">
            <a:avLst/>
          </a:prstGeom>
          <a:solidFill>
            <a:schemeClr val="lt1">
              <a:alpha val="0"/>
            </a:schemeClr>
          </a:solidFill>
          <a:ln w="76200" cap="flat" cmpd="sng" algn="ctr">
            <a:solidFill>
              <a:srgbClr val="800000"/>
            </a:solidFill>
            <a:prstDash val="solid"/>
            <a:round/>
            <a:headEnd type="none" w="med" len="med"/>
            <a:tailEnd type="none" w="med" len="med"/>
          </a:ln>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en-US"/>
          </a:p>
        </p:txBody>
      </p:sp>
    </p:spTree>
    <p:custDataLst>
      <p:tags r:id="rId1"/>
    </p:custDataLst>
    <p:extLst>
      <p:ext uri="{BB962C8B-B14F-4D97-AF65-F5344CB8AC3E}">
        <p14:creationId xmlns:p14="http://schemas.microsoft.com/office/powerpoint/2010/main" val="12199671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of a Packaging Label</a:t>
            </a:r>
          </a:p>
        </p:txBody>
      </p:sp>
      <p:sp>
        <p:nvSpPr>
          <p:cNvPr id="3" name="Content Placeholder 2"/>
          <p:cNvSpPr>
            <a:spLocks noGrp="1"/>
          </p:cNvSpPr>
          <p:nvPr>
            <p:ph idx="1"/>
          </p:nvPr>
        </p:nvSpPr>
        <p:spPr>
          <a:xfrm>
            <a:off x="457200" y="2032000"/>
            <a:ext cx="4145078" cy="4094163"/>
          </a:xfrm>
        </p:spPr>
        <p:txBody>
          <a:bodyPr/>
          <a:lstStyle/>
          <a:p>
            <a:pPr marL="0" indent="0" eaLnBrk="1" hangingPunct="1">
              <a:buNone/>
            </a:pPr>
            <a:r>
              <a:rPr lang="en-US" altLang="en-US" sz="2400" dirty="0">
                <a:ea typeface="ＭＳ Ｐゴシック" panose="020B0600070205080204" pitchFamily="34" charset="-128"/>
              </a:rPr>
              <a:t>4. Keep refrigerated.</a:t>
            </a:r>
          </a:p>
          <a:p>
            <a:pPr marL="0" indent="0" eaLnBrk="1" hangingPunct="1">
              <a:buNone/>
            </a:pPr>
            <a:r>
              <a:rPr lang="en-US" altLang="en-US" sz="2400" dirty="0">
                <a:ea typeface="ＭＳ Ｐゴシック" panose="020B0600070205080204" pitchFamily="34" charset="-128"/>
              </a:rPr>
              <a:t>5. Follow label instructions.</a:t>
            </a:r>
          </a:p>
          <a:p>
            <a:pPr marL="0" indent="0" eaLnBrk="1" hangingPunct="1">
              <a:buNone/>
            </a:pPr>
            <a:r>
              <a:rPr lang="en-US" altLang="en-US" sz="2400" dirty="0">
                <a:ea typeface="ＭＳ Ｐゴシック" panose="020B0600070205080204" pitchFamily="34" charset="-128"/>
              </a:rPr>
              <a:t>6. Nutrition Facts</a:t>
            </a:r>
          </a:p>
          <a:p>
            <a:pPr lvl="1" eaLnBrk="1" hangingPunct="1"/>
            <a:r>
              <a:rPr lang="en-US" altLang="en-US" sz="2400" dirty="0">
                <a:ea typeface="ＭＳ Ｐゴシック" panose="020B0600070205080204" pitchFamily="34" charset="-128"/>
              </a:rPr>
              <a:t>Serving sizes</a:t>
            </a:r>
          </a:p>
          <a:p>
            <a:pPr lvl="1" eaLnBrk="1" hangingPunct="1"/>
            <a:r>
              <a:rPr lang="en-US" altLang="en-US" sz="2400" dirty="0">
                <a:ea typeface="ＭＳ Ｐゴシック" panose="020B0600070205080204" pitchFamily="34" charset="-128"/>
              </a:rPr>
              <a:t>Fat, sugar, sodium, and carbohydrate quantities</a:t>
            </a:r>
          </a:p>
          <a:p>
            <a:endParaRPr lang="en-US" dirty="0"/>
          </a:p>
        </p:txBody>
      </p:sp>
      <p:pic>
        <p:nvPicPr>
          <p:cNvPr id="4" name="Picture 3"/>
          <p:cNvPicPr>
            <a:picLocks noChangeAspect="1"/>
          </p:cNvPicPr>
          <p:nvPr/>
        </p:nvPicPr>
        <p:blipFill>
          <a:blip r:embed="rId3" cstate="print"/>
          <a:stretch>
            <a:fillRect/>
          </a:stretch>
        </p:blipFill>
        <p:spPr>
          <a:xfrm>
            <a:off x="5182216" y="2446473"/>
            <a:ext cx="2790019" cy="3582385"/>
          </a:xfrm>
          <a:prstGeom prst="rect">
            <a:avLst/>
          </a:prstGeom>
          <a:ln w="228600" cap="sq" cmpd="thickThin">
            <a:solidFill>
              <a:srgbClr val="000000"/>
            </a:solidFill>
            <a:prstDash val="solid"/>
            <a:miter lim="800000"/>
          </a:ln>
          <a:effectLst>
            <a:innerShdw blurRad="76200">
              <a:srgbClr val="000000"/>
            </a:innerShdw>
          </a:effectLst>
        </p:spPr>
      </p:pic>
      <p:sp>
        <p:nvSpPr>
          <p:cNvPr id="5" name="Rounded Rectangle 4"/>
          <p:cNvSpPr/>
          <p:nvPr/>
        </p:nvSpPr>
        <p:spPr>
          <a:xfrm>
            <a:off x="5052720" y="4231609"/>
            <a:ext cx="3049009" cy="1923756"/>
          </a:xfrm>
          <a:prstGeom prst="roundRect">
            <a:avLst/>
          </a:prstGeom>
          <a:solidFill>
            <a:schemeClr val="lt1">
              <a:alpha val="0"/>
            </a:schemeClr>
          </a:solidFill>
          <a:ln w="76200" cap="flat" cmpd="sng" algn="ctr">
            <a:solidFill>
              <a:srgbClr val="800000"/>
            </a:solidFill>
            <a:prstDash val="solid"/>
            <a:round/>
            <a:headEnd type="none" w="med" len="med"/>
            <a:tailEnd type="none" w="med" len="med"/>
          </a:ln>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endParaRPr lang="en-US"/>
          </a:p>
        </p:txBody>
      </p:sp>
    </p:spTree>
    <p:custDataLst>
      <p:tags r:id="rId1"/>
    </p:custDataLst>
    <p:extLst>
      <p:ext uri="{BB962C8B-B14F-4D97-AF65-F5344CB8AC3E}">
        <p14:creationId xmlns:p14="http://schemas.microsoft.com/office/powerpoint/2010/main" val="11628351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a:t>
            </a:r>
          </a:p>
        </p:txBody>
      </p:sp>
      <p:sp>
        <p:nvSpPr>
          <p:cNvPr id="3" name="Content Placeholder 2"/>
          <p:cNvSpPr>
            <a:spLocks noGrp="1"/>
          </p:cNvSpPr>
          <p:nvPr>
            <p:ph idx="1"/>
          </p:nvPr>
        </p:nvSpPr>
        <p:spPr/>
        <p:txBody>
          <a:bodyPr/>
          <a:lstStyle/>
          <a:p>
            <a:pPr eaLnBrk="1" hangingPunct="1">
              <a:lnSpc>
                <a:spcPct val="90000"/>
              </a:lnSpc>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1. Shackling</a:t>
            </a:r>
          </a:p>
          <a:p>
            <a:pPr lvl="1" eaLnBrk="1" hangingPunct="1">
              <a:lnSpc>
                <a:spcPct val="90000"/>
              </a:lnSpc>
            </a:pPr>
            <a:r>
              <a:rPr lang="en-US" altLang="en-US" sz="1450" dirty="0">
                <a:latin typeface="Verdana" panose="020B0604030504040204" pitchFamily="34" charset="0"/>
                <a:ea typeface="Verdana" panose="020B0604030504040204" pitchFamily="34" charset="0"/>
              </a:rPr>
              <a:t>Poultry meat processing is initiated by hanging, or shackling, the birds to a processing line.</a:t>
            </a:r>
          </a:p>
          <a:p>
            <a:pPr lvl="1" eaLnBrk="1" hangingPunct="1">
              <a:lnSpc>
                <a:spcPct val="90000"/>
              </a:lnSpc>
            </a:pPr>
            <a:r>
              <a:rPr lang="en-US" altLang="en-US" sz="1450" dirty="0">
                <a:latin typeface="Verdana" panose="020B0604030504040204" pitchFamily="34" charset="0"/>
                <a:ea typeface="Verdana" panose="020B0604030504040204" pitchFamily="34" charset="0"/>
              </a:rPr>
              <a:t>Birds are transferred from coops or transport cages to a dark room where they are hung upside down from shackles attached to an automated line.</a:t>
            </a:r>
          </a:p>
          <a:p>
            <a:pPr eaLnBrk="1" hangingPunct="1">
              <a:lnSpc>
                <a:spcPct val="90000"/>
              </a:lnSpc>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2. Stunning</a:t>
            </a:r>
          </a:p>
          <a:p>
            <a:pPr lvl="1" eaLnBrk="1" hangingPunct="1">
              <a:lnSpc>
                <a:spcPct val="90000"/>
              </a:lnSpc>
            </a:pPr>
            <a:r>
              <a:rPr lang="en-US" altLang="en-US" sz="1450" b="1" dirty="0">
                <a:latin typeface="Verdana" panose="020B0604030504040204" pitchFamily="34" charset="0"/>
                <a:ea typeface="Verdana" panose="020B0604030504040204" pitchFamily="34" charset="0"/>
              </a:rPr>
              <a:t>Electrical stunning</a:t>
            </a:r>
            <a:r>
              <a:rPr lang="en-US" altLang="en-US" sz="1450" dirty="0">
                <a:latin typeface="Verdana" panose="020B0604030504040204" pitchFamily="34" charset="0"/>
                <a:ea typeface="Verdana" panose="020B0604030504040204" pitchFamily="34" charset="0"/>
              </a:rPr>
              <a:t> delivers a current through a water bath to immediately create a state of unconsciousness. </a:t>
            </a:r>
          </a:p>
          <a:p>
            <a:pPr lvl="2" eaLnBrk="1" hangingPunct="1">
              <a:lnSpc>
                <a:spcPct val="90000"/>
              </a:lnSpc>
            </a:pPr>
            <a:r>
              <a:rPr lang="en-US" altLang="en-US" sz="1450" dirty="0">
                <a:latin typeface="Verdana" panose="020B0604030504040204" pitchFamily="34" charset="0"/>
                <a:ea typeface="Verdana" panose="020B0604030504040204" pitchFamily="34" charset="0"/>
              </a:rPr>
              <a:t>An effective stun will cause the bird to arch the neck, hold the wings tightly to the body and sometimes have body tremors. </a:t>
            </a:r>
          </a:p>
          <a:p>
            <a:pPr lvl="2" eaLnBrk="1" hangingPunct="1">
              <a:lnSpc>
                <a:spcPct val="90000"/>
              </a:lnSpc>
            </a:pPr>
            <a:r>
              <a:rPr lang="en-US" altLang="en-US" sz="1450" dirty="0">
                <a:latin typeface="Verdana" panose="020B0604030504040204" pitchFamily="34" charset="0"/>
                <a:ea typeface="Verdana" panose="020B0604030504040204" pitchFamily="34" charset="0"/>
              </a:rPr>
              <a:t>The current should be compliant with minimum recommended current per bird and may vary for broilers, turkeys and other types of poultry.</a:t>
            </a:r>
          </a:p>
          <a:p>
            <a:pPr lvl="1" eaLnBrk="1" hangingPunct="1">
              <a:lnSpc>
                <a:spcPct val="90000"/>
              </a:lnSpc>
            </a:pPr>
            <a:r>
              <a:rPr lang="en-US" altLang="en-US" sz="1450" b="1" dirty="0">
                <a:latin typeface="Verdana" panose="020B0604030504040204" pitchFamily="34" charset="0"/>
                <a:ea typeface="Verdana" panose="020B0604030504040204" pitchFamily="34" charset="0"/>
              </a:rPr>
              <a:t>Controlled Atmosphere Stunning:</a:t>
            </a:r>
            <a:r>
              <a:rPr lang="en-US" altLang="en-US" sz="1450" dirty="0">
                <a:latin typeface="Verdana" panose="020B0604030504040204" pitchFamily="34" charset="0"/>
                <a:ea typeface="Verdana" panose="020B0604030504040204" pitchFamily="34" charset="0"/>
              </a:rPr>
              <a:t> Gas stunning is another form of stunning. Birds are immersed in an approved gas or mixture of gases (i.e., CO</a:t>
            </a:r>
            <a:r>
              <a:rPr lang="en-US" altLang="en-US" sz="1450" baseline="-25000" dirty="0">
                <a:latin typeface="Verdana" panose="020B0604030504040204" pitchFamily="34" charset="0"/>
                <a:ea typeface="Verdana" panose="020B0604030504040204" pitchFamily="34" charset="0"/>
              </a:rPr>
              <a:t>2</a:t>
            </a:r>
            <a:r>
              <a:rPr lang="en-US" altLang="en-US" sz="1450" dirty="0">
                <a:latin typeface="Verdana" panose="020B0604030504040204" pitchFamily="34" charset="0"/>
                <a:ea typeface="Verdana" panose="020B0604030504040204" pitchFamily="34" charset="0"/>
              </a:rPr>
              <a:t>) in order to displace oxygen and render the bird unconscious. </a:t>
            </a:r>
          </a:p>
          <a:p>
            <a:endParaRPr lang="en-US" dirty="0"/>
          </a:p>
        </p:txBody>
      </p:sp>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a:xfrm>
            <a:off x="458788" y="1830717"/>
            <a:ext cx="8229600" cy="4094163"/>
          </a:xfrm>
        </p:spPr>
        <p:txBody>
          <a:bodyPr/>
          <a:lstStyle/>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3. Bleeding</a:t>
            </a:r>
          </a:p>
          <a:p>
            <a:pPr lvl="1" eaLnBrk="1" hangingPunct="1"/>
            <a:r>
              <a:rPr lang="en-US" altLang="en-US" sz="1700" dirty="0">
                <a:latin typeface="Verdana" panose="020B0604030504040204" pitchFamily="34" charset="0"/>
                <a:ea typeface="Verdana" panose="020B0604030504040204" pitchFamily="34" charset="0"/>
              </a:rPr>
              <a:t>After stunning, the birds are passed through an automated knife that makes an incision on the neck to cut the major blood vessels.</a:t>
            </a:r>
          </a:p>
          <a:p>
            <a:pPr lvl="1" eaLnBrk="1" hangingPunct="1"/>
            <a:r>
              <a:rPr lang="en-US" altLang="en-US" sz="1700" dirty="0">
                <a:latin typeface="Verdana" panose="020B0604030504040204" pitchFamily="34" charset="0"/>
                <a:ea typeface="Verdana" panose="020B0604030504040204" pitchFamily="34" charset="0"/>
              </a:rPr>
              <a:t>With the carcass hanging upside down and the major blood vessels cut, the majority of the blood is drained from the carcass.</a:t>
            </a:r>
          </a:p>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4. Scalding </a:t>
            </a:r>
          </a:p>
          <a:p>
            <a:pPr lvl="1" eaLnBrk="1" hangingPunct="1"/>
            <a:r>
              <a:rPr lang="en-US" altLang="en-US" sz="1700" dirty="0">
                <a:latin typeface="Verdana" panose="020B0604030504040204" pitchFamily="34" charset="0"/>
                <a:ea typeface="Verdana" panose="020B0604030504040204" pitchFamily="34" charset="0"/>
              </a:rPr>
              <a:t>Scalding loosens the feathers to facilitate their removal.</a:t>
            </a:r>
          </a:p>
          <a:p>
            <a:pPr lvl="1" eaLnBrk="1" hangingPunct="1"/>
            <a:r>
              <a:rPr lang="en-US" altLang="en-US" sz="1700" dirty="0">
                <a:latin typeface="Verdana" panose="020B0604030504040204" pitchFamily="34" charset="0"/>
                <a:ea typeface="Verdana" panose="020B0604030504040204" pitchFamily="34" charset="0"/>
              </a:rPr>
              <a:t>Carcasses are submerged in the </a:t>
            </a:r>
            <a:r>
              <a:rPr lang="en-US" altLang="en-US" sz="1700" dirty="0" err="1">
                <a:latin typeface="Verdana" panose="020B0604030504040204" pitchFamily="34" charset="0"/>
                <a:ea typeface="Verdana" panose="020B0604030504040204" pitchFamily="34" charset="0"/>
              </a:rPr>
              <a:t>scalder</a:t>
            </a:r>
            <a:r>
              <a:rPr lang="en-US" altLang="en-US" sz="1700" dirty="0">
                <a:latin typeface="Verdana" panose="020B0604030504040204" pitchFamily="34" charset="0"/>
                <a:ea typeface="Verdana" panose="020B0604030504040204" pitchFamily="34" charset="0"/>
              </a:rPr>
              <a:t> that contains water heated to 125 to 150</a:t>
            </a:r>
            <a:r>
              <a:rPr lang="en-US" altLang="en-US" sz="1700" dirty="0">
                <a:latin typeface="Verdana" panose="020B0604030504040204" pitchFamily="34" charset="0"/>
                <a:ea typeface="Verdana" panose="020B0604030504040204" pitchFamily="34" charset="0"/>
                <a:sym typeface="Symbol" panose="05050102010706020507" pitchFamily="18" charset="2"/>
              </a:rPr>
              <a:t></a:t>
            </a:r>
            <a:r>
              <a:rPr lang="en-US" altLang="en-US" sz="1700" dirty="0">
                <a:latin typeface="Verdana" panose="020B0604030504040204" pitchFamily="34" charset="0"/>
                <a:ea typeface="Verdana" panose="020B0604030504040204" pitchFamily="34" charset="0"/>
              </a:rPr>
              <a:t>F, depending upon type and age of bird.</a:t>
            </a:r>
          </a:p>
          <a:p>
            <a:pPr lvl="1" eaLnBrk="1" hangingPunct="1"/>
            <a:r>
              <a:rPr lang="en-US" altLang="en-US" sz="1700" dirty="0">
                <a:latin typeface="Verdana" panose="020B0604030504040204" pitchFamily="34" charset="0"/>
                <a:ea typeface="Verdana" panose="020B0604030504040204" pitchFamily="34" charset="0"/>
              </a:rPr>
              <a:t>This high water temperature serves to loosen the connection of feathers to the skin.</a:t>
            </a:r>
          </a:p>
          <a:p>
            <a:endParaRPr lang="en-US" dirty="0"/>
          </a:p>
        </p:txBody>
      </p: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p:txBody>
          <a:bodyPr/>
          <a:lstStyle/>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5. Picking</a:t>
            </a:r>
          </a:p>
          <a:p>
            <a:pPr lvl="1" eaLnBrk="1" hangingPunct="1"/>
            <a:r>
              <a:rPr lang="en-US" altLang="en-US" sz="1400" dirty="0">
                <a:latin typeface="Verdana" panose="020B0604030504040204" pitchFamily="34" charset="0"/>
                <a:ea typeface="Verdana" panose="020B0604030504040204" pitchFamily="34" charset="0"/>
              </a:rPr>
              <a:t>Picking is a term that refers to feather removal.</a:t>
            </a:r>
          </a:p>
          <a:p>
            <a:pPr lvl="1" eaLnBrk="1" hangingPunct="1"/>
            <a:r>
              <a:rPr lang="en-US" altLang="en-US" sz="1400" dirty="0">
                <a:latin typeface="Verdana" panose="020B0604030504040204" pitchFamily="34" charset="0"/>
                <a:ea typeface="Verdana" panose="020B0604030504040204" pitchFamily="34" charset="0"/>
              </a:rPr>
              <a:t>The picker removes the feathers on the carcass.</a:t>
            </a:r>
          </a:p>
          <a:p>
            <a:pPr lvl="1" eaLnBrk="1" hangingPunct="1"/>
            <a:r>
              <a:rPr lang="en-US" altLang="en-US" sz="1400" dirty="0">
                <a:latin typeface="Verdana" panose="020B0604030504040204" pitchFamily="34" charset="0"/>
                <a:ea typeface="Verdana" panose="020B0604030504040204" pitchFamily="34" charset="0"/>
              </a:rPr>
              <a:t>The picker is an automated machine that contains rubber finger-like projections that rotate in a circular motion to remove feathers without damaging the carcass.</a:t>
            </a:r>
          </a:p>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6. Removal of feet, head, neck and oil glands</a:t>
            </a:r>
          </a:p>
          <a:p>
            <a:pPr lvl="1" eaLnBrk="1" hangingPunct="1"/>
            <a:r>
              <a:rPr lang="en-US" altLang="en-US" sz="1400" dirty="0">
                <a:latin typeface="Verdana" panose="020B0604030504040204" pitchFamily="34" charset="0"/>
                <a:ea typeface="Verdana" panose="020B0604030504040204" pitchFamily="34" charset="0"/>
              </a:rPr>
              <a:t>Feet are removed at the ankle joints. </a:t>
            </a:r>
          </a:p>
          <a:p>
            <a:pPr lvl="1" eaLnBrk="1" hangingPunct="1"/>
            <a:r>
              <a:rPr lang="en-US" altLang="en-US" sz="1400" dirty="0">
                <a:latin typeface="Verdana" panose="020B0604030504040204" pitchFamily="34" charset="0"/>
                <a:ea typeface="Verdana" panose="020B0604030504040204" pitchFamily="34" charset="0"/>
              </a:rPr>
              <a:t>The head is cut and removed. </a:t>
            </a:r>
          </a:p>
          <a:p>
            <a:pPr lvl="1" eaLnBrk="1" hangingPunct="1"/>
            <a:r>
              <a:rPr lang="en-US" altLang="en-US" sz="1400" dirty="0">
                <a:latin typeface="Verdana" panose="020B0604030504040204" pitchFamily="34" charset="0"/>
                <a:ea typeface="Verdana" panose="020B0604030504040204" pitchFamily="34" charset="0"/>
              </a:rPr>
              <a:t>The neck is cut by machine and esophagus is exposed.</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Processing Steps, continued</a:t>
            </a:r>
          </a:p>
        </p:txBody>
      </p:sp>
      <p:sp>
        <p:nvSpPr>
          <p:cNvPr id="5" name="Content Placeholder 4"/>
          <p:cNvSpPr>
            <a:spLocks noGrp="1"/>
          </p:cNvSpPr>
          <p:nvPr>
            <p:ph idx="1"/>
          </p:nvPr>
        </p:nvSpPr>
        <p:spPr/>
        <p:txBody>
          <a:bodyPr/>
          <a:lstStyle/>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7. Evisceration</a:t>
            </a:r>
          </a:p>
          <a:p>
            <a:pPr lvl="1" eaLnBrk="1" hangingPunct="1"/>
            <a:r>
              <a:rPr lang="en-US" altLang="en-US" sz="1800" dirty="0">
                <a:latin typeface="Verdana" panose="020B0604030504040204" pitchFamily="34" charset="0"/>
                <a:ea typeface="Verdana" panose="020B0604030504040204" pitchFamily="34" charset="0"/>
              </a:rPr>
              <a:t>Evisceration refers to the removal of internal organs.</a:t>
            </a:r>
          </a:p>
          <a:p>
            <a:pPr lvl="1" eaLnBrk="1" hangingPunct="1"/>
            <a:r>
              <a:rPr lang="en-US" altLang="en-US" sz="1800" dirty="0">
                <a:latin typeface="Verdana" panose="020B0604030504040204" pitchFamily="34" charset="0"/>
                <a:ea typeface="Verdana" panose="020B0604030504040204" pitchFamily="34" charset="0"/>
              </a:rPr>
              <a:t>The inedible viscera consist of the spleen, esophagus, lungs, intestines and reproductive organs.</a:t>
            </a:r>
          </a:p>
          <a:p>
            <a:pPr lvl="1" eaLnBrk="1" hangingPunct="1"/>
            <a:r>
              <a:rPr lang="en-US" altLang="en-US" sz="1800" dirty="0">
                <a:latin typeface="Verdana" panose="020B0604030504040204" pitchFamily="34" charset="0"/>
                <a:ea typeface="Verdana" panose="020B0604030504040204" pitchFamily="34" charset="0"/>
              </a:rPr>
              <a:t>The intestines (viscera) are federally inspected for signs of disease or other problems.</a:t>
            </a:r>
          </a:p>
          <a:p>
            <a:pPr lvl="1" eaLnBrk="1" hangingPunct="1"/>
            <a:r>
              <a:rPr lang="en-US" altLang="en-US" sz="1800" dirty="0">
                <a:latin typeface="Verdana" panose="020B0604030504040204" pitchFamily="34" charset="0"/>
                <a:ea typeface="Verdana" panose="020B0604030504040204" pitchFamily="34" charset="0"/>
              </a:rPr>
              <a:t>Identified disease or other problems results in the removal, or condemnation, of the carcass from the processing line.</a:t>
            </a:r>
          </a:p>
          <a:p>
            <a:pPr lvl="1" eaLnBrk="1" hangingPunct="1"/>
            <a:r>
              <a:rPr lang="en-US" altLang="en-US" sz="1800" dirty="0">
                <a:latin typeface="Verdana" panose="020B0604030504040204" pitchFamily="34" charset="0"/>
                <a:ea typeface="Verdana" panose="020B0604030504040204" pitchFamily="34" charset="0"/>
              </a:rPr>
              <a:t>The edible viscera, or giblets, consist of the heart, liver and gizzard.</a:t>
            </a:r>
          </a:p>
          <a:p>
            <a:pPr lvl="1" eaLnBrk="1" hangingPunct="1"/>
            <a:r>
              <a:rPr lang="en-US" altLang="en-US" sz="1800" dirty="0">
                <a:latin typeface="Verdana" panose="020B0604030504040204" pitchFamily="34" charset="0"/>
                <a:ea typeface="Verdana" panose="020B0604030504040204" pitchFamily="34" charset="0"/>
              </a:rPr>
              <a:t>The giblets are packaged in the carcass or sold separately.</a:t>
            </a:r>
          </a:p>
          <a:p>
            <a:endParaRPr lang="en-US" dirty="0"/>
          </a:p>
        </p:txBody>
      </p:sp>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Poultry Processing</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774298" y="1868490"/>
            <a:ext cx="5764960" cy="4344158"/>
          </a:xfrm>
          <a:prstGeom prst="rect">
            <a:avLst/>
          </a:prstGeom>
          <a:noFill/>
        </p:spPr>
      </p:pic>
    </p:spTree>
    <p:custDataLst>
      <p:tags r:id="rId1"/>
    </p:custDataLst>
    <p:extLst>
      <p:ext uri="{BB962C8B-B14F-4D97-AF65-F5344CB8AC3E}">
        <p14:creationId xmlns:p14="http://schemas.microsoft.com/office/powerpoint/2010/main" val="272447970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p:txBody>
          <a:bodyPr/>
          <a:lstStyle/>
          <a:p>
            <a:pPr eaLnBrk="1" hangingPunct="1">
              <a:lnSpc>
                <a:spcPct val="90000"/>
              </a:lnSpc>
              <a:buFont typeface="Wingdings 2" charset="2"/>
              <a:buNone/>
              <a:defRPr/>
            </a:pPr>
            <a:r>
              <a:rPr lang="en-US" sz="3600" dirty="0">
                <a:latin typeface="Verdana" panose="020B0604030504040204" pitchFamily="34" charset="0"/>
                <a:ea typeface="Verdana" panose="020B0604030504040204" pitchFamily="34" charset="0"/>
              </a:rPr>
              <a:t>8. Washing the carcass</a:t>
            </a:r>
          </a:p>
          <a:p>
            <a:pPr lvl="1" eaLnBrk="1" hangingPunct="1">
              <a:lnSpc>
                <a:spcPct val="90000"/>
              </a:lnSpc>
              <a:defRPr/>
            </a:pPr>
            <a:r>
              <a:rPr lang="en-US" sz="1400" dirty="0">
                <a:latin typeface="Verdana" panose="020B0604030504040204" pitchFamily="34" charset="0"/>
                <a:ea typeface="Verdana" panose="020B0604030504040204" pitchFamily="34" charset="0"/>
              </a:rPr>
              <a:t>The carcasses are cleaned for microbial and visible concerns. </a:t>
            </a:r>
          </a:p>
          <a:p>
            <a:pPr lvl="1" eaLnBrk="1" hangingPunct="1">
              <a:lnSpc>
                <a:spcPct val="90000"/>
              </a:lnSpc>
              <a:defRPr/>
            </a:pPr>
            <a:r>
              <a:rPr lang="en-US" sz="1400" dirty="0">
                <a:latin typeface="Verdana" panose="020B0604030504040204" pitchFamily="34" charset="0"/>
                <a:ea typeface="Verdana" panose="020B0604030504040204" pitchFamily="34" charset="0"/>
              </a:rPr>
              <a:t>When processing chicken, microbial bacteria such as E. coli and salmonella are analyzed.</a:t>
            </a:r>
          </a:p>
          <a:p>
            <a:pPr eaLnBrk="1" hangingPunct="1">
              <a:lnSpc>
                <a:spcPct val="90000"/>
              </a:lnSpc>
              <a:buFont typeface="Wingdings 2" charset="2"/>
              <a:buNone/>
              <a:defRPr/>
            </a:pPr>
            <a:r>
              <a:rPr lang="en-US" sz="3600" dirty="0">
                <a:latin typeface="Verdana" panose="020B0604030504040204" pitchFamily="34" charset="0"/>
                <a:ea typeface="Verdana" panose="020B0604030504040204" pitchFamily="34" charset="0"/>
              </a:rPr>
              <a:t>9. Chilling</a:t>
            </a:r>
          </a:p>
          <a:p>
            <a:pPr lvl="1" eaLnBrk="1" hangingPunct="1">
              <a:lnSpc>
                <a:spcPct val="90000"/>
              </a:lnSpc>
              <a:defRPr/>
            </a:pPr>
            <a:r>
              <a:rPr lang="en-US" sz="1400" dirty="0">
                <a:latin typeface="Verdana" panose="020B0604030504040204" pitchFamily="34" charset="0"/>
                <a:ea typeface="Verdana" panose="020B0604030504040204" pitchFamily="34" charset="0"/>
              </a:rPr>
              <a:t>The carcass temperature must be reduced to prevent microbial growth.</a:t>
            </a:r>
          </a:p>
          <a:p>
            <a:pPr lvl="1" eaLnBrk="1" hangingPunct="1">
              <a:lnSpc>
                <a:spcPct val="90000"/>
              </a:lnSpc>
              <a:defRPr/>
            </a:pPr>
            <a:r>
              <a:rPr lang="en-US" sz="1400" dirty="0">
                <a:latin typeface="Verdana" panose="020B0604030504040204" pitchFamily="34" charset="0"/>
                <a:ea typeface="Verdana" panose="020B0604030504040204" pitchFamily="34" charset="0"/>
              </a:rPr>
              <a:t>The USDA specifies the amount of chilling for specific bird sizes.</a:t>
            </a:r>
          </a:p>
          <a:p>
            <a:pPr lvl="1" eaLnBrk="1" hangingPunct="1">
              <a:lnSpc>
                <a:spcPct val="90000"/>
              </a:lnSpc>
              <a:defRPr/>
            </a:pPr>
            <a:r>
              <a:rPr lang="en-US" sz="1400" dirty="0">
                <a:latin typeface="Verdana" panose="020B0604030504040204" pitchFamily="34" charset="0"/>
                <a:ea typeface="Verdana" panose="020B0604030504040204" pitchFamily="34" charset="0"/>
              </a:rPr>
              <a:t>4-pound broiler: 40</a:t>
            </a:r>
            <a:r>
              <a:rPr lang="en-US" sz="1400" dirty="0">
                <a:latin typeface="Verdana" panose="020B0604030504040204" pitchFamily="34" charset="0"/>
                <a:ea typeface="Verdana" panose="020B0604030504040204" pitchFamily="34" charset="0"/>
                <a:sym typeface="Symbol" charset="2"/>
              </a:rPr>
              <a:t></a:t>
            </a:r>
            <a:r>
              <a:rPr lang="en-US" sz="1400" dirty="0">
                <a:latin typeface="Verdana" panose="020B0604030504040204" pitchFamily="34" charset="0"/>
                <a:ea typeface="Verdana" panose="020B0604030504040204" pitchFamily="34" charset="0"/>
              </a:rPr>
              <a:t>F within 4 hours</a:t>
            </a:r>
          </a:p>
          <a:p>
            <a:pPr lvl="1" eaLnBrk="1" hangingPunct="1">
              <a:lnSpc>
                <a:spcPct val="90000"/>
              </a:lnSpc>
              <a:defRPr/>
            </a:pPr>
            <a:r>
              <a:rPr lang="en-US" sz="1400" dirty="0">
                <a:latin typeface="Verdana" panose="020B0604030504040204" pitchFamily="34" charset="0"/>
                <a:ea typeface="Verdana" panose="020B0604030504040204" pitchFamily="34" charset="0"/>
              </a:rPr>
              <a:t>4- to 8-pound broiler: 40</a:t>
            </a:r>
            <a:r>
              <a:rPr lang="en-US" sz="1400" dirty="0">
                <a:latin typeface="Verdana" panose="020B0604030504040204" pitchFamily="34" charset="0"/>
                <a:ea typeface="Verdana" panose="020B0604030504040204" pitchFamily="34" charset="0"/>
                <a:sym typeface="Symbol" charset="2"/>
              </a:rPr>
              <a:t></a:t>
            </a:r>
            <a:r>
              <a:rPr lang="en-US" sz="1400" dirty="0">
                <a:latin typeface="Verdana" panose="020B0604030504040204" pitchFamily="34" charset="0"/>
                <a:ea typeface="Verdana" panose="020B0604030504040204" pitchFamily="34" charset="0"/>
              </a:rPr>
              <a:t>F within 6 hours</a:t>
            </a:r>
          </a:p>
          <a:p>
            <a:pPr lvl="1" eaLnBrk="1" hangingPunct="1">
              <a:lnSpc>
                <a:spcPct val="90000"/>
              </a:lnSpc>
              <a:defRPr/>
            </a:pPr>
            <a:r>
              <a:rPr lang="en-US" sz="1400" dirty="0">
                <a:latin typeface="Verdana" panose="020B0604030504040204" pitchFamily="34" charset="0"/>
                <a:ea typeface="Verdana" panose="020B0604030504040204" pitchFamily="34" charset="0"/>
              </a:rPr>
              <a:t>Greater than 8-pound broiler: 40</a:t>
            </a:r>
            <a:r>
              <a:rPr lang="en-US" sz="1400" dirty="0">
                <a:latin typeface="Verdana" panose="020B0604030504040204" pitchFamily="34" charset="0"/>
                <a:ea typeface="Verdana" panose="020B0604030504040204" pitchFamily="34" charset="0"/>
                <a:sym typeface="Symbol" charset="2"/>
              </a:rPr>
              <a:t></a:t>
            </a:r>
            <a:r>
              <a:rPr lang="en-US" sz="1400" dirty="0">
                <a:latin typeface="Verdana" panose="020B0604030504040204" pitchFamily="34" charset="0"/>
                <a:ea typeface="Verdana" panose="020B0604030504040204" pitchFamily="34" charset="0"/>
              </a:rPr>
              <a:t>F within 8 hours</a:t>
            </a:r>
          </a:p>
          <a:p>
            <a:pPr lvl="1" eaLnBrk="1" hangingPunct="1">
              <a:lnSpc>
                <a:spcPct val="90000"/>
              </a:lnSpc>
              <a:defRPr/>
            </a:pPr>
            <a:r>
              <a:rPr lang="en-US" sz="1400" dirty="0">
                <a:latin typeface="Verdana" panose="020B0604030504040204" pitchFamily="34" charset="0"/>
                <a:ea typeface="Verdana" panose="020B0604030504040204" pitchFamily="34" charset="0"/>
              </a:rPr>
              <a:t>Submerging the carcass in an ice (chilled water) bath is the most common method of carcass chilling.</a:t>
            </a:r>
          </a:p>
          <a:p>
            <a:pPr lvl="1" eaLnBrk="1" hangingPunct="1">
              <a:lnSpc>
                <a:spcPct val="90000"/>
              </a:lnSpc>
              <a:defRPr/>
            </a:pPr>
            <a:r>
              <a:rPr lang="en-US" sz="1400" dirty="0">
                <a:latin typeface="Verdana" panose="020B0604030504040204" pitchFamily="34" charset="0"/>
                <a:ea typeface="Verdana" panose="020B0604030504040204" pitchFamily="34" charset="0"/>
              </a:rPr>
              <a:t>Carcass can also be chilled by air chilling.</a:t>
            </a:r>
          </a:p>
          <a:p>
            <a:pPr lvl="1" eaLnBrk="1" hangingPunct="1">
              <a:lnSpc>
                <a:spcPct val="90000"/>
              </a:lnSpc>
              <a:defRPr/>
            </a:pPr>
            <a:r>
              <a:rPr lang="en-US" sz="1400" dirty="0">
                <a:latin typeface="Verdana" panose="020B0604030504040204" pitchFamily="34" charset="0"/>
                <a:ea typeface="Verdana" panose="020B0604030504040204" pitchFamily="34" charset="0"/>
              </a:rPr>
              <a:t>Air chilling occurs by passing cold air over the carcass. This is a more expensive process but some consumers are willing to pay more for air chilling.</a:t>
            </a:r>
          </a:p>
          <a:p>
            <a:endParaRPr lang="en-US" dirty="0"/>
          </a:p>
        </p:txBody>
      </p:sp>
    </p:spTree>
    <p:custDataLst>
      <p:tags r:id="rId1"/>
    </p:custDataLst>
    <p:extLst>
      <p:ext uri="{BB962C8B-B14F-4D97-AF65-F5344CB8AC3E}">
        <p14:creationId xmlns:p14="http://schemas.microsoft.com/office/powerpoint/2010/main" val="24821230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sp>
        <p:nvSpPr>
          <p:cNvPr id="3" name="Content Placeholder 2"/>
          <p:cNvSpPr>
            <a:spLocks noGrp="1"/>
          </p:cNvSpPr>
          <p:nvPr>
            <p:ph idx="1"/>
          </p:nvPr>
        </p:nvSpPr>
        <p:spPr/>
        <p:txBody>
          <a:bodyPr/>
          <a:lstStyle/>
          <a:p>
            <a:pPr eaLnBrk="1" hangingPunct="1">
              <a:buFont typeface="Wingdings 2" panose="05020102010507070707" pitchFamily="18" charset="2"/>
              <a:buNone/>
            </a:pPr>
            <a:r>
              <a:rPr lang="en-US" altLang="en-US" sz="3600" dirty="0">
                <a:latin typeface="Verdana" panose="020B0604030504040204" pitchFamily="34" charset="0"/>
                <a:ea typeface="Verdana" panose="020B0604030504040204" pitchFamily="34" charset="0"/>
              </a:rPr>
              <a:t>10. Cut-up and deboning</a:t>
            </a:r>
          </a:p>
          <a:p>
            <a:pPr lvl="1" eaLnBrk="1" hangingPunct="1"/>
            <a:r>
              <a:rPr lang="en-US" altLang="en-US" sz="1800" dirty="0">
                <a:latin typeface="Verdana" panose="020B0604030504040204" pitchFamily="34" charset="0"/>
                <a:ea typeface="Verdana" panose="020B0604030504040204" pitchFamily="34" charset="0"/>
              </a:rPr>
              <a:t>On average, 75 to 80% of the live animal weight is retained in the carcass.</a:t>
            </a:r>
          </a:p>
          <a:p>
            <a:pPr lvl="1" eaLnBrk="1" hangingPunct="1"/>
            <a:r>
              <a:rPr lang="en-US" altLang="en-US" sz="1800" dirty="0">
                <a:latin typeface="Verdana" panose="020B0604030504040204" pitchFamily="34" charset="0"/>
                <a:ea typeface="Verdana" panose="020B0604030504040204" pitchFamily="34" charset="0"/>
              </a:rPr>
              <a:t>This amount of live weight retained in the carcass is known as the dressing percentage or yield.</a:t>
            </a:r>
          </a:p>
          <a:p>
            <a:pPr lvl="1" eaLnBrk="1" hangingPunct="1"/>
            <a:r>
              <a:rPr lang="en-US" altLang="en-US" sz="1800" dirty="0">
                <a:latin typeface="Verdana" panose="020B0604030504040204" pitchFamily="34" charset="0"/>
                <a:ea typeface="Verdana" panose="020B0604030504040204" pitchFamily="34" charset="0"/>
              </a:rPr>
              <a:t>The carcass can be sold whole or individual components of carcass can be cut-up for individual sale.</a:t>
            </a:r>
          </a:p>
          <a:p>
            <a:pPr lvl="1" eaLnBrk="1" hangingPunct="1"/>
            <a:r>
              <a:rPr lang="en-US" altLang="en-US" sz="1800" dirty="0">
                <a:latin typeface="Verdana" panose="020B0604030504040204" pitchFamily="34" charset="0"/>
                <a:ea typeface="Verdana" panose="020B0604030504040204" pitchFamily="34" charset="0"/>
              </a:rPr>
              <a:t>Cut-up often includes removal of the breast, thigh, drumsticks and wings.</a:t>
            </a:r>
          </a:p>
          <a:p>
            <a:pPr lvl="1" eaLnBrk="1" hangingPunct="1"/>
            <a:r>
              <a:rPr lang="en-US" altLang="en-US" sz="1800" dirty="0">
                <a:latin typeface="Verdana" panose="020B0604030504040204" pitchFamily="34" charset="0"/>
                <a:ea typeface="Verdana" panose="020B0604030504040204" pitchFamily="34" charset="0"/>
              </a:rPr>
              <a:t>Deboning refers to the removal of bone from the cut-up meat.</a:t>
            </a:r>
          </a:p>
          <a:p>
            <a:pPr lvl="1" eaLnBrk="1" hangingPunct="1"/>
            <a:r>
              <a:rPr lang="en-US" altLang="en-US" sz="1800" dirty="0">
                <a:latin typeface="Verdana" panose="020B0604030504040204" pitchFamily="34" charset="0"/>
                <a:ea typeface="Verdana" panose="020B0604030504040204" pitchFamily="34" charset="0"/>
              </a:rPr>
              <a:t>Breasts and thighs are commonly deboned.</a:t>
            </a:r>
          </a:p>
          <a:p>
            <a:endParaRPr lang="en-US" dirty="0"/>
          </a:p>
        </p:txBody>
      </p:sp>
    </p:spTree>
    <p:custDataLst>
      <p:tags r:id="rId1"/>
    </p:custDataLst>
    <p:extLst>
      <p:ext uri="{BB962C8B-B14F-4D97-AF65-F5344CB8AC3E}">
        <p14:creationId xmlns:p14="http://schemas.microsoft.com/office/powerpoint/2010/main" val="41637436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Steps, continued</a:t>
            </a:r>
          </a:p>
        </p:txBody>
      </p:sp>
      <p:pic>
        <p:nvPicPr>
          <p:cNvPr id="4" name="Picture 3"/>
          <p:cNvPicPr>
            <a:picLocks noChangeAspect="1"/>
          </p:cNvPicPr>
          <p:nvPr/>
        </p:nvPicPr>
        <p:blipFill>
          <a:blip r:embed="rId3" cstate="print"/>
          <a:stretch>
            <a:fillRect/>
          </a:stretch>
        </p:blipFill>
        <p:spPr>
          <a:xfrm>
            <a:off x="2407982" y="1968080"/>
            <a:ext cx="4774134" cy="4039652"/>
          </a:xfrm>
          <a:prstGeom prst="rect">
            <a:avLst/>
          </a:prstGeom>
          <a:ln w="228600" cap="sq" cmpd="thickThin">
            <a:solidFill>
              <a:srgbClr val="000000"/>
            </a:solidFill>
            <a:prstDash val="solid"/>
            <a:miter lim="800000"/>
          </a:ln>
          <a:effectLst>
            <a:innerShdw blurRad="76200">
              <a:srgbClr val="000000"/>
            </a:innerShdw>
          </a:effectLst>
        </p:spPr>
      </p:pic>
    </p:spTree>
    <p:custDataLst>
      <p:tags r:id="rId1"/>
    </p:custDataLst>
    <p:extLst>
      <p:ext uri="{BB962C8B-B14F-4D97-AF65-F5344CB8AC3E}">
        <p14:creationId xmlns:p14="http://schemas.microsoft.com/office/powerpoint/2010/main" val="421426762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D077A53E-A8F8-4613-A362-6AAE3EF4D9B9}">
  <ds:schemaRefs>
    <ds:schemaRef ds:uri="http://www.w3.org/XML/1998/namespace"/>
    <ds:schemaRef ds:uri="http://schemas.microsoft.com/office/2006/documentManagement/types"/>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ffapp</Template>
  <TotalTime>12366</TotalTime>
  <Words>1245</Words>
  <Application>Microsoft Office PowerPoint</Application>
  <PresentationFormat>On-screen Show (4:3)</PresentationFormat>
  <Paragraphs>114</Paragraphs>
  <Slides>19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Georgia</vt:lpstr>
      <vt:lpstr>Arial</vt:lpstr>
      <vt:lpstr>Symbol</vt:lpstr>
      <vt:lpstr>ＭＳ Ｐゴシック</vt:lpstr>
      <vt:lpstr>Wingdings 2</vt:lpstr>
      <vt:lpstr>Verdana</vt:lpstr>
      <vt:lpstr>ffapp</vt:lpstr>
      <vt:lpstr>Document</vt:lpstr>
      <vt:lpstr>PowerPoint Presentation</vt:lpstr>
      <vt:lpstr>Processing Steps</vt:lpstr>
      <vt:lpstr>Processing Steps, continued</vt:lpstr>
      <vt:lpstr>Processing Steps, continued</vt:lpstr>
      <vt:lpstr>Processing Steps, continued</vt:lpstr>
      <vt:lpstr>Poultry Processing</vt:lpstr>
      <vt:lpstr>Processing Steps, continued</vt:lpstr>
      <vt:lpstr>Processing Steps, continued</vt:lpstr>
      <vt:lpstr>Processing Steps, continued</vt:lpstr>
      <vt:lpstr>Processing Steps, continued</vt:lpstr>
      <vt:lpstr>Processing Steps, continued</vt:lpstr>
      <vt:lpstr>Processing Steps, continued</vt:lpstr>
      <vt:lpstr>Processing Steps, continued</vt:lpstr>
      <vt:lpstr>Equipment Used in Plant</vt:lpstr>
      <vt:lpstr>Layout of Processing Plant</vt:lpstr>
      <vt:lpstr>Requirements of a Packaging Label</vt:lpstr>
      <vt:lpstr>Requirements of a Packaging Label</vt:lpstr>
      <vt:lpstr>Requirements of a Packaging Label</vt:lpstr>
      <vt:lpstr>Requirements of a Packaging Label</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399</cp:revision>
  <cp:lastPrinted>2019-01-23T20:44:15Z</cp:lastPrinted>
  <dcterms:created xsi:type="dcterms:W3CDTF">2007-01-30T15:01:20Z</dcterms:created>
  <dcterms:modified xsi:type="dcterms:W3CDTF">2019-07-10T12:08:20Z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013A2504-F192-4AF7-A88E-CFC14865CEF5</vt:lpwstr>
  </property>
  <property fmtid="{D5CDD505-2E9C-101B-9397-08002B2CF9AE}" pid="5" name="ArticulatePath">
    <vt:lpwstr>10. Poultry Processing </vt:lpwstr>
  </property>
</Properties>
</file>