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5"/>
  </p:sldMasterIdLst>
  <p:notesMasterIdLst>
    <p:notesMasterId r:id="rId45"/>
  </p:notesMasterIdLst>
  <p:handoutMasterIdLst>
    <p:handoutMasterId r:id="rId46"/>
  </p:handoutMasterIdLst>
  <p:sldIdLst>
    <p:sldId id="535" r:id="rId6"/>
    <p:sldId id="520" r:id="rId7"/>
    <p:sldId id="532" r:id="rId8"/>
    <p:sldId id="533" r:id="rId9"/>
    <p:sldId id="534" r:id="rId10"/>
    <p:sldId id="529" r:id="rId11"/>
    <p:sldId id="547" r:id="rId12"/>
    <p:sldId id="548" r:id="rId13"/>
    <p:sldId id="549" r:id="rId14"/>
    <p:sldId id="550" r:id="rId15"/>
    <p:sldId id="551" r:id="rId16"/>
    <p:sldId id="552" r:id="rId17"/>
    <p:sldId id="553" r:id="rId18"/>
    <p:sldId id="525" r:id="rId19"/>
    <p:sldId id="536" r:id="rId20"/>
    <p:sldId id="537" r:id="rId21"/>
    <p:sldId id="554" r:id="rId22"/>
    <p:sldId id="555" r:id="rId23"/>
    <p:sldId id="556" r:id="rId24"/>
    <p:sldId id="557" r:id="rId25"/>
    <p:sldId id="558" r:id="rId26"/>
    <p:sldId id="559" r:id="rId27"/>
    <p:sldId id="560" r:id="rId28"/>
    <p:sldId id="561" r:id="rId29"/>
    <p:sldId id="562" r:id="rId30"/>
    <p:sldId id="563" r:id="rId31"/>
    <p:sldId id="564" r:id="rId32"/>
    <p:sldId id="565" r:id="rId33"/>
    <p:sldId id="572" r:id="rId34"/>
    <p:sldId id="543" r:id="rId35"/>
    <p:sldId id="566" r:id="rId36"/>
    <p:sldId id="567" r:id="rId37"/>
    <p:sldId id="568" r:id="rId38"/>
    <p:sldId id="571" r:id="rId39"/>
    <p:sldId id="569" r:id="rId40"/>
    <p:sldId id="570" r:id="rId41"/>
    <p:sldId id="544" r:id="rId42"/>
    <p:sldId id="545" r:id="rId43"/>
    <p:sldId id="546" r:id="rId44"/>
  </p:sldIdLst>
  <p:sldSz cx="9144000" cy="6858000" type="screen4x3"/>
  <p:notesSz cx="7004050" cy="9290050"/>
  <p:embeddedFontLst>
    <p:embeddedFont>
      <p:font typeface="Georgia" panose="02040502050405020303" pitchFamily="18" charset="0"/>
      <p:regular r:id="rId47"/>
      <p:bold r:id="rId48"/>
      <p:italic r:id="rId49"/>
      <p:boldItalic r:id="rId50"/>
    </p:embeddedFont>
    <p:embeddedFont>
      <p:font typeface="ＭＳ Ｐゴシック" panose="020B0600070205080204" pitchFamily="34" charset="-128"/>
      <p:regular r:id="rId51"/>
    </p:embeddedFont>
    <p:embeddedFont>
      <p:font typeface="Verdana" panose="020B0604030504040204" pitchFamily="34" charset="0"/>
      <p:regular r:id="rId52"/>
      <p:bold r:id="rId53"/>
      <p:italic r:id="rId54"/>
      <p:boldItalic r:id="rId55"/>
    </p:embeddedFont>
  </p:embeddedFontLst>
  <p:custDataLst>
    <p:tags r:id="rId56"/>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6" userDrawn="1">
          <p15:clr>
            <a:srgbClr val="A4A3A4"/>
          </p15:clr>
        </p15:guide>
        <p15:guide id="2" pos="220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1"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9748" autoAdjust="0"/>
  </p:normalViewPr>
  <p:slideViewPr>
    <p:cSldViewPr snapToGrid="0">
      <p:cViewPr varScale="1">
        <p:scale>
          <a:sx n="88" d="100"/>
          <a:sy n="88" d="100"/>
        </p:scale>
        <p:origin x="915"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2.fntdata"/><Relationship Id="rId56"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3.fntdata"/><Relationship Id="rId57" Type="http://schemas.openxmlformats.org/officeDocument/2006/relationships/commentAuthors" Target="commen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6.fntdata"/><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defTabSz="902565">
              <a:defRPr sz="1200"/>
            </a:lvl1pPr>
          </a:lstStyle>
          <a:p>
            <a:pPr>
              <a:defRPr/>
            </a:pPr>
            <a:r>
              <a:rPr lang="en-US"/>
              <a:t>Tab 3-4C (3)</a:t>
            </a:r>
          </a:p>
        </p:txBody>
      </p:sp>
      <p:sp>
        <p:nvSpPr>
          <p:cNvPr id="97283" name="Rectangle 3"/>
          <p:cNvSpPr>
            <a:spLocks noGrp="1" noChangeArrowheads="1"/>
          </p:cNvSpPr>
          <p:nvPr>
            <p:ph type="dt" sz="quarter" idx="1"/>
          </p:nvPr>
        </p:nvSpPr>
        <p:spPr bwMode="auto">
          <a:xfrm>
            <a:off x="3968327"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algn="r" defTabSz="902565">
              <a:defRPr sz="1200"/>
            </a:lvl1pPr>
          </a:lstStyle>
          <a:p>
            <a:pPr>
              <a:defRPr/>
            </a:pPr>
            <a:endParaRPr lang="en-US"/>
          </a:p>
        </p:txBody>
      </p:sp>
      <p:sp>
        <p:nvSpPr>
          <p:cNvPr id="97284" name="Rectangle 4"/>
          <p:cNvSpPr>
            <a:spLocks noGrp="1" noChangeArrowheads="1"/>
          </p:cNvSpPr>
          <p:nvPr>
            <p:ph type="ftr" sz="quarter" idx="2"/>
          </p:nvPr>
        </p:nvSpPr>
        <p:spPr bwMode="auto">
          <a:xfrm>
            <a:off x="0"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defTabSz="902565">
              <a:defRPr sz="1200"/>
            </a:lvl1pPr>
          </a:lstStyle>
          <a:p>
            <a:pPr>
              <a:defRPr/>
            </a:pPr>
            <a:endParaRPr lang="en-US"/>
          </a:p>
        </p:txBody>
      </p:sp>
      <p:sp>
        <p:nvSpPr>
          <p:cNvPr id="97285" name="Rectangle 5"/>
          <p:cNvSpPr>
            <a:spLocks noGrp="1" noChangeArrowheads="1"/>
          </p:cNvSpPr>
          <p:nvPr>
            <p:ph type="sldNum" sz="quarter" idx="3"/>
          </p:nvPr>
        </p:nvSpPr>
        <p:spPr bwMode="auto">
          <a:xfrm>
            <a:off x="3968327"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algn="r" defTabSz="902565">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defTabSz="926358">
              <a:defRPr sz="1200"/>
            </a:lvl1pPr>
          </a:lstStyle>
          <a:p>
            <a:pPr>
              <a:defRPr/>
            </a:pPr>
            <a:r>
              <a:rPr lang="en-US"/>
              <a:t>Tab 3-4C (3)</a:t>
            </a:r>
          </a:p>
        </p:txBody>
      </p:sp>
      <p:sp>
        <p:nvSpPr>
          <p:cNvPr id="36867" name="Rectangle 3"/>
          <p:cNvSpPr>
            <a:spLocks noGrp="1" noChangeArrowheads="1"/>
          </p:cNvSpPr>
          <p:nvPr>
            <p:ph type="dt" idx="1"/>
          </p:nvPr>
        </p:nvSpPr>
        <p:spPr bwMode="auto">
          <a:xfrm>
            <a:off x="3968327"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algn="r" defTabSz="926358">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040" y="4411822"/>
            <a:ext cx="5601971" cy="4181792"/>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defTabSz="926358">
              <a:defRPr sz="1200"/>
            </a:lvl1pPr>
          </a:lstStyle>
          <a:p>
            <a:pPr>
              <a:defRPr/>
            </a:pPr>
            <a:endParaRPr lang="en-US"/>
          </a:p>
        </p:txBody>
      </p:sp>
      <p:sp>
        <p:nvSpPr>
          <p:cNvPr id="36871" name="Rectangle 7"/>
          <p:cNvSpPr>
            <a:spLocks noGrp="1" noChangeArrowheads="1"/>
          </p:cNvSpPr>
          <p:nvPr>
            <p:ph type="sldNum" sz="quarter" idx="5"/>
          </p:nvPr>
        </p:nvSpPr>
        <p:spPr bwMode="auto">
          <a:xfrm>
            <a:off x="3968327"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algn="r" defTabSz="926358">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861131"/>
          </a:xfrm>
          <a:prstGeom prst="rect">
            <a:avLst/>
          </a:prstGeom>
        </p:spPr>
        <p:txBody>
          <a:bodyPr/>
          <a:lstStyle>
            <a:lvl1pPr>
              <a:defRPr sz="4000" b="1" i="0">
                <a:solidFill>
                  <a:srgbClr val="004C97"/>
                </a:solidFill>
                <a:latin typeface="Georgia"/>
                <a:cs typeface="Georgia"/>
              </a:defRPr>
            </a:lvl1pPr>
          </a:lstStyle>
          <a:p>
            <a:r>
              <a:rPr lang="en-US" dirty="0"/>
              <a:t>Click to edit Master title style</a:t>
            </a:r>
          </a:p>
        </p:txBody>
      </p:sp>
      <p:sp>
        <p:nvSpPr>
          <p:cNvPr id="3" name="Subtitle 2"/>
          <p:cNvSpPr>
            <a:spLocks noGrp="1"/>
          </p:cNvSpPr>
          <p:nvPr>
            <p:ph type="subTitle" idx="1"/>
          </p:nvPr>
        </p:nvSpPr>
        <p:spPr>
          <a:xfrm>
            <a:off x="1371600" y="2907827"/>
            <a:ext cx="6400800" cy="610543"/>
          </a:xfrm>
          <a:prstGeom prst="rect">
            <a:avLst/>
          </a:prstGeom>
        </p:spPr>
        <p:txBody>
          <a:bodyPr/>
          <a:lstStyle>
            <a:lvl1pPr marL="0" indent="0" algn="ctr">
              <a:buNone/>
              <a:defRPr sz="2800" b="0" i="0" baseline="0">
                <a:solidFill>
                  <a:srgbClr val="DA291C"/>
                </a:solidFill>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Content Placeholder 2"/>
          <p:cNvSpPr>
            <a:spLocks noGrp="1"/>
          </p:cNvSpPr>
          <p:nvPr>
            <p:ph idx="13" hasCustomPrompt="1"/>
          </p:nvPr>
        </p:nvSpPr>
        <p:spPr>
          <a:xfrm>
            <a:off x="457200" y="3753556"/>
            <a:ext cx="8229600" cy="2372607"/>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3907" y="513896"/>
            <a:ext cx="2497455" cy="489585"/>
          </a:xfrm>
          <a:prstGeom prst="rect">
            <a:avLst/>
          </a:prstGeom>
          <a:noFill/>
          <a:ln>
            <a:noFill/>
          </a:ln>
        </p:spPr>
      </p:pic>
    </p:spTree>
    <p:extLst>
      <p:ext uri="{BB962C8B-B14F-4D97-AF65-F5344CB8AC3E}">
        <p14:creationId xmlns:p14="http://schemas.microsoft.com/office/powerpoint/2010/main" val="36079426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457200" y="2032000"/>
            <a:ext cx="8229600" cy="4094163"/>
          </a:xfrm>
          <a:prstGeom prst="rect">
            <a:avLst/>
          </a:prstGeom>
        </p:spPr>
        <p:txBody>
          <a:bodyPr/>
          <a:lstStyle>
            <a:lvl1pPr>
              <a:defRPr b="0" i="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74959" y="532135"/>
            <a:ext cx="2497455" cy="489585"/>
          </a:xfrm>
          <a:prstGeom prst="rect">
            <a:avLst/>
          </a:prstGeom>
          <a:noFill/>
          <a:ln>
            <a:noFill/>
          </a:ln>
        </p:spPr>
      </p:pic>
    </p:spTree>
    <p:extLst>
      <p:ext uri="{BB962C8B-B14F-4D97-AF65-F5344CB8AC3E}">
        <p14:creationId xmlns:p14="http://schemas.microsoft.com/office/powerpoint/2010/main" val="6725559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3185"/>
            <a:ext cx="4038600" cy="4112978"/>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03778"/>
            <a:ext cx="4038600" cy="4122385"/>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Title 1"/>
          <p:cNvSpPr>
            <a:spLocks noGrp="1"/>
          </p:cNvSpPr>
          <p:nvPr>
            <p:ph type="title"/>
          </p:nvPr>
        </p:nvSpPr>
        <p:spPr>
          <a:xfrm>
            <a:off x="1524000" y="1059150"/>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3" name="Picture 12"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32135"/>
            <a:ext cx="2497455" cy="489585"/>
          </a:xfrm>
          <a:prstGeom prst="rect">
            <a:avLst/>
          </a:prstGeom>
          <a:noFill/>
          <a:ln>
            <a:noFill/>
          </a:ln>
        </p:spPr>
      </p:pic>
    </p:spTree>
    <p:extLst>
      <p:ext uri="{BB962C8B-B14F-4D97-AF65-F5344CB8AC3E}">
        <p14:creationId xmlns:p14="http://schemas.microsoft.com/office/powerpoint/2010/main" val="34165707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42067"/>
            <a:ext cx="4040188"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577629"/>
            <a:ext cx="4040188"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42067"/>
            <a:ext cx="4041775"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577629"/>
            <a:ext cx="4041775"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11"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2"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3" name="Title 1"/>
          <p:cNvSpPr>
            <a:spLocks noGrp="1"/>
          </p:cNvSpPr>
          <p:nvPr>
            <p:ph type="title"/>
          </p:nvPr>
        </p:nvSpPr>
        <p:spPr>
          <a:xfrm>
            <a:off x="1524000" y="1010653"/>
            <a:ext cx="7467600" cy="740790"/>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5" name="Picture 1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4" name="Picture 13"/>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00557"/>
            <a:ext cx="2497455" cy="489585"/>
          </a:xfrm>
          <a:prstGeom prst="rect">
            <a:avLst/>
          </a:prstGeom>
          <a:noFill/>
          <a:ln>
            <a:noFill/>
          </a:ln>
        </p:spPr>
      </p:pic>
    </p:spTree>
    <p:extLst>
      <p:ext uri="{BB962C8B-B14F-4D97-AF65-F5344CB8AC3E}">
        <p14:creationId xmlns:p14="http://schemas.microsoft.com/office/powerpoint/2010/main" val="8918358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9" name="Title 1"/>
          <p:cNvSpPr>
            <a:spLocks noGrp="1"/>
          </p:cNvSpPr>
          <p:nvPr>
            <p:ph type="title"/>
          </p:nvPr>
        </p:nvSpPr>
        <p:spPr>
          <a:xfrm>
            <a:off x="1580147" y="124924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8083" y="532135"/>
            <a:ext cx="2497455" cy="489585"/>
          </a:xfrm>
          <a:prstGeom prst="rect">
            <a:avLst/>
          </a:prstGeom>
          <a:noFill/>
          <a:ln>
            <a:noFill/>
          </a:ln>
        </p:spPr>
      </p:pic>
    </p:spTree>
    <p:extLst>
      <p:ext uri="{BB962C8B-B14F-4D97-AF65-F5344CB8AC3E}">
        <p14:creationId xmlns:p14="http://schemas.microsoft.com/office/powerpoint/2010/main" val="17576158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6" name="Footer Placeholder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7" name="Slide Number Placeholder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Tree>
    <p:extLst>
      <p:ext uri="{BB962C8B-B14F-4D97-AF65-F5344CB8AC3E}">
        <p14:creationId xmlns:p14="http://schemas.microsoft.com/office/powerpoint/2010/main" val="733640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926"/>
            <a:ext cx="3008313" cy="644877"/>
          </a:xfrm>
          <a:prstGeom prst="rect">
            <a:avLst/>
          </a:prstGeom>
        </p:spPr>
        <p:txBody>
          <a:bodyPr anchor="b"/>
          <a:lstStyle>
            <a:lvl1pPr algn="l">
              <a:defRPr sz="20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3575050" y="790222"/>
            <a:ext cx="5111750" cy="5335941"/>
          </a:xfrm>
          <a:prstGeom prst="rect">
            <a:avLst/>
          </a:prstGeom>
        </p:spPr>
        <p:txBody>
          <a:bodyPr/>
          <a:lstStyle>
            <a:lvl1pPr>
              <a:defRPr sz="3200" b="0" i="0">
                <a:solidFill>
                  <a:srgbClr val="000000"/>
                </a:solidFill>
                <a:latin typeface="Verdana"/>
                <a:cs typeface="Verdana"/>
              </a:defRPr>
            </a:lvl1pPr>
            <a:lvl2pPr>
              <a:defRPr sz="2800" b="0" i="0">
                <a:solidFill>
                  <a:srgbClr val="000000"/>
                </a:solidFill>
                <a:latin typeface="Verdana"/>
                <a:cs typeface="Verdana"/>
              </a:defRPr>
            </a:lvl2pPr>
            <a:lvl3pPr>
              <a:defRPr sz="2400" b="0" i="0">
                <a:solidFill>
                  <a:srgbClr val="000000"/>
                </a:solidFill>
                <a:latin typeface="Verdana"/>
                <a:cs typeface="Verdana"/>
              </a:defRPr>
            </a:lvl3pPr>
            <a:lvl4pPr>
              <a:defRPr sz="2000" b="0" i="0">
                <a:solidFill>
                  <a:srgbClr val="000000"/>
                </a:solidFill>
                <a:latin typeface="Verdana"/>
                <a:cs typeface="Verdana"/>
              </a:defRPr>
            </a:lvl4pPr>
            <a:lvl5pPr>
              <a:defRPr sz="2000" b="0" i="0">
                <a:solidFill>
                  <a:srgbClr val="000000"/>
                </a:solidFill>
                <a:latin typeface="Verdana"/>
                <a:cs typeface="Verdan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587037"/>
            <a:ext cx="3008313" cy="3539126"/>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273557413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5410"/>
            <a:ext cx="5486400" cy="437857"/>
          </a:xfrm>
          <a:prstGeom prst="rect">
            <a:avLst/>
          </a:prstGeom>
        </p:spPr>
        <p:txBody>
          <a:bodyPr anchor="b"/>
          <a:lstStyle>
            <a:lvl1pPr algn="ctr">
              <a:defRPr sz="2000" b="0" i="0">
                <a:solidFill>
                  <a:srgbClr val="DA291C"/>
                </a:solidFill>
                <a:latin typeface="Verdana"/>
                <a:cs typeface="Verdana"/>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4970125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092" y="6583540"/>
            <a:ext cx="9149773" cy="274460"/>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33CC"/>
              </a:solidFill>
            </a:endParaRPr>
          </a:p>
        </p:txBody>
      </p:sp>
      <p:sp>
        <p:nvSpPr>
          <p:cNvPr id="8" name="Rectangle 7"/>
          <p:cNvSpPr/>
          <p:nvPr userDrawn="1"/>
        </p:nvSpPr>
        <p:spPr>
          <a:xfrm>
            <a:off x="0" y="6346749"/>
            <a:ext cx="9150866" cy="248227"/>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0"/>
            <a:ext cx="9150865" cy="460296"/>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1" r:id="rId7"/>
    <p:sldLayoutId id="2147483672" r:id="rId8"/>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6.jfif"/><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hyperlink" Target="http://upload.wikimedia.org/wikipedia/commons/4/4d/Bariken_bm2.JPG" TargetMode="Externa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5.xml"/><Relationship Id="rId1" Type="http://schemas.openxmlformats.org/officeDocument/2006/relationships/tags" Target="../tags/tag30.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1604321"/>
          </a:xfrm>
        </p:spPr>
        <p:txBody>
          <a:bodyPr/>
          <a:lstStyle/>
          <a:p>
            <a:r>
              <a:rPr lang="en-US" dirty="0"/>
              <a:t>Niche Poultry Markets</a:t>
            </a:r>
          </a:p>
        </p:txBody>
      </p:sp>
    </p:spTree>
    <p:custDataLst>
      <p:tags r:id="rId1"/>
    </p:custDataLst>
    <p:extLst>
      <p:ext uri="{BB962C8B-B14F-4D97-AF65-F5344CB8AC3E}">
        <p14:creationId xmlns:p14="http://schemas.microsoft.com/office/powerpoint/2010/main" val="412471333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Live Bird Market Chicken Flock Lifespan</a:t>
            </a:r>
          </a:p>
        </p:txBody>
      </p:sp>
      <p:sp>
        <p:nvSpPr>
          <p:cNvPr id="3" name="Content Placeholder 2"/>
          <p:cNvSpPr>
            <a:spLocks noGrp="1"/>
          </p:cNvSpPr>
          <p:nvPr>
            <p:ph idx="1"/>
          </p:nvPr>
        </p:nvSpPr>
        <p:spPr>
          <a:xfrm>
            <a:off x="489473" y="2354729"/>
            <a:ext cx="8202706" cy="4094163"/>
          </a:xfrm>
        </p:spPr>
        <p:txBody>
          <a:bodyPr/>
          <a:lstStyle/>
          <a:p>
            <a:pPr eaLnBrk="1" hangingPunct="1"/>
            <a:r>
              <a:rPr lang="en-US" altLang="en-US" dirty="0">
                <a:ea typeface="ＭＳ Ｐゴシック" panose="020B0600070205080204" pitchFamily="34" charset="-128"/>
              </a:rPr>
              <a:t>Age of bird varies with time of year and breed.</a:t>
            </a:r>
          </a:p>
          <a:p>
            <a:pPr lvl="1" eaLnBrk="1" hangingPunct="1"/>
            <a:r>
              <a:rPr lang="en-US" altLang="en-US" dirty="0">
                <a:ea typeface="ＭＳ Ｐゴシック" panose="020B0600070205080204" pitchFamily="34" charset="-128"/>
              </a:rPr>
              <a:t>Most common age a bird is sold is 16 to 20 weeks old.</a:t>
            </a:r>
          </a:p>
          <a:p>
            <a:pPr lvl="1" eaLnBrk="1" hangingPunct="1"/>
            <a:r>
              <a:rPr lang="en-US" altLang="en-US" dirty="0">
                <a:ea typeface="ＭＳ Ｐゴシック" panose="020B0600070205080204" pitchFamily="34" charset="-128"/>
              </a:rPr>
              <a:t>The bird maturity plays a part in the time of the sale.</a:t>
            </a:r>
          </a:p>
          <a:p>
            <a:pPr marL="0" indent="0">
              <a:buNone/>
            </a:pPr>
            <a:endParaRPr lang="en-US" dirty="0"/>
          </a:p>
        </p:txBody>
      </p:sp>
    </p:spTree>
    <p:custDataLst>
      <p:tags r:id="rId1"/>
    </p:custDataLst>
    <p:extLst>
      <p:ext uri="{BB962C8B-B14F-4D97-AF65-F5344CB8AC3E}">
        <p14:creationId xmlns:p14="http://schemas.microsoft.com/office/powerpoint/2010/main" val="360990364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Diet Differences</a:t>
            </a:r>
          </a:p>
        </p:txBody>
      </p:sp>
      <p:sp>
        <p:nvSpPr>
          <p:cNvPr id="3" name="Content Placeholder 2"/>
          <p:cNvSpPr>
            <a:spLocks noGrp="1"/>
          </p:cNvSpPr>
          <p:nvPr>
            <p:ph idx="1"/>
          </p:nvPr>
        </p:nvSpPr>
        <p:spPr/>
        <p:txBody>
          <a:bodyPr/>
          <a:lstStyle/>
          <a:p>
            <a:pPr eaLnBrk="1" hangingPunct="1"/>
            <a:r>
              <a:rPr lang="en-US" altLang="en-US" sz="2800" dirty="0">
                <a:ea typeface="ＭＳ Ｐゴシック" panose="020B0600070205080204" pitchFamily="34" charset="-128"/>
              </a:rPr>
              <a:t>Because birds are raised longer than broilers, they are fed a different diet.</a:t>
            </a:r>
          </a:p>
          <a:p>
            <a:pPr lvl="1" eaLnBrk="1" hangingPunct="1"/>
            <a:r>
              <a:rPr lang="en-US" altLang="en-US" sz="2400" dirty="0">
                <a:ea typeface="ＭＳ Ｐゴシック" panose="020B0600070205080204" pitchFamily="34" charset="-128"/>
              </a:rPr>
              <a:t>Feed formulas vary by the individual supplier but usually include a chick starter, grower and a developer.</a:t>
            </a:r>
          </a:p>
          <a:p>
            <a:pPr marL="0" indent="0">
              <a:buNone/>
            </a:pPr>
            <a:endParaRPr lang="en-US" dirty="0"/>
          </a:p>
        </p:txBody>
      </p:sp>
    </p:spTree>
    <p:custDataLst>
      <p:tags r:id="rId1"/>
    </p:custDataLst>
    <p:extLst>
      <p:ext uri="{BB962C8B-B14F-4D97-AF65-F5344CB8AC3E}">
        <p14:creationId xmlns:p14="http://schemas.microsoft.com/office/powerpoint/2010/main" val="30710855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Processing</a:t>
            </a:r>
            <a:endParaRPr lang="en-US" dirty="0"/>
          </a:p>
        </p:txBody>
      </p:sp>
      <p:sp>
        <p:nvSpPr>
          <p:cNvPr id="3" name="Content Placeholder 2"/>
          <p:cNvSpPr>
            <a:spLocks noGrp="1"/>
          </p:cNvSpPr>
          <p:nvPr>
            <p:ph idx="1"/>
          </p:nvPr>
        </p:nvSpPr>
        <p:spPr>
          <a:xfrm>
            <a:off x="446443" y="1849120"/>
            <a:ext cx="8374828" cy="4094163"/>
          </a:xfrm>
        </p:spPr>
        <p:txBody>
          <a:bodyPr/>
          <a:lstStyle/>
          <a:p>
            <a:pPr eaLnBrk="1" hangingPunct="1">
              <a:lnSpc>
                <a:spcPct val="80000"/>
              </a:lnSpc>
            </a:pPr>
            <a:r>
              <a:rPr lang="en-US" altLang="en-US" sz="2000" dirty="0">
                <a:ea typeface="ＭＳ Ｐゴシック" panose="020B0600070205080204" pitchFamily="34" charset="-128"/>
              </a:rPr>
              <a:t>Processing can be done by the consumer at home.</a:t>
            </a:r>
          </a:p>
          <a:p>
            <a:pPr eaLnBrk="1" hangingPunct="1">
              <a:lnSpc>
                <a:spcPct val="80000"/>
              </a:lnSpc>
            </a:pPr>
            <a:r>
              <a:rPr lang="en-US" altLang="en-US" sz="2000" dirty="0">
                <a:ea typeface="ＭＳ Ｐゴシック" panose="020B0600070205080204" pitchFamily="34" charset="-128"/>
              </a:rPr>
              <a:t>Processing is also done at commercial processing plants that offer custom processing.</a:t>
            </a:r>
          </a:p>
          <a:p>
            <a:pPr lvl="1" eaLnBrk="1" hangingPunct="1">
              <a:lnSpc>
                <a:spcPct val="80000"/>
              </a:lnSpc>
            </a:pPr>
            <a:r>
              <a:rPr lang="en-US" altLang="en-US" sz="1800" dirty="0">
                <a:ea typeface="ＭＳ Ｐゴシック" panose="020B0600070205080204" pitchFamily="34" charset="-128"/>
              </a:rPr>
              <a:t>Birds that are processed must be sold and consumed within seven days in order to maintain freshness.</a:t>
            </a:r>
          </a:p>
          <a:p>
            <a:pPr lvl="1" eaLnBrk="1" hangingPunct="1">
              <a:lnSpc>
                <a:spcPct val="80000"/>
              </a:lnSpc>
            </a:pPr>
            <a:r>
              <a:rPr lang="en-US" altLang="en-US" sz="1800" dirty="0">
                <a:ea typeface="ＭＳ Ｐゴシック" panose="020B0600070205080204" pitchFamily="34" charset="-128"/>
              </a:rPr>
              <a:t>Birds are never frozen and then sold in the markets as fresh.</a:t>
            </a:r>
          </a:p>
          <a:p>
            <a:pPr eaLnBrk="1" hangingPunct="1">
              <a:lnSpc>
                <a:spcPct val="80000"/>
              </a:lnSpc>
            </a:pPr>
            <a:r>
              <a:rPr lang="en-US" altLang="en-US" sz="2000" dirty="0">
                <a:ea typeface="ＭＳ Ｐゴシック" panose="020B0600070205080204" pitchFamily="34" charset="-128"/>
              </a:rPr>
              <a:t>Whether the birds are professionally or personally processed, the bird is left whole with the head and feet attached.</a:t>
            </a:r>
          </a:p>
          <a:p>
            <a:pPr lvl="1" eaLnBrk="1" hangingPunct="1">
              <a:lnSpc>
                <a:spcPct val="80000"/>
              </a:lnSpc>
            </a:pPr>
            <a:r>
              <a:rPr lang="en-US" altLang="en-US" sz="1800" dirty="0">
                <a:ea typeface="ＭＳ Ｐゴシック" panose="020B0600070205080204" pitchFamily="34" charset="-128"/>
              </a:rPr>
              <a:t>This is called a Buddhist-style process.</a:t>
            </a:r>
          </a:p>
          <a:p>
            <a:pPr lvl="1" eaLnBrk="1" hangingPunct="1">
              <a:lnSpc>
                <a:spcPct val="80000"/>
              </a:lnSpc>
            </a:pPr>
            <a:r>
              <a:rPr lang="en-US" altLang="en-US" sz="1800" dirty="0">
                <a:ea typeface="ＭＳ Ｐゴシック" panose="020B0600070205080204" pitchFamily="34" charset="-128"/>
              </a:rPr>
              <a:t>The consumer can also tell the age of the bird by the size of the comb. </a:t>
            </a:r>
          </a:p>
          <a:p>
            <a:pPr eaLnBrk="1" hangingPunct="1">
              <a:lnSpc>
                <a:spcPct val="80000"/>
              </a:lnSpc>
            </a:pPr>
            <a:r>
              <a:rPr lang="en-US" altLang="en-US" sz="2000" dirty="0">
                <a:ea typeface="ＭＳ Ｐゴシック" panose="020B0600070205080204" pitchFamily="34" charset="-128"/>
              </a:rPr>
              <a:t>A “Hot Plant” is offered for consumers to pick out the live bird they want and have it processed in a state-inspected processing facility.</a:t>
            </a:r>
          </a:p>
          <a:p>
            <a:pPr lvl="1" eaLnBrk="1" hangingPunct="1">
              <a:lnSpc>
                <a:spcPct val="80000"/>
              </a:lnSpc>
            </a:pPr>
            <a:r>
              <a:rPr lang="en-US" altLang="en-US" sz="1800" dirty="0">
                <a:ea typeface="ＭＳ Ｐゴシック" panose="020B0600070205080204" pitchFamily="34" charset="-128"/>
              </a:rPr>
              <a:t>All other processing is done at USDA-inspected facilities.</a:t>
            </a:r>
          </a:p>
          <a:p>
            <a:pPr lvl="1" eaLnBrk="1" hangingPunct="1">
              <a:lnSpc>
                <a:spcPct val="80000"/>
              </a:lnSpc>
            </a:pPr>
            <a:r>
              <a:rPr lang="en-US" altLang="en-US" sz="1800" dirty="0">
                <a:ea typeface="ＭＳ Ｐゴシック" panose="020B0600070205080204" pitchFamily="34" charset="-128"/>
              </a:rPr>
              <a:t>The birds are packaged with custom labels or packed directly on ice for transport.</a:t>
            </a:r>
          </a:p>
          <a:p>
            <a:endParaRPr lang="en-US" dirty="0"/>
          </a:p>
        </p:txBody>
      </p:sp>
    </p:spTree>
    <p:custDataLst>
      <p:tags r:id="rId1"/>
    </p:custDataLst>
    <p:extLst>
      <p:ext uri="{BB962C8B-B14F-4D97-AF65-F5344CB8AC3E}">
        <p14:creationId xmlns:p14="http://schemas.microsoft.com/office/powerpoint/2010/main" val="127532775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Marketing</a:t>
            </a:r>
            <a:endParaRPr lang="en-US" dirty="0"/>
          </a:p>
        </p:txBody>
      </p:sp>
      <p:sp>
        <p:nvSpPr>
          <p:cNvPr id="3" name="Content Placeholder 2"/>
          <p:cNvSpPr>
            <a:spLocks noGrp="1"/>
          </p:cNvSpPr>
          <p:nvPr>
            <p:ph idx="1"/>
          </p:nvPr>
        </p:nvSpPr>
        <p:spPr/>
        <p:txBody>
          <a:bodyPr/>
          <a:lstStyle/>
          <a:p>
            <a:pPr eaLnBrk="1" hangingPunct="1">
              <a:lnSpc>
                <a:spcPct val="80000"/>
              </a:lnSpc>
            </a:pPr>
            <a:r>
              <a:rPr lang="en-US" altLang="en-US" sz="2800" dirty="0">
                <a:ea typeface="ＭＳ Ｐゴシック" panose="020B0600070205080204" pitchFamily="34" charset="-128"/>
              </a:rPr>
              <a:t>Birds are sold in grocery stores, restaurants and live bird markets.</a:t>
            </a:r>
          </a:p>
          <a:p>
            <a:pPr lvl="1" eaLnBrk="1" hangingPunct="1">
              <a:lnSpc>
                <a:spcPct val="80000"/>
              </a:lnSpc>
            </a:pPr>
            <a:r>
              <a:rPr lang="en-US" altLang="en-US" sz="2000" dirty="0">
                <a:ea typeface="ＭＳ Ｐゴシック" panose="020B0600070205080204" pitchFamily="34" charset="-128"/>
              </a:rPr>
              <a:t>Most live markets offer both live and processed product.</a:t>
            </a:r>
          </a:p>
          <a:p>
            <a:pPr lvl="1" eaLnBrk="1" hangingPunct="1">
              <a:lnSpc>
                <a:spcPct val="80000"/>
              </a:lnSpc>
            </a:pPr>
            <a:r>
              <a:rPr lang="en-US" altLang="en-US" sz="2000" dirty="0">
                <a:ea typeface="ＭＳ Ｐゴシック" panose="020B0600070205080204" pitchFamily="34" charset="-128"/>
              </a:rPr>
              <a:t>The store is divided in two by a panel to separate the live from the processed cold storage.</a:t>
            </a:r>
          </a:p>
          <a:p>
            <a:endParaRPr lang="en-US" dirty="0"/>
          </a:p>
        </p:txBody>
      </p:sp>
    </p:spTree>
    <p:custDataLst>
      <p:tags r:id="rId1"/>
    </p:custDataLst>
    <p:extLst>
      <p:ext uri="{BB962C8B-B14F-4D97-AF65-F5344CB8AC3E}">
        <p14:creationId xmlns:p14="http://schemas.microsoft.com/office/powerpoint/2010/main" val="260670202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78517" y="1043477"/>
            <a:ext cx="6373318" cy="944628"/>
          </a:xfrm>
        </p:spPr>
        <p:txBody>
          <a:bodyPr/>
          <a:lstStyle/>
          <a:p>
            <a:r>
              <a:rPr lang="en-US" altLang="en-US" dirty="0">
                <a:ea typeface="ＭＳ Ｐゴシック" panose="020B0600070205080204" pitchFamily="34" charset="-128"/>
              </a:rPr>
              <a:t>Duck Producers</a:t>
            </a:r>
          </a:p>
        </p:txBody>
      </p:sp>
      <p:sp>
        <p:nvSpPr>
          <p:cNvPr id="7" name="Content Placeholder 6"/>
          <p:cNvSpPr>
            <a:spLocks noGrp="1"/>
          </p:cNvSpPr>
          <p:nvPr>
            <p:ph idx="1"/>
          </p:nvPr>
        </p:nvSpPr>
        <p:spPr>
          <a:xfrm>
            <a:off x="457200" y="2032000"/>
            <a:ext cx="7256033" cy="4094163"/>
          </a:xfrm>
        </p:spPr>
        <p:txBody>
          <a:bodyPr/>
          <a:lstStyle/>
          <a:p>
            <a:r>
              <a:rPr lang="en-US" altLang="en-US" sz="2400" dirty="0">
                <a:ea typeface="ＭＳ Ｐゴシック" panose="020B0600070205080204" pitchFamily="34" charset="-128"/>
              </a:rPr>
              <a:t>Market Structure: Similar to the commercial poultry industry but a much smaller market.</a:t>
            </a:r>
          </a:p>
          <a:p>
            <a:r>
              <a:rPr lang="en-US" altLang="en-US" sz="2400" dirty="0">
                <a:ea typeface="ＭＳ Ｐゴシック" panose="020B0600070205080204" pitchFamily="34" charset="-128"/>
              </a:rPr>
              <a:t>Some duck companies are fully integrated — owning all major aspects of production.</a:t>
            </a:r>
          </a:p>
          <a:p>
            <a:r>
              <a:rPr lang="en-US" altLang="en-US" sz="2400" dirty="0">
                <a:ea typeface="ＭＳ Ｐゴシック" panose="020B0600070205080204" pitchFamily="34" charset="-128"/>
              </a:rPr>
              <a:t>Processors typically own their own farms or contract with duck growers and market under their own brand. </a:t>
            </a:r>
            <a:endParaRPr lang="en-US" dirty="0"/>
          </a:p>
        </p:txBody>
      </p:sp>
    </p:spTree>
    <p:custDataLst>
      <p:tags r:id="rId1"/>
    </p:custDataLst>
    <p:extLst>
      <p:ext uri="{BB962C8B-B14F-4D97-AF65-F5344CB8AC3E}">
        <p14:creationId xmlns:p14="http://schemas.microsoft.com/office/powerpoint/2010/main" val="220052782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Market Outlets for Duck</a:t>
            </a:r>
          </a:p>
        </p:txBody>
      </p:sp>
      <p:sp>
        <p:nvSpPr>
          <p:cNvPr id="3" name="Content Placeholder 2"/>
          <p:cNvSpPr>
            <a:spLocks noGrp="1"/>
          </p:cNvSpPr>
          <p:nvPr>
            <p:ph idx="1"/>
          </p:nvPr>
        </p:nvSpPr>
        <p:spPr>
          <a:xfrm>
            <a:off x="914400" y="2032000"/>
            <a:ext cx="7772400" cy="4094163"/>
          </a:xfrm>
        </p:spPr>
        <p:txBody>
          <a:bodyPr/>
          <a:lstStyle/>
          <a:p>
            <a:pPr eaLnBrk="1" hangingPunct="1">
              <a:lnSpc>
                <a:spcPct val="90000"/>
              </a:lnSpc>
            </a:pPr>
            <a:r>
              <a:rPr lang="en-US" altLang="en-US" sz="2400" dirty="0">
                <a:ea typeface="ＭＳ Ｐゴシック" panose="020B0600070205080204" pitchFamily="34" charset="-128"/>
              </a:rPr>
              <a:t>Marketed to high-end restaurants and grocery stores</a:t>
            </a:r>
          </a:p>
          <a:p>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6148" y="2919804"/>
            <a:ext cx="457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2488392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Duck Processing</a:t>
            </a:r>
          </a:p>
        </p:txBody>
      </p:sp>
      <p:sp>
        <p:nvSpPr>
          <p:cNvPr id="3" name="Content Placeholder 2"/>
          <p:cNvSpPr>
            <a:spLocks noGrp="1"/>
          </p:cNvSpPr>
          <p:nvPr>
            <p:ph idx="1"/>
          </p:nvPr>
        </p:nvSpPr>
        <p:spPr>
          <a:xfrm>
            <a:off x="457200" y="2032000"/>
            <a:ext cx="4226199" cy="4094163"/>
          </a:xfrm>
        </p:spPr>
        <p:txBody>
          <a:bodyPr/>
          <a:lstStyle/>
          <a:p>
            <a:pPr eaLnBrk="1" hangingPunct="1">
              <a:lnSpc>
                <a:spcPct val="90000"/>
              </a:lnSpc>
            </a:pPr>
            <a:r>
              <a:rPr lang="en-US" altLang="en-US" sz="2400" dirty="0">
                <a:ea typeface="ＭＳ Ｐゴシック" panose="020B0600070205080204" pitchFamily="34" charset="-128"/>
              </a:rPr>
              <a:t>Whole birds</a:t>
            </a:r>
          </a:p>
          <a:p>
            <a:pPr eaLnBrk="1" hangingPunct="1">
              <a:lnSpc>
                <a:spcPct val="90000"/>
              </a:lnSpc>
            </a:pPr>
            <a:r>
              <a:rPr lang="en-US" altLang="en-US" sz="2400" dirty="0">
                <a:ea typeface="ＭＳ Ｐゴシック" panose="020B0600070205080204" pitchFamily="34" charset="-128"/>
              </a:rPr>
              <a:t>Some duck processors offer further processed products.</a:t>
            </a:r>
          </a:p>
          <a:p>
            <a:pPr lvl="1" eaLnBrk="1" hangingPunct="1">
              <a:lnSpc>
                <a:spcPct val="90000"/>
              </a:lnSpc>
            </a:pPr>
            <a:r>
              <a:rPr lang="en-US" altLang="en-US" sz="2000" dirty="0">
                <a:ea typeface="ＭＳ Ｐゴシック" panose="020B0600070205080204" pitchFamily="34" charset="-128"/>
              </a:rPr>
              <a:t>Cut-up products</a:t>
            </a:r>
          </a:p>
          <a:p>
            <a:pPr lvl="1" eaLnBrk="1" hangingPunct="1">
              <a:lnSpc>
                <a:spcPct val="90000"/>
              </a:lnSpc>
            </a:pPr>
            <a:r>
              <a:rPr lang="en-US" altLang="en-US" sz="2000" dirty="0">
                <a:ea typeface="ＭＳ Ｐゴシック" panose="020B0600070205080204" pitchFamily="34" charset="-128"/>
              </a:rPr>
              <a:t>Cooked products</a:t>
            </a:r>
          </a:p>
          <a:p>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1019" y="4241201"/>
            <a:ext cx="3581400"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2419" y="2032000"/>
            <a:ext cx="176371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4819417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7129" y="1087372"/>
            <a:ext cx="7824369" cy="944628"/>
          </a:xfrm>
        </p:spPr>
        <p:txBody>
          <a:bodyPr/>
          <a:lstStyle/>
          <a:p>
            <a:r>
              <a:rPr lang="en-US" altLang="en-US" dirty="0">
                <a:ea typeface="ＭＳ Ｐゴシック" panose="020B0600070205080204" pitchFamily="34" charset="-128"/>
              </a:rPr>
              <a:t>Duck Producers</a:t>
            </a:r>
          </a:p>
        </p:txBody>
      </p:sp>
      <p:sp>
        <p:nvSpPr>
          <p:cNvPr id="3" name="Content Placeholder 2"/>
          <p:cNvSpPr>
            <a:spLocks noGrp="1"/>
          </p:cNvSpPr>
          <p:nvPr>
            <p:ph idx="1"/>
          </p:nvPr>
        </p:nvSpPr>
        <p:spPr/>
        <p:txBody>
          <a:bodyPr/>
          <a:lstStyle/>
          <a:p>
            <a:pPr eaLnBrk="1" hangingPunct="1"/>
            <a:r>
              <a:rPr lang="en-US" altLang="en-US" sz="2800" dirty="0">
                <a:ea typeface="ＭＳ Ｐゴシック" panose="020B0600070205080204" pitchFamily="34" charset="-128"/>
              </a:rPr>
              <a:t>Terms</a:t>
            </a:r>
          </a:p>
          <a:p>
            <a:pPr lvl="1" eaLnBrk="1" hangingPunct="1"/>
            <a:r>
              <a:rPr lang="en-US" altLang="en-US" dirty="0">
                <a:ea typeface="ＭＳ Ｐゴシック" panose="020B0600070205080204" pitchFamily="34" charset="-128"/>
              </a:rPr>
              <a:t>Drake – male duck</a:t>
            </a:r>
          </a:p>
          <a:p>
            <a:pPr lvl="1" eaLnBrk="1" hangingPunct="1"/>
            <a:r>
              <a:rPr lang="en-US" altLang="en-US" dirty="0">
                <a:ea typeface="ＭＳ Ｐゴシック" panose="020B0600070205080204" pitchFamily="34" charset="-128"/>
              </a:rPr>
              <a:t>Hen – female duck</a:t>
            </a:r>
          </a:p>
          <a:p>
            <a:pPr lvl="1" eaLnBrk="1" hangingPunct="1"/>
            <a:r>
              <a:rPr lang="en-US" altLang="en-US" dirty="0">
                <a:ea typeface="ＭＳ Ｐゴシック" panose="020B0600070205080204" pitchFamily="34" charset="-128"/>
              </a:rPr>
              <a:t>Ducklings – adolescent ducks</a:t>
            </a:r>
          </a:p>
          <a:p>
            <a:endParaRPr lang="en-US" dirty="0"/>
          </a:p>
        </p:txBody>
      </p:sp>
    </p:spTree>
    <p:custDataLst>
      <p:tags r:id="rId1"/>
    </p:custDataLst>
    <p:extLst>
      <p:ext uri="{BB962C8B-B14F-4D97-AF65-F5344CB8AC3E}">
        <p14:creationId xmlns:p14="http://schemas.microsoft.com/office/powerpoint/2010/main" val="105373610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Meat Breeds of Duck</a:t>
            </a:r>
            <a:br>
              <a:rPr lang="en-US" dirty="0"/>
            </a:br>
            <a:endParaRPr lang="en-US" dirty="0"/>
          </a:p>
        </p:txBody>
      </p:sp>
      <p:sp>
        <p:nvSpPr>
          <p:cNvPr id="12" name="Content Placeholder 11"/>
          <p:cNvSpPr>
            <a:spLocks noGrp="1"/>
          </p:cNvSpPr>
          <p:nvPr>
            <p:ph idx="1"/>
          </p:nvPr>
        </p:nvSpPr>
        <p:spPr/>
        <p:txBody>
          <a:bodyPr/>
          <a:lstStyle/>
          <a:p>
            <a:r>
              <a:rPr lang="en-US" dirty="0" err="1"/>
              <a:t>Aylesbury</a:t>
            </a:r>
            <a:endParaRPr lang="en-US" dirty="0"/>
          </a:p>
          <a:p>
            <a:r>
              <a:rPr lang="en-US" dirty="0"/>
              <a:t>Muscovy</a:t>
            </a:r>
          </a:p>
          <a:p>
            <a:r>
              <a:rPr lang="en-US" dirty="0"/>
              <a:t>White Pekin </a:t>
            </a:r>
          </a:p>
          <a:p>
            <a:endParaRPr lang="en-US" dirty="0"/>
          </a:p>
        </p:txBody>
      </p:sp>
    </p:spTree>
    <p:custDataLst>
      <p:tags r:id="rId1"/>
    </p:custDataLst>
    <p:extLst>
      <p:ext uri="{BB962C8B-B14F-4D97-AF65-F5344CB8AC3E}">
        <p14:creationId xmlns:p14="http://schemas.microsoft.com/office/powerpoint/2010/main" val="8496678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err="1">
                <a:ea typeface="ＭＳ Ｐゴシック" panose="020B0600070205080204" pitchFamily="34" charset="-128"/>
              </a:rPr>
              <a:t>Aylesbury</a:t>
            </a:r>
            <a:endParaRPr lang="en-US" altLang="en-US" dirty="0">
              <a:ea typeface="ＭＳ Ｐゴシック" panose="020B0600070205080204" pitchFamily="34" charset="-128"/>
            </a:endParaRPr>
          </a:p>
        </p:txBody>
      </p:sp>
      <p:sp>
        <p:nvSpPr>
          <p:cNvPr id="3" name="Content Placeholder 2"/>
          <p:cNvSpPr>
            <a:spLocks noGrp="1"/>
          </p:cNvSpPr>
          <p:nvPr>
            <p:ph idx="1"/>
          </p:nvPr>
        </p:nvSpPr>
        <p:spPr>
          <a:xfrm>
            <a:off x="500231" y="1752964"/>
            <a:ext cx="4071769" cy="4017664"/>
          </a:xfrm>
        </p:spPr>
        <p:txBody>
          <a:bodyPr/>
          <a:lstStyle/>
          <a:p>
            <a:pPr eaLnBrk="1" hangingPunct="1">
              <a:lnSpc>
                <a:spcPct val="80000"/>
              </a:lnSpc>
            </a:pPr>
            <a:r>
              <a:rPr lang="en-US" altLang="en-US" sz="2800" dirty="0">
                <a:ea typeface="ＭＳ Ｐゴシック" panose="020B0600070205080204" pitchFamily="34" charset="-128"/>
              </a:rPr>
              <a:t>Popular in England where the breed originated</a:t>
            </a:r>
          </a:p>
          <a:p>
            <a:pPr eaLnBrk="1" hangingPunct="1">
              <a:lnSpc>
                <a:spcPct val="80000"/>
              </a:lnSpc>
            </a:pPr>
            <a:r>
              <a:rPr lang="en-US" altLang="en-US" sz="2800" dirty="0">
                <a:ea typeface="ＭＳ Ｐゴシック" panose="020B0600070205080204" pitchFamily="34" charset="-128"/>
              </a:rPr>
              <a:t>Appearance: white feathered, white skin, flesh-colored bills, light orange legs and feet. </a:t>
            </a:r>
          </a:p>
          <a:p>
            <a:pPr eaLnBrk="1" hangingPunct="1">
              <a:lnSpc>
                <a:spcPct val="80000"/>
              </a:lnSpc>
            </a:pPr>
            <a:r>
              <a:rPr lang="en-US" altLang="en-US" sz="2800" dirty="0">
                <a:ea typeface="ＭＳ Ｐゴシック" panose="020B0600070205080204" pitchFamily="34" charset="-128"/>
              </a:rPr>
              <a:t>Adult drakes: up to 9 pounds </a:t>
            </a:r>
          </a:p>
          <a:p>
            <a:pPr eaLnBrk="1" hangingPunct="1">
              <a:lnSpc>
                <a:spcPct val="80000"/>
              </a:lnSpc>
            </a:pPr>
            <a:r>
              <a:rPr lang="en-US" altLang="en-US" sz="2800" dirty="0">
                <a:ea typeface="ＭＳ Ｐゴシック" panose="020B0600070205080204" pitchFamily="34" charset="-128"/>
              </a:rPr>
              <a:t>adult hens: up to 8 pounds</a:t>
            </a:r>
          </a:p>
        </p:txBody>
      </p:sp>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36794" b="26314"/>
          <a:stretch/>
        </p:blipFill>
        <p:spPr>
          <a:xfrm>
            <a:off x="4585449" y="2225040"/>
            <a:ext cx="4332641" cy="3368936"/>
          </a:xfrm>
          <a:prstGeom prst="rect">
            <a:avLst/>
          </a:prstGeom>
          <a:noFill/>
        </p:spPr>
      </p:pic>
    </p:spTree>
    <p:custDataLst>
      <p:tags r:id="rId1"/>
    </p:custDataLst>
    <p:extLst>
      <p:ext uri="{BB962C8B-B14F-4D97-AF65-F5344CB8AC3E}">
        <p14:creationId xmlns:p14="http://schemas.microsoft.com/office/powerpoint/2010/main" val="269869036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912434" y="4314594"/>
            <a:ext cx="2154936" cy="1697736"/>
          </a:xfr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9669" r="13419"/>
          <a:stretch/>
        </p:blipFill>
        <p:spPr>
          <a:xfrm>
            <a:off x="484095" y="1813512"/>
            <a:ext cx="1957892" cy="1761744"/>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2434" y="81280"/>
            <a:ext cx="2948940" cy="390144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51921" y="1559686"/>
            <a:ext cx="2466975" cy="1847850"/>
          </a:xfrm>
          <a:prstGeom prst="rect">
            <a:avLst/>
          </a:prstGeom>
        </p:spPr>
      </p:pic>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l="9231" t="28502" r="6477" b="23235"/>
          <a:stretch/>
        </p:blipFill>
        <p:spPr>
          <a:xfrm>
            <a:off x="161366" y="4162070"/>
            <a:ext cx="4937760" cy="2119257"/>
          </a:xfrm>
          <a:prstGeom prst="rect">
            <a:avLst/>
          </a:prstGeom>
        </p:spPr>
      </p:pic>
    </p:spTree>
    <p:custDataLst>
      <p:tags r:id="rId1"/>
    </p:custDataLst>
    <p:extLst>
      <p:ext uri="{BB962C8B-B14F-4D97-AF65-F5344CB8AC3E}">
        <p14:creationId xmlns:p14="http://schemas.microsoft.com/office/powerpoint/2010/main" val="384762347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Muscovy</a:t>
            </a:r>
          </a:p>
        </p:txBody>
      </p:sp>
      <p:sp>
        <p:nvSpPr>
          <p:cNvPr id="3" name="Content Placeholder 2"/>
          <p:cNvSpPr>
            <a:spLocks noGrp="1"/>
          </p:cNvSpPr>
          <p:nvPr>
            <p:ph idx="1"/>
          </p:nvPr>
        </p:nvSpPr>
        <p:spPr>
          <a:xfrm>
            <a:off x="457200" y="2032000"/>
            <a:ext cx="8428615" cy="4094163"/>
          </a:xfrm>
        </p:spPr>
        <p:txBody>
          <a:bodyPr/>
          <a:lstStyle/>
          <a:p>
            <a:pPr eaLnBrk="1" hangingPunct="1"/>
            <a:r>
              <a:rPr lang="en-US" altLang="en-US" sz="1800" dirty="0">
                <a:ea typeface="ＭＳ Ｐゴシック" panose="020B0600070205080204" pitchFamily="34" charset="-128"/>
              </a:rPr>
              <a:t>Unrelated to other meat breeds</a:t>
            </a:r>
          </a:p>
          <a:p>
            <a:pPr eaLnBrk="1" hangingPunct="1"/>
            <a:r>
              <a:rPr lang="en-US" altLang="en-US" sz="1800" dirty="0">
                <a:ea typeface="ＭＳ Ｐゴシック" panose="020B0600070205080204" pitchFamily="34" charset="-128"/>
              </a:rPr>
              <a:t>Wild Muscovy originated in South America; however, the French domesticated the Muscovy duck for commercial production and brought it to the United States. This is a major commercial breed in California.</a:t>
            </a:r>
          </a:p>
          <a:p>
            <a:pPr eaLnBrk="1" hangingPunct="1"/>
            <a:r>
              <a:rPr lang="en-US" altLang="en-US" sz="1800" dirty="0">
                <a:ea typeface="ＭＳ Ｐゴシック" panose="020B0600070205080204" pitchFamily="34" charset="-128"/>
              </a:rPr>
              <a:t>Appearance: many varieties; white is most desirable for markets </a:t>
            </a:r>
          </a:p>
          <a:p>
            <a:pPr eaLnBrk="1" hangingPunct="1"/>
            <a:r>
              <a:rPr lang="en-US" altLang="en-US" sz="1800" dirty="0">
                <a:ea typeface="ＭＳ Ｐゴシック" panose="020B0600070205080204" pitchFamily="34" charset="-128"/>
              </a:rPr>
              <a:t>Drakes weigh up to 11 pounds and hens weigh up to 6 pounds.</a:t>
            </a:r>
          </a:p>
          <a:p>
            <a:pPr eaLnBrk="1" hangingPunct="1"/>
            <a:r>
              <a:rPr lang="en-US" altLang="en-US" sz="1800" dirty="0">
                <a:ea typeface="ＭＳ Ｐゴシック" panose="020B0600070205080204" pitchFamily="34" charset="-128"/>
              </a:rPr>
              <a:t>Non-migratory bird</a:t>
            </a:r>
          </a:p>
          <a:p>
            <a:pPr eaLnBrk="1" hangingPunct="1"/>
            <a:r>
              <a:rPr lang="en-US" altLang="en-US" sz="1800" dirty="0">
                <a:ea typeface="ＭＳ Ｐゴシック" panose="020B0600070205080204" pitchFamily="34" charset="-128"/>
              </a:rPr>
              <a:t>Still considered a waterfowl; however, it is more comfortable on the ground than water. Enjoys scavenging in the mud and dirt.</a:t>
            </a:r>
          </a:p>
          <a:p>
            <a:pPr eaLnBrk="1" hangingPunct="1"/>
            <a:r>
              <a:rPr lang="en-US" altLang="en-US" sz="1800" dirty="0">
                <a:ea typeface="ＭＳ Ｐゴシック" panose="020B0600070205080204" pitchFamily="34" charset="-128"/>
              </a:rPr>
              <a:t>Muscovy ducks are indigenous of South America. Wild populations are found in Florida and Texas today because they were relocated by people to those areas.</a:t>
            </a:r>
          </a:p>
          <a:p>
            <a:endParaRPr lang="en-US" dirty="0"/>
          </a:p>
        </p:txBody>
      </p:sp>
    </p:spTree>
    <p:custDataLst>
      <p:tags r:id="rId1"/>
    </p:custDataLst>
    <p:extLst>
      <p:ext uri="{BB962C8B-B14F-4D97-AF65-F5344CB8AC3E}">
        <p14:creationId xmlns:p14="http://schemas.microsoft.com/office/powerpoint/2010/main" val="193934590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Muscovy</a:t>
            </a:r>
          </a:p>
        </p:txBody>
      </p:sp>
      <p:sp>
        <p:nvSpPr>
          <p:cNvPr id="3" name="Content Placeholder 2"/>
          <p:cNvSpPr>
            <a:spLocks noGrp="1"/>
          </p:cNvSpPr>
          <p:nvPr>
            <p:ph idx="1"/>
          </p:nvPr>
        </p:nvSpPr>
        <p:spPr>
          <a:xfrm>
            <a:off x="408792" y="2193365"/>
            <a:ext cx="8450130" cy="4094163"/>
          </a:xfrm>
        </p:spPr>
        <p:txBody>
          <a:bodyPr/>
          <a:lstStyle/>
          <a:p>
            <a:pPr marL="0" indent="0" eaLnBrk="1" hangingPunct="1">
              <a:buNone/>
            </a:pPr>
            <a:endParaRPr lang="en-US" altLang="en-US" sz="2000" dirty="0">
              <a:ea typeface="ＭＳ Ｐゴシック" panose="020B0600070205080204" pitchFamily="34" charset="-128"/>
            </a:endParaRPr>
          </a:p>
          <a:p>
            <a:endParaRPr lang="en-US" sz="2800" dirty="0"/>
          </a:p>
        </p:txBody>
      </p:sp>
      <p:pic>
        <p:nvPicPr>
          <p:cNvPr id="5" name="Picture 5" descr="File:Bariken bm2.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1488543" y="1834178"/>
            <a:ext cx="6517574" cy="4335015"/>
          </a:xfrm>
          <a:prstGeom prst="rect">
            <a:avLst/>
          </a:prstGeom>
        </p:spPr>
      </p:pic>
    </p:spTree>
    <p:custDataLst>
      <p:tags r:id="rId1"/>
    </p:custDataLst>
    <p:extLst>
      <p:ext uri="{BB962C8B-B14F-4D97-AF65-F5344CB8AC3E}">
        <p14:creationId xmlns:p14="http://schemas.microsoft.com/office/powerpoint/2010/main" val="382879692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Muscovy Hen with Ducklings</a:t>
            </a:r>
          </a:p>
        </p:txBody>
      </p:sp>
      <p:pic>
        <p:nvPicPr>
          <p:cNvPr id="4" name="Picture 5" descr="muscovy hen 2 00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39384" y="2032000"/>
            <a:ext cx="5465231" cy="4094163"/>
          </a:xfrm>
          <a:noFill/>
        </p:spPr>
      </p:pic>
    </p:spTree>
    <p:custDataLst>
      <p:tags r:id="rId1"/>
    </p:custDataLst>
    <p:extLst>
      <p:ext uri="{BB962C8B-B14F-4D97-AF65-F5344CB8AC3E}">
        <p14:creationId xmlns:p14="http://schemas.microsoft.com/office/powerpoint/2010/main" val="62593074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White Pekin</a:t>
            </a:r>
          </a:p>
        </p:txBody>
      </p:sp>
      <p:sp>
        <p:nvSpPr>
          <p:cNvPr id="3" name="Content Placeholder 2"/>
          <p:cNvSpPr>
            <a:spLocks noGrp="1"/>
          </p:cNvSpPr>
          <p:nvPr>
            <p:ph idx="1"/>
          </p:nvPr>
        </p:nvSpPr>
        <p:spPr>
          <a:xfrm>
            <a:off x="3926541" y="2032000"/>
            <a:ext cx="4760258" cy="4094163"/>
          </a:xfrm>
        </p:spPr>
        <p:txBody>
          <a:bodyPr/>
          <a:lstStyle/>
          <a:p>
            <a:pPr eaLnBrk="1" hangingPunct="1">
              <a:lnSpc>
                <a:spcPct val="90000"/>
              </a:lnSpc>
            </a:pPr>
            <a:r>
              <a:rPr lang="en-US" altLang="en-US" sz="2000" dirty="0">
                <a:ea typeface="ＭＳ Ｐゴシック" panose="020B0600070205080204" pitchFamily="34" charset="-128"/>
              </a:rPr>
              <a:t>Major commercial breed in the United States</a:t>
            </a:r>
          </a:p>
          <a:p>
            <a:pPr eaLnBrk="1" hangingPunct="1">
              <a:lnSpc>
                <a:spcPct val="90000"/>
              </a:lnSpc>
            </a:pPr>
            <a:r>
              <a:rPr lang="en-US" altLang="en-US" sz="2000" dirty="0">
                <a:ea typeface="ＭＳ Ｐゴシック" panose="020B0600070205080204" pitchFamily="34" charset="-128"/>
              </a:rPr>
              <a:t>Originated in China and introduced in the U.S. in 1870s</a:t>
            </a:r>
          </a:p>
          <a:p>
            <a:pPr eaLnBrk="1" hangingPunct="1">
              <a:lnSpc>
                <a:spcPct val="90000"/>
              </a:lnSpc>
            </a:pPr>
            <a:r>
              <a:rPr lang="en-US" altLang="en-US" sz="2000" dirty="0">
                <a:ea typeface="ＭＳ Ｐゴシック" panose="020B0600070205080204" pitchFamily="34" charset="-128"/>
              </a:rPr>
              <a:t>Appearance: white feathered, orange-yellow bills, reddish orange legs and feet. </a:t>
            </a:r>
          </a:p>
          <a:p>
            <a:pPr eaLnBrk="1" hangingPunct="1">
              <a:lnSpc>
                <a:spcPct val="90000"/>
              </a:lnSpc>
            </a:pPr>
            <a:r>
              <a:rPr lang="en-US" altLang="en-US" sz="2000" dirty="0">
                <a:ea typeface="ＭＳ Ｐゴシック" panose="020B0600070205080204" pitchFamily="34" charset="-128"/>
              </a:rPr>
              <a:t>Can reach market weight of approximately 6.25 pounds in 8 weeks. </a:t>
            </a:r>
          </a:p>
          <a:p>
            <a:pPr eaLnBrk="1" hangingPunct="1">
              <a:lnSpc>
                <a:spcPct val="90000"/>
              </a:lnSpc>
            </a:pPr>
            <a:r>
              <a:rPr lang="en-US" altLang="en-US" sz="2000" dirty="0">
                <a:ea typeface="ＭＳ Ｐゴシック" panose="020B0600070205080204" pitchFamily="34" charset="-128"/>
              </a:rPr>
              <a:t>Migratory bird</a:t>
            </a:r>
          </a:p>
          <a:p>
            <a:pPr eaLnBrk="1" hangingPunct="1">
              <a:lnSpc>
                <a:spcPct val="90000"/>
              </a:lnSpc>
            </a:pPr>
            <a:r>
              <a:rPr lang="en-US" altLang="en-US" sz="2000" dirty="0">
                <a:ea typeface="ＭＳ Ｐゴシック" panose="020B0600070205080204" pitchFamily="34" charset="-128"/>
              </a:rPr>
              <a:t>Indiana is where the majority of Pekin duck producers are located.</a:t>
            </a:r>
          </a:p>
          <a:p>
            <a:endParaRPr lang="en-US" dirty="0"/>
          </a:p>
        </p:txBody>
      </p:sp>
      <p:pic>
        <p:nvPicPr>
          <p:cNvPr id="5" name="Picture 5" descr="pekin%2520duck"/>
          <p:cNvPicPr>
            <a:picLocks noChangeAspect="1" noChangeArrowheads="1"/>
          </p:cNvPicPr>
          <p:nvPr/>
        </p:nvPicPr>
        <p:blipFill rotWithShape="1">
          <a:blip r:embed="rId3">
            <a:extLst>
              <a:ext uri="{28A0092B-C50C-407E-A947-70E740481C1C}">
                <a14:useLocalDpi xmlns:a14="http://schemas.microsoft.com/office/drawing/2010/main" val="0"/>
              </a:ext>
            </a:extLst>
          </a:blip>
          <a:srcRect l="5826" t="8951" r="9916" b="5262"/>
          <a:stretch/>
        </p:blipFill>
        <p:spPr>
          <a:xfrm>
            <a:off x="188259" y="2097741"/>
            <a:ext cx="3693638" cy="3506992"/>
          </a:xfrm>
          <a:prstGeom prst="rect">
            <a:avLst/>
          </a:prstGeom>
          <a:noFill/>
        </p:spPr>
      </p:pic>
      <p:sp>
        <p:nvSpPr>
          <p:cNvPr id="6" name="TextBox 5"/>
          <p:cNvSpPr txBox="1"/>
          <p:nvPr/>
        </p:nvSpPr>
        <p:spPr>
          <a:xfrm>
            <a:off x="656216" y="5670474"/>
            <a:ext cx="2936838" cy="369332"/>
          </a:xfrm>
          <a:prstGeom prst="rect">
            <a:avLst/>
          </a:prstGeom>
          <a:noFill/>
        </p:spPr>
        <p:txBody>
          <a:bodyPr wrap="square" rtlCol="0">
            <a:spAutoFit/>
          </a:bodyPr>
          <a:lstStyle/>
          <a:p>
            <a:r>
              <a:rPr lang="en-US" dirty="0"/>
              <a:t>Pekin Duck in the Wild</a:t>
            </a:r>
          </a:p>
        </p:txBody>
      </p:sp>
    </p:spTree>
    <p:custDataLst>
      <p:tags r:id="rId1"/>
    </p:custDataLst>
    <p:extLst>
      <p:ext uri="{BB962C8B-B14F-4D97-AF65-F5344CB8AC3E}">
        <p14:creationId xmlns:p14="http://schemas.microsoft.com/office/powerpoint/2010/main" val="270828152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Pekin Ducks in Production</a:t>
            </a:r>
            <a:br>
              <a:rPr lang="en-US" dirty="0"/>
            </a:br>
            <a:endParaRPr lang="en-US" dirty="0"/>
          </a:p>
        </p:txBody>
      </p:sp>
      <p:pic>
        <p:nvPicPr>
          <p:cNvPr id="4" name="Picture 5" descr="Pekin Duck Fl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593898" y="1904102"/>
            <a:ext cx="5559263" cy="4169447"/>
          </a:xfrm>
          <a:prstGeom prst="rect">
            <a:avLst/>
          </a:prstGeom>
          <a:noFill/>
        </p:spPr>
      </p:pic>
    </p:spTree>
    <p:custDataLst>
      <p:tags r:id="rId1"/>
    </p:custDataLst>
    <p:extLst>
      <p:ext uri="{BB962C8B-B14F-4D97-AF65-F5344CB8AC3E}">
        <p14:creationId xmlns:p14="http://schemas.microsoft.com/office/powerpoint/2010/main" val="428372839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Duck Flock Lifespan</a:t>
            </a:r>
            <a:br>
              <a:rPr lang="en-US" dirty="0"/>
            </a:br>
            <a:endParaRPr lang="en-US" dirty="0"/>
          </a:p>
        </p:txBody>
      </p:sp>
      <p:sp>
        <p:nvSpPr>
          <p:cNvPr id="3" name="Content Placeholder 2"/>
          <p:cNvSpPr>
            <a:spLocks noGrp="1"/>
          </p:cNvSpPr>
          <p:nvPr>
            <p:ph idx="1"/>
          </p:nvPr>
        </p:nvSpPr>
        <p:spPr/>
        <p:txBody>
          <a:bodyPr/>
          <a:lstStyle/>
          <a:p>
            <a:pPr eaLnBrk="1" hangingPunct="1"/>
            <a:r>
              <a:rPr lang="en-US" altLang="en-US" dirty="0">
                <a:ea typeface="ＭＳ Ｐゴシック" panose="020B0600070205080204" pitchFamily="34" charset="-128"/>
              </a:rPr>
              <a:t>Muscovy vs. Pekin</a:t>
            </a:r>
          </a:p>
          <a:p>
            <a:pPr lvl="1" eaLnBrk="1" hangingPunct="1"/>
            <a:r>
              <a:rPr lang="en-US" altLang="en-US" dirty="0">
                <a:ea typeface="ＭＳ Ｐゴシック" panose="020B0600070205080204" pitchFamily="34" charset="-128"/>
              </a:rPr>
              <a:t>Muscovy ducks take</a:t>
            </a:r>
            <a:r>
              <a:rPr lang="en-US" altLang="en-US" sz="3200" dirty="0">
                <a:ea typeface="ＭＳ Ｐゴシック" panose="020B0600070205080204" pitchFamily="34" charset="-128"/>
              </a:rPr>
              <a:t> 10 (hens) to 12 (drakes) weeks to reach market weight.</a:t>
            </a:r>
            <a:endParaRPr lang="en-US" altLang="en-US" dirty="0">
              <a:ea typeface="ＭＳ Ｐゴシック" panose="020B0600070205080204" pitchFamily="34" charset="-128"/>
            </a:endParaRPr>
          </a:p>
          <a:p>
            <a:pPr eaLnBrk="1" hangingPunct="1"/>
            <a:r>
              <a:rPr lang="en-US" altLang="en-US" dirty="0">
                <a:ea typeface="ＭＳ Ｐゴシック" panose="020B0600070205080204" pitchFamily="34" charset="-128"/>
              </a:rPr>
              <a:t>Pekin ducks can reach market weight in 5.5 to 6 weeks.</a:t>
            </a:r>
          </a:p>
          <a:p>
            <a:endParaRPr lang="en-US" dirty="0"/>
          </a:p>
        </p:txBody>
      </p:sp>
    </p:spTree>
    <p:custDataLst>
      <p:tags r:id="rId1"/>
    </p:custDataLst>
    <p:extLst>
      <p:ext uri="{BB962C8B-B14F-4D97-AF65-F5344CB8AC3E}">
        <p14:creationId xmlns:p14="http://schemas.microsoft.com/office/powerpoint/2010/main" val="40028339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Breeding and Reproduction</a:t>
            </a:r>
            <a:br>
              <a:rPr lang="en-US" dirty="0"/>
            </a:br>
            <a:endParaRPr lang="en-US" dirty="0"/>
          </a:p>
        </p:txBody>
      </p:sp>
      <p:sp>
        <p:nvSpPr>
          <p:cNvPr id="3" name="Content Placeholder 2"/>
          <p:cNvSpPr>
            <a:spLocks noGrp="1"/>
          </p:cNvSpPr>
          <p:nvPr>
            <p:ph idx="1"/>
          </p:nvPr>
        </p:nvSpPr>
        <p:spPr/>
        <p:txBody>
          <a:bodyPr/>
          <a:lstStyle/>
          <a:p>
            <a:pPr eaLnBrk="1" hangingPunct="1">
              <a:lnSpc>
                <a:spcPct val="80000"/>
              </a:lnSpc>
            </a:pPr>
            <a:r>
              <a:rPr lang="en-US" altLang="en-US" sz="2800" dirty="0">
                <a:ea typeface="ＭＳ Ｐゴシック" panose="020B0600070205080204" pitchFamily="34" charset="-128"/>
              </a:rPr>
              <a:t>Male and Female “Lines”</a:t>
            </a:r>
            <a:endParaRPr lang="en-US" altLang="en-US" sz="2400" dirty="0">
              <a:ea typeface="ＭＳ Ｐゴシック" panose="020B0600070205080204" pitchFamily="34" charset="-128"/>
            </a:endParaRPr>
          </a:p>
          <a:p>
            <a:pPr lvl="1" eaLnBrk="1" hangingPunct="1">
              <a:lnSpc>
                <a:spcPct val="80000"/>
              </a:lnSpc>
            </a:pPr>
            <a:r>
              <a:rPr lang="en-US" altLang="en-US" sz="2400" dirty="0">
                <a:ea typeface="ＭＳ Ｐゴシック" panose="020B0600070205080204" pitchFamily="34" charset="-128"/>
              </a:rPr>
              <a:t>Male lines are bred for structural correctness, breeding productivity, efficient feed conversion ratios and desirable carcass characteristics.</a:t>
            </a:r>
            <a:endParaRPr lang="en-US" altLang="en-US" sz="2000" dirty="0">
              <a:ea typeface="ＭＳ Ｐゴシック" panose="020B0600070205080204" pitchFamily="34" charset="-128"/>
            </a:endParaRPr>
          </a:p>
          <a:p>
            <a:pPr lvl="1" eaLnBrk="1" hangingPunct="1">
              <a:lnSpc>
                <a:spcPct val="80000"/>
              </a:lnSpc>
            </a:pPr>
            <a:r>
              <a:rPr lang="en-US" altLang="en-US" sz="2400" dirty="0">
                <a:ea typeface="ＭＳ Ｐゴシック" panose="020B0600070205080204" pitchFamily="34" charset="-128"/>
              </a:rPr>
              <a:t>Female lines are bred to lay an optimal amount of eggs. </a:t>
            </a:r>
            <a:endParaRPr lang="en-US" altLang="en-US" sz="2000" dirty="0">
              <a:ea typeface="ＭＳ Ｐゴシック" panose="020B0600070205080204" pitchFamily="34" charset="-128"/>
            </a:endParaRPr>
          </a:p>
          <a:p>
            <a:pPr lvl="1" eaLnBrk="1" hangingPunct="1">
              <a:lnSpc>
                <a:spcPct val="80000"/>
              </a:lnSpc>
            </a:pPr>
            <a:r>
              <a:rPr lang="en-US" altLang="en-US" sz="2400" dirty="0">
                <a:ea typeface="ＭＳ Ｐゴシック" panose="020B0600070205080204" pitchFamily="34" charset="-128"/>
              </a:rPr>
              <a:t>Crossing these two lines produces a superior terminal product (hybrid vigor).</a:t>
            </a:r>
            <a:endParaRPr lang="en-US" altLang="en-US" sz="2000" dirty="0">
              <a:ea typeface="ＭＳ Ｐゴシック" panose="020B0600070205080204" pitchFamily="34" charset="-128"/>
            </a:endParaRPr>
          </a:p>
          <a:p>
            <a:pPr eaLnBrk="1" hangingPunct="1">
              <a:lnSpc>
                <a:spcPct val="80000"/>
              </a:lnSpc>
            </a:pPr>
            <a:r>
              <a:rPr lang="en-US" altLang="en-US" sz="2800" dirty="0">
                <a:ea typeface="ＭＳ Ｐゴシック" panose="020B0600070205080204" pitchFamily="34" charset="-128"/>
              </a:rPr>
              <a:t>Incubation period</a:t>
            </a:r>
            <a:endParaRPr lang="en-US" altLang="en-US" sz="2400" dirty="0">
              <a:ea typeface="ＭＳ Ｐゴシック" panose="020B0600070205080204" pitchFamily="34" charset="-128"/>
            </a:endParaRPr>
          </a:p>
          <a:p>
            <a:pPr lvl="1" eaLnBrk="1" hangingPunct="1">
              <a:lnSpc>
                <a:spcPct val="80000"/>
              </a:lnSpc>
            </a:pPr>
            <a:r>
              <a:rPr lang="en-US" altLang="en-US" sz="2400" dirty="0">
                <a:ea typeface="ＭＳ Ｐゴシック" panose="020B0600070205080204" pitchFamily="34" charset="-128"/>
              </a:rPr>
              <a:t>Muscovy – 35 days </a:t>
            </a:r>
            <a:endParaRPr lang="en-US" altLang="en-US" sz="2000" dirty="0">
              <a:ea typeface="ＭＳ Ｐゴシック" panose="020B0600070205080204" pitchFamily="34" charset="-128"/>
            </a:endParaRPr>
          </a:p>
          <a:p>
            <a:pPr lvl="1" eaLnBrk="1" hangingPunct="1">
              <a:lnSpc>
                <a:spcPct val="80000"/>
              </a:lnSpc>
            </a:pPr>
            <a:r>
              <a:rPr lang="en-US" altLang="en-US" sz="2400" dirty="0">
                <a:ea typeface="ＭＳ Ｐゴシック" panose="020B0600070205080204" pitchFamily="34" charset="-128"/>
              </a:rPr>
              <a:t>All other breeds – 28 days</a:t>
            </a:r>
            <a:endParaRPr lang="en-US" altLang="en-US" sz="2000" dirty="0">
              <a:ea typeface="ＭＳ Ｐゴシック" panose="020B0600070205080204" pitchFamily="34" charset="-128"/>
            </a:endParaRPr>
          </a:p>
          <a:p>
            <a:endParaRPr lang="en-US" dirty="0"/>
          </a:p>
        </p:txBody>
      </p:sp>
    </p:spTree>
    <p:custDataLst>
      <p:tags r:id="rId1"/>
    </p:custDataLst>
    <p:extLst>
      <p:ext uri="{BB962C8B-B14F-4D97-AF65-F5344CB8AC3E}">
        <p14:creationId xmlns:p14="http://schemas.microsoft.com/office/powerpoint/2010/main" val="138539996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Grow-out</a:t>
            </a:r>
          </a:p>
        </p:txBody>
      </p:sp>
      <p:sp>
        <p:nvSpPr>
          <p:cNvPr id="3" name="Content Placeholder 2"/>
          <p:cNvSpPr>
            <a:spLocks noGrp="1"/>
          </p:cNvSpPr>
          <p:nvPr>
            <p:ph idx="1"/>
          </p:nvPr>
        </p:nvSpPr>
        <p:spPr/>
        <p:txBody>
          <a:bodyPr/>
          <a:lstStyle/>
          <a:p>
            <a:pPr eaLnBrk="1" hangingPunct="1">
              <a:lnSpc>
                <a:spcPct val="80000"/>
              </a:lnSpc>
            </a:pPr>
            <a:r>
              <a:rPr lang="en-US" altLang="en-US" sz="2400" dirty="0">
                <a:ea typeface="ＭＳ Ｐゴシック" panose="020B0600070205080204" pitchFamily="34" charset="-128"/>
              </a:rPr>
              <a:t>Brood/Grow-out (very similar to chicken/turkey production).</a:t>
            </a:r>
          </a:p>
          <a:p>
            <a:pPr lvl="1" eaLnBrk="1" hangingPunct="1">
              <a:lnSpc>
                <a:spcPct val="80000"/>
              </a:lnSpc>
            </a:pPr>
            <a:r>
              <a:rPr lang="en-US" altLang="en-US" sz="1800" dirty="0">
                <a:ea typeface="ＭＳ Ｐゴシック" panose="020B0600070205080204" pitchFamily="34" charset="-128"/>
              </a:rPr>
              <a:t>Heat source</a:t>
            </a:r>
          </a:p>
          <a:p>
            <a:pPr lvl="2" eaLnBrk="1" hangingPunct="1">
              <a:lnSpc>
                <a:spcPct val="80000"/>
              </a:lnSpc>
            </a:pPr>
            <a:r>
              <a:rPr lang="en-US" altLang="en-US" sz="1600" dirty="0">
                <a:ea typeface="ＭＳ Ｐゴシック" panose="020B0600070205080204" pitchFamily="34" charset="-128"/>
              </a:rPr>
              <a:t>For the first week, ducklings need an extra heat source. The first week the temperature should be about 90 degrees Fahrenheit. Duck growers use brood stoves similar to the commercial poultry industry.</a:t>
            </a:r>
          </a:p>
          <a:p>
            <a:pPr lvl="1" eaLnBrk="1" hangingPunct="1">
              <a:lnSpc>
                <a:spcPct val="80000"/>
              </a:lnSpc>
            </a:pPr>
            <a:r>
              <a:rPr lang="en-US" altLang="en-US" sz="1800" dirty="0">
                <a:ea typeface="ＭＳ Ｐゴシック" panose="020B0600070205080204" pitchFamily="34" charset="-128"/>
              </a:rPr>
              <a:t>Litter</a:t>
            </a:r>
          </a:p>
          <a:p>
            <a:pPr lvl="2" eaLnBrk="1" hangingPunct="1">
              <a:lnSpc>
                <a:spcPct val="80000"/>
              </a:lnSpc>
            </a:pPr>
            <a:r>
              <a:rPr lang="en-US" altLang="en-US" sz="1600" dirty="0">
                <a:ea typeface="ＭＳ Ｐゴシック" panose="020B0600070205080204" pitchFamily="34" charset="-128"/>
              </a:rPr>
              <a:t>Mold resistant materials must be used for the floor cover. i.e., rice hulls, peat moss, straw or shavings.</a:t>
            </a:r>
          </a:p>
          <a:p>
            <a:pPr lvl="1" eaLnBrk="1" hangingPunct="1">
              <a:lnSpc>
                <a:spcPct val="80000"/>
              </a:lnSpc>
            </a:pPr>
            <a:r>
              <a:rPr lang="en-US" altLang="en-US" sz="1800" dirty="0">
                <a:ea typeface="ＭＳ Ｐゴシック" panose="020B0600070205080204" pitchFamily="34" charset="-128"/>
              </a:rPr>
              <a:t>Feeding</a:t>
            </a:r>
          </a:p>
          <a:p>
            <a:pPr lvl="2" eaLnBrk="1" hangingPunct="1">
              <a:lnSpc>
                <a:spcPct val="80000"/>
              </a:lnSpc>
            </a:pPr>
            <a:r>
              <a:rPr lang="en-US" altLang="en-US" sz="1600" dirty="0">
                <a:ea typeface="ＭＳ Ｐゴシック" panose="020B0600070205080204" pitchFamily="34" charset="-128"/>
              </a:rPr>
              <a:t>All feed mixes are designed by an animal nutritionist with the health and welfare of the birds in mind.</a:t>
            </a:r>
          </a:p>
          <a:p>
            <a:pPr lvl="4" eaLnBrk="1" hangingPunct="1">
              <a:lnSpc>
                <a:spcPct val="80000"/>
              </a:lnSpc>
            </a:pPr>
            <a:r>
              <a:rPr lang="en-US" altLang="en-US" sz="1600" dirty="0">
                <a:ea typeface="ＭＳ Ｐゴシック" panose="020B0600070205080204" pitchFamily="34" charset="-128"/>
              </a:rPr>
              <a:t>Starter – high percentage of protein (about 22%)</a:t>
            </a:r>
          </a:p>
          <a:p>
            <a:pPr lvl="4" eaLnBrk="1" hangingPunct="1">
              <a:lnSpc>
                <a:spcPct val="80000"/>
              </a:lnSpc>
            </a:pPr>
            <a:r>
              <a:rPr lang="en-US" altLang="en-US" sz="1600" dirty="0">
                <a:ea typeface="ＭＳ Ｐゴシック" panose="020B0600070205080204" pitchFamily="34" charset="-128"/>
              </a:rPr>
              <a:t>Grower – about 18% protein</a:t>
            </a:r>
          </a:p>
          <a:p>
            <a:pPr lvl="4" eaLnBrk="1" hangingPunct="1">
              <a:lnSpc>
                <a:spcPct val="80000"/>
              </a:lnSpc>
            </a:pPr>
            <a:r>
              <a:rPr lang="en-US" altLang="en-US" sz="1600" dirty="0">
                <a:ea typeface="ＭＳ Ｐゴシック" panose="020B0600070205080204" pitchFamily="34" charset="-128"/>
              </a:rPr>
              <a:t>Finisher – about 16% protein</a:t>
            </a:r>
          </a:p>
          <a:p>
            <a:endParaRPr lang="en-US" dirty="0"/>
          </a:p>
        </p:txBody>
      </p:sp>
    </p:spTree>
    <p:custDataLst>
      <p:tags r:id="rId1"/>
    </p:custDataLst>
    <p:extLst>
      <p:ext uri="{BB962C8B-B14F-4D97-AF65-F5344CB8AC3E}">
        <p14:creationId xmlns:p14="http://schemas.microsoft.com/office/powerpoint/2010/main" val="368825570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Muscovy Ducks in Production</a:t>
            </a:r>
            <a:br>
              <a:rPr lang="en-US" dirty="0"/>
            </a:br>
            <a:endParaRPr lang="en-US"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93898" y="2032000"/>
            <a:ext cx="6029294" cy="4094163"/>
          </a:xfrm>
          <a:noFill/>
        </p:spPr>
      </p:pic>
    </p:spTree>
    <p:custDataLst>
      <p:tags r:id="rId1"/>
    </p:custDataLst>
    <p:extLst>
      <p:ext uri="{BB962C8B-B14F-4D97-AF65-F5344CB8AC3E}">
        <p14:creationId xmlns:p14="http://schemas.microsoft.com/office/powerpoint/2010/main" val="228716202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0862" y="1279071"/>
            <a:ext cx="5692357" cy="3767137"/>
          </a:xfrm>
          <a:prstGeom prst="rect">
            <a:avLst/>
          </a:prstGeom>
        </p:spPr>
      </p:pic>
      <p:pic>
        <p:nvPicPr>
          <p:cNvPr id="6" name="Picture 5"/>
          <p:cNvPicPr>
            <a:picLocks noChangeAspect="1"/>
          </p:cNvPicPr>
          <p:nvPr/>
        </p:nvPicPr>
        <p:blipFill>
          <a:blip r:embed="rId4"/>
          <a:stretch>
            <a:fillRect/>
          </a:stretch>
        </p:blipFill>
        <p:spPr>
          <a:xfrm>
            <a:off x="321923" y="2028773"/>
            <a:ext cx="2611096" cy="4183174"/>
          </a:xfrm>
          <a:prstGeom prst="rect">
            <a:avLst/>
          </a:prstGeom>
        </p:spPr>
      </p:pic>
    </p:spTree>
    <p:custDataLst>
      <p:tags r:id="rId1"/>
    </p:custDataLst>
    <p:extLst>
      <p:ext uri="{BB962C8B-B14F-4D97-AF65-F5344CB8AC3E}">
        <p14:creationId xmlns:p14="http://schemas.microsoft.com/office/powerpoint/2010/main" val="334642320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412" y="1087372"/>
            <a:ext cx="7655086" cy="944628"/>
          </a:xfrm>
        </p:spPr>
        <p:txBody>
          <a:bodyPr/>
          <a:lstStyle/>
          <a:p>
            <a:r>
              <a:rPr lang="en-US" dirty="0"/>
              <a:t>Niche Poultry Markets</a:t>
            </a:r>
          </a:p>
        </p:txBody>
      </p:sp>
      <p:sp>
        <p:nvSpPr>
          <p:cNvPr id="5" name="Content Placeholder 4"/>
          <p:cNvSpPr>
            <a:spLocks noGrp="1"/>
          </p:cNvSpPr>
          <p:nvPr>
            <p:ph idx="1"/>
          </p:nvPr>
        </p:nvSpPr>
        <p:spPr/>
        <p:txBody>
          <a:bodyPr/>
          <a:lstStyle/>
          <a:p>
            <a:pPr eaLnBrk="1" hangingPunct="1"/>
            <a:r>
              <a:rPr lang="en-US" altLang="en-US" dirty="0">
                <a:ea typeface="ＭＳ Ｐゴシック" panose="020B0600070205080204" pitchFamily="34" charset="-128"/>
              </a:rPr>
              <a:t>Live Bird Markets</a:t>
            </a:r>
          </a:p>
          <a:p>
            <a:pPr eaLnBrk="1" hangingPunct="1"/>
            <a:r>
              <a:rPr lang="en-US" altLang="en-US" dirty="0">
                <a:ea typeface="ＭＳ Ｐゴシック" panose="020B0600070205080204" pitchFamily="34" charset="-128"/>
              </a:rPr>
              <a:t>Squab Production</a:t>
            </a:r>
          </a:p>
          <a:p>
            <a:pPr eaLnBrk="1" hangingPunct="1"/>
            <a:r>
              <a:rPr lang="en-US" altLang="en-US" dirty="0">
                <a:ea typeface="ＭＳ Ｐゴシック" panose="020B0600070205080204" pitchFamily="34" charset="-128"/>
              </a:rPr>
              <a:t>Duck Production</a:t>
            </a:r>
          </a:p>
          <a:p>
            <a:pPr eaLnBrk="1" hangingPunct="1"/>
            <a:r>
              <a:rPr lang="en-US" altLang="en-US" dirty="0">
                <a:ea typeface="ＭＳ Ｐゴシック" panose="020B0600070205080204" pitchFamily="34" charset="-128"/>
              </a:rPr>
              <a:t>Upland Game Birds</a:t>
            </a:r>
          </a:p>
          <a:p>
            <a:endParaRPr lang="en-US" dirty="0"/>
          </a:p>
        </p:txBody>
      </p:sp>
    </p:spTree>
    <p:custDataLst>
      <p:tags r:id="rId1"/>
    </p:custDataLst>
    <p:extLst>
      <p:ext uri="{BB962C8B-B14F-4D97-AF65-F5344CB8AC3E}">
        <p14:creationId xmlns:p14="http://schemas.microsoft.com/office/powerpoint/2010/main" val="388109959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ltLang="en-US" dirty="0">
                <a:ea typeface="ＭＳ Ｐゴシック" panose="020B0600070205080204" pitchFamily="34" charset="-128"/>
              </a:rPr>
              <a:t>Squab Producers</a:t>
            </a:r>
            <a:br>
              <a:rPr lang="en-US" altLang="en-US" dirty="0">
                <a:ea typeface="ＭＳ Ｐゴシック" panose="020B0600070205080204" pitchFamily="34" charset="-128"/>
              </a:rPr>
            </a:br>
            <a:endParaRPr lang="en-US" dirty="0"/>
          </a:p>
        </p:txBody>
      </p:sp>
      <p:sp>
        <p:nvSpPr>
          <p:cNvPr id="14" name="Content Placeholder 13"/>
          <p:cNvSpPr>
            <a:spLocks noGrp="1"/>
          </p:cNvSpPr>
          <p:nvPr>
            <p:ph idx="1"/>
          </p:nvPr>
        </p:nvSpPr>
        <p:spPr/>
        <p:txBody>
          <a:bodyPr/>
          <a:lstStyle/>
          <a:p>
            <a:r>
              <a:rPr lang="en-US" dirty="0"/>
              <a:t>A squab is a young pigeon.</a:t>
            </a:r>
          </a:p>
          <a:p>
            <a:r>
              <a:rPr lang="en-US" dirty="0"/>
              <a:t>There is a high demand in the Asian (principally Chinese) community for squab, and it is also marketed to high-end restaurants and retail markets.</a:t>
            </a:r>
          </a:p>
          <a:p>
            <a:endParaRPr lang="en-US" dirty="0"/>
          </a:p>
        </p:txBody>
      </p:sp>
    </p:spTree>
    <p:custDataLst>
      <p:tags r:id="rId1"/>
    </p:custDataLst>
    <p:extLst>
      <p:ext uri="{BB962C8B-B14F-4D97-AF65-F5344CB8AC3E}">
        <p14:creationId xmlns:p14="http://schemas.microsoft.com/office/powerpoint/2010/main" val="228707358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Squab Growers</a:t>
            </a:r>
            <a:br>
              <a:rPr lang="en-US" dirty="0"/>
            </a:br>
            <a:endParaRPr lang="en-US" dirty="0"/>
          </a:p>
        </p:txBody>
      </p:sp>
      <p:sp>
        <p:nvSpPr>
          <p:cNvPr id="3" name="Content Placeholder 2"/>
          <p:cNvSpPr>
            <a:spLocks noGrp="1"/>
          </p:cNvSpPr>
          <p:nvPr>
            <p:ph idx="1"/>
          </p:nvPr>
        </p:nvSpPr>
        <p:spPr/>
        <p:txBody>
          <a:bodyPr/>
          <a:lstStyle/>
          <a:p>
            <a:pPr eaLnBrk="1" hangingPunct="1"/>
            <a:r>
              <a:rPr lang="en-US" altLang="en-US" dirty="0">
                <a:ea typeface="ＭＳ Ｐゴシック" panose="020B0600070205080204" pitchFamily="34" charset="-128"/>
              </a:rPr>
              <a:t>Uniqueness of Squab</a:t>
            </a:r>
          </a:p>
          <a:p>
            <a:pPr lvl="1" eaLnBrk="1" hangingPunct="1"/>
            <a:r>
              <a:rPr lang="en-US" altLang="en-US" dirty="0">
                <a:ea typeface="ＭＳ Ｐゴシック" panose="020B0600070205080204" pitchFamily="34" charset="-128"/>
              </a:rPr>
              <a:t>Pigeon breeders are monogamous and mate for life.</a:t>
            </a:r>
          </a:p>
          <a:p>
            <a:pPr lvl="1" eaLnBrk="1" hangingPunct="1"/>
            <a:r>
              <a:rPr lang="en-US" altLang="en-US" dirty="0">
                <a:ea typeface="ＭＳ Ｐゴシック" panose="020B0600070205080204" pitchFamily="34" charset="-128"/>
              </a:rPr>
              <a:t>Squab are processed at about one month of age, before the bird can fly.</a:t>
            </a:r>
          </a:p>
          <a:p>
            <a:pPr lvl="1" eaLnBrk="1" hangingPunct="1"/>
            <a:r>
              <a:rPr lang="en-US" altLang="en-US" dirty="0">
                <a:ea typeface="ＭＳ Ｐゴシック" panose="020B0600070205080204" pitchFamily="34" charset="-128"/>
              </a:rPr>
              <a:t>Squab meat is dark, moist and flavorful.</a:t>
            </a:r>
          </a:p>
          <a:p>
            <a:endParaRPr lang="en-US" dirty="0"/>
          </a:p>
        </p:txBody>
      </p:sp>
    </p:spTree>
    <p:custDataLst>
      <p:tags r:id="rId1"/>
    </p:custDataLst>
    <p:extLst>
      <p:ext uri="{BB962C8B-B14F-4D97-AF65-F5344CB8AC3E}">
        <p14:creationId xmlns:p14="http://schemas.microsoft.com/office/powerpoint/2010/main" val="406967152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Pigeon Nests</a:t>
            </a:r>
            <a:br>
              <a:rPr lang="en-US" dirty="0"/>
            </a:br>
            <a:endParaRPr lang="en-US" dirty="0"/>
          </a:p>
        </p:txBody>
      </p:sp>
      <p:pic>
        <p:nvPicPr>
          <p:cNvPr id="4" name="Picture 2" descr="\\Cpf-1a\common\Group\WORD\CODY\Pictures\Squab Pictures\de la Motte 7-20-07\IMG_0285.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501378" y="2032000"/>
            <a:ext cx="6141244" cy="4094163"/>
          </a:xfrm>
          <a:noFill/>
        </p:spPr>
      </p:pic>
    </p:spTree>
    <p:custDataLst>
      <p:tags r:id="rId1"/>
    </p:custDataLst>
    <p:extLst>
      <p:ext uri="{BB962C8B-B14F-4D97-AF65-F5344CB8AC3E}">
        <p14:creationId xmlns:p14="http://schemas.microsoft.com/office/powerpoint/2010/main" val="92666812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Reproduction and Production</a:t>
            </a:r>
            <a:br>
              <a:rPr lang="en-US" dirty="0"/>
            </a:br>
            <a:endParaRPr lang="en-US" dirty="0"/>
          </a:p>
        </p:txBody>
      </p:sp>
      <p:sp>
        <p:nvSpPr>
          <p:cNvPr id="3" name="Content Placeholder 2"/>
          <p:cNvSpPr>
            <a:spLocks noGrp="1"/>
          </p:cNvSpPr>
          <p:nvPr>
            <p:ph idx="1"/>
          </p:nvPr>
        </p:nvSpPr>
        <p:spPr/>
        <p:txBody>
          <a:bodyPr/>
          <a:lstStyle/>
          <a:p>
            <a:r>
              <a:rPr lang="en-US" sz="2000" dirty="0"/>
              <a:t>Pigeon Pair: mated male and a female pigeon. Since pigeons mate for life they are referred to as a pair.</a:t>
            </a:r>
          </a:p>
          <a:p>
            <a:r>
              <a:rPr lang="en-US" sz="2000" dirty="0"/>
              <a:t>Nest: each pair has their own nest. This is where the eggs are laid and the squab are raised.</a:t>
            </a:r>
          </a:p>
          <a:p>
            <a:r>
              <a:rPr lang="en-US" sz="2000" dirty="0"/>
              <a:t>Controlled mating: a pair of birds are manually placed in a nest together. Common practice for widowed pigeons.</a:t>
            </a:r>
          </a:p>
          <a:p>
            <a:r>
              <a:rPr lang="en-US" sz="2000" dirty="0"/>
              <a:t>Natural mating is when the grower places the young birds in a pen and lets the pigeons choose their own mate. This is the most common industry practice.</a:t>
            </a:r>
          </a:p>
          <a:p>
            <a:r>
              <a:rPr lang="en-US" sz="2000" dirty="0"/>
              <a:t>Clutch: a set of </a:t>
            </a:r>
            <a:r>
              <a:rPr lang="en-US" sz="2000" dirty="0" smtClean="0"/>
              <a:t>eggs (usually two for pigeons) </a:t>
            </a:r>
            <a:r>
              <a:rPr lang="en-US" sz="2000" dirty="0"/>
              <a:t>laid during the mating period.</a:t>
            </a:r>
          </a:p>
          <a:p>
            <a:endParaRPr lang="en-US" dirty="0"/>
          </a:p>
        </p:txBody>
      </p:sp>
    </p:spTree>
    <p:custDataLst>
      <p:tags r:id="rId1"/>
    </p:custDataLst>
    <p:extLst>
      <p:ext uri="{BB962C8B-B14F-4D97-AF65-F5344CB8AC3E}">
        <p14:creationId xmlns:p14="http://schemas.microsoft.com/office/powerpoint/2010/main" val="11156853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Reproduction and Production</a:t>
            </a:r>
          </a:p>
        </p:txBody>
      </p:sp>
      <p:sp>
        <p:nvSpPr>
          <p:cNvPr id="3" name="Content Placeholder 2"/>
          <p:cNvSpPr>
            <a:spLocks noGrp="1"/>
          </p:cNvSpPr>
          <p:nvPr>
            <p:ph idx="1"/>
          </p:nvPr>
        </p:nvSpPr>
        <p:spPr/>
        <p:txBody>
          <a:bodyPr/>
          <a:lstStyle/>
          <a:p>
            <a:r>
              <a:rPr lang="en-US" sz="2000" dirty="0"/>
              <a:t>Pigeon breeders are often given an identification band on their leg to help the producer keep production records.</a:t>
            </a:r>
          </a:p>
          <a:p>
            <a:r>
              <a:rPr lang="en-US" sz="2000" dirty="0"/>
              <a:t>Once the squab reach about three weeks of age, the hen will lay another clutch of eggs. The female will be responsible for incubating the new eggs and the male will take charge of feeding the squab. </a:t>
            </a:r>
          </a:p>
          <a:p>
            <a:r>
              <a:rPr lang="en-US" sz="2000" dirty="0"/>
              <a:t>Pigeon’s egg production peaks at about 3 years of age.</a:t>
            </a:r>
          </a:p>
          <a:p>
            <a:r>
              <a:rPr lang="en-US" sz="2000" dirty="0"/>
              <a:t>A pair can produce about 22 squab per year at their production peak. However, they average about 14 squab per year over their average 5 year economically viable breeding lifespan.</a:t>
            </a:r>
          </a:p>
          <a:p>
            <a:r>
              <a:rPr lang="en-US" sz="2000" dirty="0"/>
              <a:t>The grower collects the squab for processing at about 26 to 28 days of age.</a:t>
            </a:r>
          </a:p>
          <a:p>
            <a:endParaRPr lang="en-US" dirty="0"/>
          </a:p>
        </p:txBody>
      </p:sp>
    </p:spTree>
    <p:custDataLst>
      <p:tags r:id="rId1"/>
    </p:custDataLst>
    <p:extLst>
      <p:ext uri="{BB962C8B-B14F-4D97-AF65-F5344CB8AC3E}">
        <p14:creationId xmlns:p14="http://schemas.microsoft.com/office/powerpoint/2010/main" val="131328585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Squab Marketing</a:t>
            </a:r>
            <a:br>
              <a:rPr lang="en-US" dirty="0"/>
            </a:br>
            <a:endParaRPr lang="en-US" dirty="0"/>
          </a:p>
        </p:txBody>
      </p:sp>
      <p:sp>
        <p:nvSpPr>
          <p:cNvPr id="3" name="Content Placeholder 2"/>
          <p:cNvSpPr>
            <a:spLocks noGrp="1"/>
          </p:cNvSpPr>
          <p:nvPr>
            <p:ph idx="1"/>
          </p:nvPr>
        </p:nvSpPr>
        <p:spPr/>
        <p:txBody>
          <a:bodyPr/>
          <a:lstStyle/>
          <a:p>
            <a:pPr eaLnBrk="1" hangingPunct="1">
              <a:lnSpc>
                <a:spcPct val="80000"/>
              </a:lnSpc>
            </a:pPr>
            <a:r>
              <a:rPr lang="en-US" altLang="en-US" dirty="0">
                <a:ea typeface="ＭＳ Ｐゴシック" panose="020B0600070205080204" pitchFamily="34" charset="-128"/>
              </a:rPr>
              <a:t>Most squab are sold in metropolitan areas such as San Francisco, Los Angeles and New York city. </a:t>
            </a:r>
          </a:p>
          <a:p>
            <a:pPr eaLnBrk="1" hangingPunct="1">
              <a:lnSpc>
                <a:spcPct val="80000"/>
              </a:lnSpc>
            </a:pPr>
            <a:r>
              <a:rPr lang="en-US" altLang="en-US" dirty="0">
                <a:ea typeface="ＭＳ Ｐゴシック" panose="020B0600070205080204" pitchFamily="34" charset="-128"/>
              </a:rPr>
              <a:t>They are marketed to high-end restaurants, grocery stores and other Asian (principally Chinese) markets.</a:t>
            </a:r>
          </a:p>
          <a:p>
            <a:endParaRPr lang="en-US" dirty="0"/>
          </a:p>
        </p:txBody>
      </p:sp>
    </p:spTree>
    <p:custDataLst>
      <p:tags r:id="rId1"/>
    </p:custDataLst>
    <p:extLst>
      <p:ext uri="{BB962C8B-B14F-4D97-AF65-F5344CB8AC3E}">
        <p14:creationId xmlns:p14="http://schemas.microsoft.com/office/powerpoint/2010/main" val="83909082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27037" y="1614543"/>
            <a:ext cx="4144963" cy="4572000"/>
          </a:xfrm>
          <a:prstGeom prst="rect">
            <a:avLst/>
          </a:prstGeom>
          <a:noFill/>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5224" y="1554163"/>
            <a:ext cx="40830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9311669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Squab Producers of California</a:t>
            </a:r>
            <a:br>
              <a:rPr lang="en-US" altLang="en-US" dirty="0">
                <a:ea typeface="ＭＳ Ｐゴシック" panose="020B0600070205080204" pitchFamily="34" charset="-128"/>
              </a:rPr>
            </a:br>
            <a:endParaRPr lang="en-US" dirty="0"/>
          </a:p>
        </p:txBody>
      </p:sp>
      <p:sp>
        <p:nvSpPr>
          <p:cNvPr id="3" name="Content Placeholder 2"/>
          <p:cNvSpPr>
            <a:spLocks noGrp="1"/>
          </p:cNvSpPr>
          <p:nvPr>
            <p:ph idx="1"/>
          </p:nvPr>
        </p:nvSpPr>
        <p:spPr>
          <a:xfrm>
            <a:off x="457200" y="2032000"/>
            <a:ext cx="7955280" cy="4094163"/>
          </a:xfrm>
        </p:spPr>
        <p:txBody>
          <a:bodyPr/>
          <a:lstStyle/>
          <a:p>
            <a:pPr eaLnBrk="1" hangingPunct="1">
              <a:lnSpc>
                <a:spcPct val="90000"/>
              </a:lnSpc>
            </a:pPr>
            <a:r>
              <a:rPr lang="en-US" altLang="en-US" sz="2800" dirty="0">
                <a:ea typeface="ＭＳ Ｐゴシック" panose="020B0600070205080204" pitchFamily="34" charset="-128"/>
              </a:rPr>
              <a:t>SPOC is an agricultural cooperative.</a:t>
            </a:r>
          </a:p>
          <a:p>
            <a:pPr lvl="1" eaLnBrk="1" hangingPunct="1">
              <a:lnSpc>
                <a:spcPct val="90000"/>
              </a:lnSpc>
            </a:pPr>
            <a:r>
              <a:rPr lang="en-US" altLang="en-US" sz="2000" dirty="0">
                <a:ea typeface="ＭＳ Ｐゴシック" panose="020B0600070205080204" pitchFamily="34" charset="-128"/>
              </a:rPr>
              <a:t>Members pool their resources and work together to process and market their squab.</a:t>
            </a:r>
          </a:p>
          <a:p>
            <a:pPr lvl="1" eaLnBrk="1" hangingPunct="1">
              <a:lnSpc>
                <a:spcPct val="90000"/>
              </a:lnSpc>
            </a:pPr>
            <a:r>
              <a:rPr lang="en-US" altLang="en-US" sz="2000" dirty="0">
                <a:ea typeface="ＭＳ Ｐゴシック" panose="020B0600070205080204" pitchFamily="34" charset="-128"/>
              </a:rPr>
              <a:t>Squab Producers of California operates the largest squab processing plant outside of Asia.</a:t>
            </a:r>
          </a:p>
          <a:p>
            <a:pPr lvl="1" eaLnBrk="1" hangingPunct="1">
              <a:lnSpc>
                <a:spcPct val="90000"/>
              </a:lnSpc>
            </a:pPr>
            <a:r>
              <a:rPr lang="en-US" altLang="en-US" sz="2000" dirty="0">
                <a:ea typeface="ＭＳ Ｐゴシック" panose="020B0600070205080204" pitchFamily="34" charset="-128"/>
              </a:rPr>
              <a:t>Growers own their farms and their birds. Collectively, the members own and control the cooperative.</a:t>
            </a:r>
          </a:p>
          <a:p>
            <a:pPr lvl="1" eaLnBrk="1" hangingPunct="1">
              <a:lnSpc>
                <a:spcPct val="90000"/>
              </a:lnSpc>
            </a:pPr>
            <a:r>
              <a:rPr lang="en-US" altLang="en-US" sz="2000" dirty="0">
                <a:ea typeface="ＭＳ Ｐゴシック" panose="020B0600070205080204" pitchFamily="34" charset="-128"/>
              </a:rPr>
              <a:t>By joining together, the squab growers can have more control over the supply, demand and, consequently, the price of squab.</a:t>
            </a:r>
          </a:p>
          <a:p>
            <a:pPr lvl="2" eaLnBrk="1" hangingPunct="1">
              <a:lnSpc>
                <a:spcPct val="90000"/>
              </a:lnSpc>
            </a:pPr>
            <a:r>
              <a:rPr lang="en-US" altLang="en-US" sz="1600" dirty="0">
                <a:ea typeface="ＭＳ Ｐゴシック" panose="020B0600070205080204" pitchFamily="34" charset="-128"/>
              </a:rPr>
              <a:t>Members also benefit from a more efficient processing plant. Instead of having many small processors, a single state-of-the-art processing plant is utilized by all members.</a:t>
            </a:r>
          </a:p>
          <a:p>
            <a:endParaRPr lang="en-US" dirty="0"/>
          </a:p>
        </p:txBody>
      </p:sp>
    </p:spTree>
    <p:custDataLst>
      <p:tags r:id="rId1"/>
    </p:custDataLst>
    <p:extLst>
      <p:ext uri="{BB962C8B-B14F-4D97-AF65-F5344CB8AC3E}">
        <p14:creationId xmlns:p14="http://schemas.microsoft.com/office/powerpoint/2010/main" val="376882539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Upland Game Bird Growers</a:t>
            </a:r>
            <a:br>
              <a:rPr lang="en-US" altLang="en-US" dirty="0">
                <a:ea typeface="ＭＳ Ｐゴシック" panose="020B0600070205080204" pitchFamily="34" charset="-128"/>
              </a:rPr>
            </a:br>
            <a:endParaRPr lang="en-US" dirty="0"/>
          </a:p>
        </p:txBody>
      </p:sp>
      <p:sp>
        <p:nvSpPr>
          <p:cNvPr id="3" name="Content Placeholder 2"/>
          <p:cNvSpPr>
            <a:spLocks noGrp="1"/>
          </p:cNvSpPr>
          <p:nvPr>
            <p:ph idx="1"/>
          </p:nvPr>
        </p:nvSpPr>
        <p:spPr>
          <a:xfrm>
            <a:off x="527125" y="2032000"/>
            <a:ext cx="8159675" cy="4094163"/>
          </a:xfrm>
        </p:spPr>
        <p:txBody>
          <a:bodyPr/>
          <a:lstStyle/>
          <a:p>
            <a:r>
              <a:rPr lang="en-US" altLang="en-US" sz="2800" dirty="0">
                <a:ea typeface="ＭＳ Ｐゴシック" panose="020B0600070205080204" pitchFamily="34" charset="-128"/>
              </a:rPr>
              <a:t>Upland game birds include pheasants, chukars and quail.</a:t>
            </a:r>
          </a:p>
          <a:p>
            <a:r>
              <a:rPr lang="en-US" altLang="en-US" sz="2800" dirty="0">
                <a:ea typeface="ＭＳ Ｐゴシック" panose="020B0600070205080204" pitchFamily="34" charset="-128"/>
              </a:rPr>
              <a:t>These birds are raised for the specific purpose of hunting at hunt clubs.</a:t>
            </a:r>
          </a:p>
          <a:p>
            <a:r>
              <a:rPr lang="en-US" altLang="en-US" sz="2800" dirty="0">
                <a:ea typeface="ＭＳ Ｐゴシック" panose="020B0600070205080204" pitchFamily="34" charset="-128"/>
              </a:rPr>
              <a:t>Some growers breed, hatch and grow-out their birds.</a:t>
            </a:r>
          </a:p>
          <a:p>
            <a:r>
              <a:rPr lang="en-US" altLang="en-US" sz="2800" dirty="0">
                <a:ea typeface="ＭＳ Ｐゴシック" panose="020B0600070205080204" pitchFamily="34" charset="-128"/>
              </a:rPr>
              <a:t>Some larger growers might even have their own hunt clubs.</a:t>
            </a:r>
          </a:p>
          <a:p>
            <a:endParaRPr lang="en-US" dirty="0"/>
          </a:p>
        </p:txBody>
      </p:sp>
    </p:spTree>
    <p:custDataLst>
      <p:tags r:id="rId1"/>
    </p:custDataLst>
    <p:extLst>
      <p:ext uri="{BB962C8B-B14F-4D97-AF65-F5344CB8AC3E}">
        <p14:creationId xmlns:p14="http://schemas.microsoft.com/office/powerpoint/2010/main" val="172702137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Niche Markets</a:t>
            </a:r>
            <a:br>
              <a:rPr lang="en-US" dirty="0"/>
            </a:br>
            <a:endParaRPr lang="en-US" dirty="0"/>
          </a:p>
        </p:txBody>
      </p:sp>
      <p:sp>
        <p:nvSpPr>
          <p:cNvPr id="3" name="Content Placeholder 2"/>
          <p:cNvSpPr>
            <a:spLocks noGrp="1"/>
          </p:cNvSpPr>
          <p:nvPr>
            <p:ph idx="1"/>
          </p:nvPr>
        </p:nvSpPr>
        <p:spPr>
          <a:xfrm>
            <a:off x="457200" y="2032000"/>
            <a:ext cx="7804673" cy="4094163"/>
          </a:xfrm>
        </p:spPr>
        <p:txBody>
          <a:bodyPr/>
          <a:lstStyle/>
          <a:p>
            <a:pPr eaLnBrk="1" hangingPunct="1">
              <a:lnSpc>
                <a:spcPct val="90000"/>
              </a:lnSpc>
            </a:pPr>
            <a:r>
              <a:rPr lang="en-US" altLang="en-US" sz="2400" dirty="0">
                <a:ea typeface="ＭＳ Ｐゴシック" panose="020B0600070205080204" pitchFamily="34" charset="-128"/>
              </a:rPr>
              <a:t>Although the niche poultry markets are much smaller than the commercial poultry industry, they still are very valuable to the economy.</a:t>
            </a:r>
          </a:p>
          <a:p>
            <a:pPr eaLnBrk="1" hangingPunct="1">
              <a:lnSpc>
                <a:spcPct val="90000"/>
              </a:lnSpc>
            </a:pPr>
            <a:r>
              <a:rPr lang="en-US" altLang="en-US" sz="2400" dirty="0">
                <a:ea typeface="ＭＳ Ｐゴシック" panose="020B0600070205080204" pitchFamily="34" charset="-128"/>
              </a:rPr>
              <a:t>Because of niche markets, consumers have a choice between different products.</a:t>
            </a:r>
          </a:p>
          <a:p>
            <a:pPr eaLnBrk="1" hangingPunct="1">
              <a:lnSpc>
                <a:spcPct val="90000"/>
              </a:lnSpc>
            </a:pPr>
            <a:r>
              <a:rPr lang="en-US" altLang="en-US" sz="2400" dirty="0">
                <a:ea typeface="ＭＳ Ｐゴシック" panose="020B0600070205080204" pitchFamily="34" charset="-128"/>
              </a:rPr>
              <a:t>Many Asian American and Asian immigrants in the United States take advantage of the niche markets for traditional cultural reasons.</a:t>
            </a:r>
          </a:p>
          <a:p>
            <a:pPr marL="0" indent="0">
              <a:buNone/>
            </a:pPr>
            <a:endParaRPr lang="en-US" dirty="0"/>
          </a:p>
        </p:txBody>
      </p:sp>
    </p:spTree>
    <p:custDataLst>
      <p:tags r:id="rId1"/>
    </p:custDataLst>
    <p:extLst>
      <p:ext uri="{BB962C8B-B14F-4D97-AF65-F5344CB8AC3E}">
        <p14:creationId xmlns:p14="http://schemas.microsoft.com/office/powerpoint/2010/main" val="323496073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Live Bird Markets</a:t>
            </a:r>
          </a:p>
        </p:txBody>
      </p:sp>
      <p:sp>
        <p:nvSpPr>
          <p:cNvPr id="3" name="Content Placeholder 2"/>
          <p:cNvSpPr>
            <a:spLocks noGrp="1"/>
          </p:cNvSpPr>
          <p:nvPr>
            <p:ph idx="1"/>
          </p:nvPr>
        </p:nvSpPr>
        <p:spPr>
          <a:xfrm>
            <a:off x="457199" y="2032000"/>
            <a:ext cx="7804673" cy="4094163"/>
          </a:xfrm>
        </p:spPr>
        <p:txBody>
          <a:bodyPr/>
          <a:lstStyle/>
          <a:p>
            <a:r>
              <a:rPr lang="en-US" sz="2400" dirty="0"/>
              <a:t>Chickens, ducks, geese and other fowl are often sold at live bird markets.</a:t>
            </a:r>
          </a:p>
          <a:p>
            <a:pPr lvl="1"/>
            <a:r>
              <a:rPr lang="en-US" sz="2000" dirty="0"/>
              <a:t>Some suppliers are partially integrated. </a:t>
            </a:r>
          </a:p>
          <a:p>
            <a:pPr lvl="2"/>
            <a:r>
              <a:rPr lang="en-US" sz="1600" dirty="0"/>
              <a:t>It is normal for a supplier to own breeder farms, grow-out facilities, trucking and transportation. However, most of the suppliers will not own their own feed mill or hatchery. This is mainly because of the smaller size of the company.</a:t>
            </a:r>
          </a:p>
          <a:p>
            <a:pPr lvl="2"/>
            <a:r>
              <a:rPr lang="en-US" sz="1600" dirty="0"/>
              <a:t>Relatively few suppliers and many markets.</a:t>
            </a:r>
          </a:p>
          <a:p>
            <a:endParaRPr lang="en-US" sz="2400" dirty="0"/>
          </a:p>
        </p:txBody>
      </p:sp>
    </p:spTree>
    <p:custDataLst>
      <p:tags r:id="rId1"/>
    </p:custDataLst>
    <p:extLst>
      <p:ext uri="{BB962C8B-B14F-4D97-AF65-F5344CB8AC3E}">
        <p14:creationId xmlns:p14="http://schemas.microsoft.com/office/powerpoint/2010/main" val="23132000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Live Bird Market Consumers</a:t>
            </a:r>
          </a:p>
        </p:txBody>
      </p:sp>
      <p:sp>
        <p:nvSpPr>
          <p:cNvPr id="3" name="Content Placeholder 2"/>
          <p:cNvSpPr>
            <a:spLocks noGrp="1"/>
          </p:cNvSpPr>
          <p:nvPr>
            <p:ph idx="1"/>
          </p:nvPr>
        </p:nvSpPr>
        <p:spPr/>
        <p:txBody>
          <a:bodyPr/>
          <a:lstStyle/>
          <a:p>
            <a:r>
              <a:rPr lang="en-US" sz="2400" dirty="0"/>
              <a:t>Many consumers at live bird markets are from various Asian ethnicities.  </a:t>
            </a:r>
          </a:p>
          <a:p>
            <a:pPr lvl="1"/>
            <a:r>
              <a:rPr lang="en-US" sz="2000" dirty="0"/>
              <a:t>Consumers may choose to inspect the bird live to make sure that it does not have any noticeable illnesses or defects.</a:t>
            </a:r>
          </a:p>
          <a:p>
            <a:pPr lvl="1"/>
            <a:r>
              <a:rPr lang="en-US" sz="2000" dirty="0"/>
              <a:t>The traditional Asian consumers prefer to process their own birds at home for cultural reasons and to guarantee freshness.</a:t>
            </a:r>
          </a:p>
          <a:p>
            <a:pPr lvl="1"/>
            <a:r>
              <a:rPr lang="en-US" sz="2000" dirty="0"/>
              <a:t>Younger generations may prefer their bird processed professionally.</a:t>
            </a:r>
          </a:p>
          <a:p>
            <a:endParaRPr lang="en-US" dirty="0"/>
          </a:p>
        </p:txBody>
      </p:sp>
    </p:spTree>
    <p:custDataLst>
      <p:tags r:id="rId1"/>
    </p:custDataLst>
    <p:extLst>
      <p:ext uri="{BB962C8B-B14F-4D97-AF65-F5344CB8AC3E}">
        <p14:creationId xmlns:p14="http://schemas.microsoft.com/office/powerpoint/2010/main" val="15418361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ea typeface="ＭＳ Ｐゴシック" panose="020B0600070205080204" pitchFamily="34" charset="-128"/>
              </a:rPr>
              <a:t>Live Bird Markets in Chinatown</a:t>
            </a:r>
          </a:p>
        </p:txBody>
      </p:sp>
      <p:pic>
        <p:nvPicPr>
          <p:cNvPr id="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27396" y="2204889"/>
            <a:ext cx="4094162" cy="4094162"/>
          </a:xfrm>
          <a:noFill/>
        </p:spPr>
      </p:pic>
    </p:spTree>
    <p:custDataLst>
      <p:tags r:id="rId1"/>
    </p:custDataLst>
    <p:extLst>
      <p:ext uri="{BB962C8B-B14F-4D97-AF65-F5344CB8AC3E}">
        <p14:creationId xmlns:p14="http://schemas.microsoft.com/office/powerpoint/2010/main" val="95423256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1"/>
            <a:ext cx="7467600" cy="1085673"/>
          </a:xfrm>
        </p:spPr>
        <p:txBody>
          <a:bodyPr/>
          <a:lstStyle/>
          <a:p>
            <a:r>
              <a:rPr lang="en-US" dirty="0"/>
              <a:t>Live Bird Market Suppliers (Chickens)</a:t>
            </a:r>
            <a:br>
              <a:rPr lang="en-US" dirty="0"/>
            </a:br>
            <a:endParaRPr lang="en-US" dirty="0"/>
          </a:p>
        </p:txBody>
      </p:sp>
      <p:sp>
        <p:nvSpPr>
          <p:cNvPr id="3" name="Content Placeholder 2"/>
          <p:cNvSpPr>
            <a:spLocks noGrp="1"/>
          </p:cNvSpPr>
          <p:nvPr>
            <p:ph idx="1"/>
          </p:nvPr>
        </p:nvSpPr>
        <p:spPr>
          <a:xfrm>
            <a:off x="457200" y="2173044"/>
            <a:ext cx="8229600" cy="4094163"/>
          </a:xfrm>
        </p:spPr>
        <p:txBody>
          <a:bodyPr/>
          <a:lstStyle/>
          <a:p>
            <a:pPr eaLnBrk="1" hangingPunct="1"/>
            <a:r>
              <a:rPr lang="en-US" altLang="en-US" sz="2400" dirty="0">
                <a:ea typeface="ＭＳ Ｐゴシック" panose="020B0600070205080204" pitchFamily="34" charset="-128"/>
              </a:rPr>
              <a:t>Breed Differences from Commercial Broilers</a:t>
            </a:r>
          </a:p>
          <a:p>
            <a:pPr lvl="1" eaLnBrk="1" hangingPunct="1"/>
            <a:r>
              <a:rPr lang="en-US" altLang="en-US" sz="2000" dirty="0">
                <a:ea typeface="ＭＳ Ｐゴシック" panose="020B0600070205080204" pitchFamily="34" charset="-128"/>
              </a:rPr>
              <a:t>Brown Leghorn Pullet</a:t>
            </a:r>
          </a:p>
          <a:p>
            <a:pPr lvl="2" eaLnBrk="1" hangingPunct="1"/>
            <a:r>
              <a:rPr lang="en-US" altLang="en-US" sz="1800" dirty="0">
                <a:ea typeface="ＭＳ Ｐゴシック" panose="020B0600070205080204" pitchFamily="34" charset="-128"/>
              </a:rPr>
              <a:t>The first brown chickens raised for meat in the U.S. in the early 1980s.</a:t>
            </a:r>
          </a:p>
          <a:p>
            <a:pPr lvl="2" eaLnBrk="1" hangingPunct="1"/>
            <a:r>
              <a:rPr lang="en-US" altLang="en-US" sz="1800" dirty="0">
                <a:ea typeface="ＭＳ Ｐゴシック" panose="020B0600070205080204" pitchFamily="34" charset="-128"/>
              </a:rPr>
              <a:t>Used for egg production prior to 1980</a:t>
            </a:r>
          </a:p>
          <a:p>
            <a:pPr lvl="1" eaLnBrk="1" hangingPunct="1"/>
            <a:r>
              <a:rPr lang="en-US" altLang="en-US" sz="2000" dirty="0">
                <a:ea typeface="ＭＳ Ｐゴシック" panose="020B0600070205080204" pitchFamily="34" charset="-128"/>
              </a:rPr>
              <a:t>Companies make regular deliveries but some also offer on-farm pick up for birds to be brought to the market.</a:t>
            </a:r>
          </a:p>
          <a:p>
            <a:pPr lvl="1" eaLnBrk="1" hangingPunct="1"/>
            <a:r>
              <a:rPr lang="en-US" altLang="en-US" sz="2000" dirty="0">
                <a:ea typeface="ＭＳ Ｐゴシック" panose="020B0600070205080204" pitchFamily="34" charset="-128"/>
              </a:rPr>
              <a:t>Due to the manner in which the bird is raised, the meat may be tougher than traditional broiler birds.</a:t>
            </a:r>
          </a:p>
          <a:p>
            <a:pPr lvl="2" eaLnBrk="1" hangingPunct="1"/>
            <a:r>
              <a:rPr lang="en-US" altLang="en-US" sz="1800" dirty="0">
                <a:ea typeface="ＭＳ Ｐゴシック" panose="020B0600070205080204" pitchFamily="34" charset="-128"/>
              </a:rPr>
              <a:t>Most birds are either boiled or barbequed.</a:t>
            </a:r>
          </a:p>
          <a:p>
            <a:endParaRPr lang="en-US" sz="2000" dirty="0"/>
          </a:p>
        </p:txBody>
      </p:sp>
    </p:spTree>
    <p:custDataLst>
      <p:tags r:id="rId1"/>
    </p:custDataLst>
    <p:extLst>
      <p:ext uri="{BB962C8B-B14F-4D97-AF65-F5344CB8AC3E}">
        <p14:creationId xmlns:p14="http://schemas.microsoft.com/office/powerpoint/2010/main" val="235346702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Brown Leghorn Chicks</a:t>
            </a:r>
          </a:p>
        </p:txBody>
      </p:sp>
      <p:pic>
        <p:nvPicPr>
          <p:cNvPr id="7" name="Picture 4" descr="PA040189"/>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875889" y="1872390"/>
            <a:ext cx="5515170" cy="4135438"/>
          </a:xfrm>
          <a:noFill/>
        </p:spPr>
      </p:pic>
    </p:spTree>
    <p:custDataLst>
      <p:tags r:id="rId1"/>
    </p:custDataLst>
    <p:extLst>
      <p:ext uri="{BB962C8B-B14F-4D97-AF65-F5344CB8AC3E}">
        <p14:creationId xmlns:p14="http://schemas.microsoft.com/office/powerpoint/2010/main" val="21131162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05" y="1087372"/>
            <a:ext cx="8351493" cy="944628"/>
          </a:xfrm>
        </p:spPr>
        <p:txBody>
          <a:bodyPr/>
          <a:lstStyle/>
          <a:p>
            <a:r>
              <a:rPr lang="en-US" altLang="en-US" dirty="0">
                <a:ea typeface="ＭＳ Ｐゴシック" panose="020B0600070205080204" pitchFamily="34" charset="-128"/>
              </a:rPr>
              <a:t>Brown Leghorn vs. Broiler Chicken</a:t>
            </a:r>
            <a:br>
              <a:rPr lang="en-US" altLang="en-US" dirty="0">
                <a:ea typeface="ＭＳ Ｐゴシック" panose="020B0600070205080204" pitchFamily="34" charset="-128"/>
              </a:rPr>
            </a:br>
            <a:r>
              <a:rPr lang="en-US" altLang="en-US" dirty="0">
                <a:ea typeface="ＭＳ Ｐゴシック" panose="020B0600070205080204" pitchFamily="34" charset="-128"/>
              </a:rPr>
              <a:t> </a:t>
            </a:r>
          </a:p>
        </p:txBody>
      </p:sp>
      <p:pic>
        <p:nvPicPr>
          <p:cNvPr id="5" name="Content Placeholder 4" descr="\\Cpf-1a\common\Group\WORD\CODY\Outreach\Curriculum Development\FINAL Files\DSC00307.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83748" y="2312894"/>
            <a:ext cx="3635068" cy="3867094"/>
          </a:xfrm>
          <a:noFill/>
        </p:spPr>
      </p:pic>
      <p:pic>
        <p:nvPicPr>
          <p:cNvPr id="6" name="Picture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7916" y="2129136"/>
            <a:ext cx="2939527" cy="4050852"/>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2540144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FFAPP" val="snz7DJ49"/>
  <p:tag name="ARTICULATE_SLIDE_COUNT" val="3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fapp">
  <a:themeElements>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fa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a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a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a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a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a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a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a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a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a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a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a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77A53E-A8F8-4613-A362-6AAE3EF4D9B9}">
  <ds:schemaRefs>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http://purl.org/dc/elements/1.1/"/>
    <ds:schemaRef ds:uri="http://purl.org/dc/dcmitype/"/>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4.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ffapp</Template>
  <TotalTime>12436</TotalTime>
  <Words>1665</Words>
  <Application>Microsoft Office PowerPoint</Application>
  <PresentationFormat>On-screen Show (4:3)</PresentationFormat>
  <Paragraphs>157</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Georgia</vt:lpstr>
      <vt:lpstr>Arial</vt:lpstr>
      <vt:lpstr>ＭＳ Ｐゴシック</vt:lpstr>
      <vt:lpstr>Verdana</vt:lpstr>
      <vt:lpstr>ffapp</vt:lpstr>
      <vt:lpstr>Niche Poultry Markets</vt:lpstr>
      <vt:lpstr>PowerPoint Presentation</vt:lpstr>
      <vt:lpstr>Niche Poultry Markets</vt:lpstr>
      <vt:lpstr>Live Bird Markets</vt:lpstr>
      <vt:lpstr>Live Bird Market Consumers</vt:lpstr>
      <vt:lpstr>Live Bird Markets in Chinatown</vt:lpstr>
      <vt:lpstr>Live Bird Market Suppliers (Chickens) </vt:lpstr>
      <vt:lpstr>Brown Leghorn Chicks</vt:lpstr>
      <vt:lpstr>Brown Leghorn vs. Broiler Chicken  </vt:lpstr>
      <vt:lpstr>Live Bird Market Chicken Flock Lifespan</vt:lpstr>
      <vt:lpstr>Diet Differences</vt:lpstr>
      <vt:lpstr>Processing</vt:lpstr>
      <vt:lpstr>Marketing</vt:lpstr>
      <vt:lpstr>Duck Producers</vt:lpstr>
      <vt:lpstr>Market Outlets for Duck</vt:lpstr>
      <vt:lpstr>Duck Processing</vt:lpstr>
      <vt:lpstr>Duck Producers</vt:lpstr>
      <vt:lpstr>Major Meat Breeds of Duck </vt:lpstr>
      <vt:lpstr>Aylesbury</vt:lpstr>
      <vt:lpstr>Muscovy</vt:lpstr>
      <vt:lpstr>Muscovy</vt:lpstr>
      <vt:lpstr>Muscovy Hen with Ducklings</vt:lpstr>
      <vt:lpstr>White Pekin</vt:lpstr>
      <vt:lpstr>Pekin Ducks in Production </vt:lpstr>
      <vt:lpstr>Duck Flock Lifespan </vt:lpstr>
      <vt:lpstr>Breeding and Reproduction </vt:lpstr>
      <vt:lpstr>Grow-out</vt:lpstr>
      <vt:lpstr>Muscovy Ducks in Production </vt:lpstr>
      <vt:lpstr>PowerPoint Presentation</vt:lpstr>
      <vt:lpstr>Squab Producers </vt:lpstr>
      <vt:lpstr>Squab Growers </vt:lpstr>
      <vt:lpstr>Pigeon Nests </vt:lpstr>
      <vt:lpstr>Reproduction and Production </vt:lpstr>
      <vt:lpstr>Reproduction and Production</vt:lpstr>
      <vt:lpstr>Squab Marketing </vt:lpstr>
      <vt:lpstr>PowerPoint Presentation</vt:lpstr>
      <vt:lpstr>Squab Producers of California </vt:lpstr>
      <vt:lpstr>Upland Game Bird Growers </vt:lpstr>
      <vt:lpstr>Importance of Niche Markets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406</cp:revision>
  <cp:lastPrinted>2019-01-23T20:44:15Z</cp:lastPrinted>
  <dcterms:created xsi:type="dcterms:W3CDTF">2007-01-30T15:01:20Z</dcterms:created>
  <dcterms:modified xsi:type="dcterms:W3CDTF">2019-07-10T12:06:44Z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2EA84F89-C2AB-4999-AEEA-490D0319FD9E</vt:lpwstr>
  </property>
  <property fmtid="{D5CDD505-2E9C-101B-9397-08002B2CF9AE}" pid="5" name="ArticulatePath">
    <vt:lpwstr>FFA-US Poultry template</vt:lpwstr>
  </property>
</Properties>
</file>