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3" r:id="rId5"/>
  </p:sldMasterIdLst>
  <p:notesMasterIdLst>
    <p:notesMasterId r:id="rId22"/>
  </p:notesMasterIdLst>
  <p:handoutMasterIdLst>
    <p:handoutMasterId r:id="rId23"/>
  </p:handoutMasterIdLst>
  <p:sldIdLst>
    <p:sldId id="520" r:id="rId6"/>
    <p:sldId id="532" r:id="rId7"/>
    <p:sldId id="533" r:id="rId8"/>
    <p:sldId id="534" r:id="rId9"/>
    <p:sldId id="529" r:id="rId10"/>
    <p:sldId id="535" r:id="rId11"/>
    <p:sldId id="536" r:id="rId12"/>
    <p:sldId id="537" r:id="rId13"/>
    <p:sldId id="542" r:id="rId14"/>
    <p:sldId id="543" r:id="rId15"/>
    <p:sldId id="544" r:id="rId16"/>
    <p:sldId id="545" r:id="rId17"/>
    <p:sldId id="546" r:id="rId18"/>
    <p:sldId id="547" r:id="rId19"/>
    <p:sldId id="548" r:id="rId20"/>
    <p:sldId id="549" r:id="rId21"/>
  </p:sldIdLst>
  <p:sldSz cx="9144000" cy="6858000" type="screen4x3"/>
  <p:notesSz cx="7004050" cy="9290050"/>
  <p:embeddedFontLst>
    <p:embeddedFont>
      <p:font typeface="Georgia" panose="02040502050405020303" pitchFamily="18" charset="0"/>
      <p:regular r:id="rId24"/>
      <p:bold r:id="rId25"/>
      <p:italic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</p:embeddedFontLst>
  <p:custDataLst>
    <p:tags r:id="rId3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6" userDrawn="1">
          <p15:clr>
            <a:srgbClr val="A4A3A4"/>
          </p15:clr>
        </p15:guide>
        <p15:guide id="2" pos="220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4" autoAdjust="0"/>
    <p:restoredTop sz="99748" autoAdjust="0"/>
  </p:normalViewPr>
  <p:slideViewPr>
    <p:cSldViewPr snapToGrid="0">
      <p:cViewPr varScale="1">
        <p:scale>
          <a:sx n="88" d="100"/>
          <a:sy n="88" d="100"/>
        </p:scale>
        <p:origin x="915" y="7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6"/>
        <p:guide pos="220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1.fntdata"/><Relationship Id="rId32" Type="http://schemas.openxmlformats.org/officeDocument/2006/relationships/tags" Target="tags/tag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8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9513" y="696913"/>
            <a:ext cx="4645025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1822"/>
            <a:ext cx="5601971" cy="418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4049"/>
            <a:ext cx="7772400" cy="861131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07827"/>
            <a:ext cx="6400800" cy="6105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3753556"/>
            <a:ext cx="8229600" cy="23726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3907" y="513896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9426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898" y="108737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8229600" cy="409416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4959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25559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13185"/>
            <a:ext cx="4038600" cy="4112978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3778"/>
            <a:ext cx="4038600" cy="4122385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524000" y="1059150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2" name="Picture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657074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42067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77629"/>
            <a:ext cx="4040188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42067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7629"/>
            <a:ext cx="4041775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0" y="1010653"/>
            <a:ext cx="7467600" cy="740790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4" name="Picture 13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00557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183585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80147" y="124924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8083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61580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6404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83926"/>
            <a:ext cx="3008313" cy="644877"/>
          </a:xfrm>
          <a:prstGeom prst="rect">
            <a:avLst/>
          </a:prstGeom>
        </p:spPr>
        <p:txBody>
          <a:bodyPr anchor="b"/>
          <a:lstStyle>
            <a:lvl1pPr algn="l">
              <a:defRPr sz="2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90222"/>
            <a:ext cx="5111750" cy="5335941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87037"/>
            <a:ext cx="3008313" cy="353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741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35410"/>
            <a:ext cx="5486400" cy="437857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1257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92" y="6583540"/>
            <a:ext cx="9149773" cy="274460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346749"/>
            <a:ext cx="9150866" cy="248227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50865" cy="46029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C9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Poultry Biosecurity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762347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Biosecurity Achieved?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Footbaths</a:t>
            </a:r>
          </a:p>
          <a:p>
            <a:pPr lvl="1"/>
            <a:r>
              <a:rPr lang="en-US" dirty="0"/>
              <a:t>Footbaths are placed outside the door of all facilities and contain disinfectants, reducing the risk of bringing pathogens inside the buildings. </a:t>
            </a:r>
          </a:p>
        </p:txBody>
      </p:sp>
      <p:pic>
        <p:nvPicPr>
          <p:cNvPr id="5" name="Picture 7" descr="foot bat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873" y="4003339"/>
            <a:ext cx="3052365" cy="2122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03799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Biosecurity Achieved?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Sanitation of Equipment and Supplies</a:t>
            </a:r>
          </a:p>
          <a:p>
            <a:pPr lvl="1"/>
            <a:r>
              <a:rPr lang="en-US" sz="2400" dirty="0"/>
              <a:t>The purpose of sanitizing equipment, surfaces and supplies is to reduce pathogens. </a:t>
            </a:r>
          </a:p>
          <a:p>
            <a:pPr lvl="2"/>
            <a:r>
              <a:rPr lang="en-US" sz="2000" dirty="0"/>
              <a:t>This is especially important in preventing the spread of diseases between neighboring flocks.</a:t>
            </a:r>
          </a:p>
        </p:txBody>
      </p:sp>
      <p:pic>
        <p:nvPicPr>
          <p:cNvPr id="6" name="Picture 3" descr="sanita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974" y="4079081"/>
            <a:ext cx="2304826" cy="2228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0215444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Biosecurity Achieved?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6147995" cy="4094163"/>
          </a:xfrm>
        </p:spPr>
        <p:txBody>
          <a:bodyPr/>
          <a:lstStyle/>
          <a:p>
            <a:r>
              <a:rPr lang="en-US" sz="2800" dirty="0"/>
              <a:t>Good Hygiene</a:t>
            </a:r>
          </a:p>
          <a:p>
            <a:pPr lvl="1"/>
            <a:r>
              <a:rPr lang="en-US" sz="2400" dirty="0"/>
              <a:t>Prior to entering the facility, employees and visitors should demonstrate good hygiene by showering and wearing clean designated clothing such as boot covers, hairnets and coveralls. </a:t>
            </a:r>
          </a:p>
        </p:txBody>
      </p:sp>
      <p:pic>
        <p:nvPicPr>
          <p:cNvPr id="5" name="Picture 4" descr="boot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134" y="4430882"/>
            <a:ext cx="1802858" cy="1802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overall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698" y="1673767"/>
            <a:ext cx="2209800" cy="26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145804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Biosecurity Achieved?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Entrance Order</a:t>
            </a:r>
          </a:p>
          <a:p>
            <a:pPr lvl="1"/>
            <a:r>
              <a:rPr lang="en-US" sz="2400" dirty="0"/>
              <a:t>The order of entering facilities depends on the age of the birds. </a:t>
            </a:r>
          </a:p>
          <a:p>
            <a:pPr lvl="2"/>
            <a:r>
              <a:rPr lang="en-US" sz="2000" dirty="0"/>
              <a:t>For example, you want to enter the hatchery first (where the youngest birds are), before entering the grower house (where the older birds live.) </a:t>
            </a:r>
          </a:p>
          <a:p>
            <a:pPr lvl="3"/>
            <a:r>
              <a:rPr lang="en-US" sz="1600" dirty="0"/>
              <a:t>Older birds have stronger immune systems, making them more resilient to any pathogens that may be present.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311026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Biosecurity Achieved?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Hostile Environment</a:t>
            </a:r>
          </a:p>
          <a:p>
            <a:pPr lvl="1"/>
            <a:r>
              <a:rPr lang="en-US" sz="2400" dirty="0"/>
              <a:t>Creating an environment that is non-desirable will reduce the risk of transferring pathogens from infected wild life.</a:t>
            </a:r>
          </a:p>
          <a:p>
            <a:pPr lvl="2"/>
            <a:r>
              <a:rPr lang="en-US" sz="2000" dirty="0"/>
              <a:t>Eliminating any trees, grass and ponds from the property will deter wildlife from trying to enter.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789223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Biosecurity Achieved?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Bait Stations</a:t>
            </a:r>
          </a:p>
          <a:p>
            <a:pPr lvl="1"/>
            <a:r>
              <a:rPr lang="en-US" sz="2400" dirty="0"/>
              <a:t>Reduces the risk of rodents, which are small enough to easily get into facilities and carry many pathogens, from infecting the flock.</a:t>
            </a:r>
          </a:p>
        </p:txBody>
      </p:sp>
      <p:pic>
        <p:nvPicPr>
          <p:cNvPr id="4" name="Picture 3" descr="bait sta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420" y="3892773"/>
            <a:ext cx="2362201" cy="2362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436003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Biosecurity Achieved?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No contact with outside birds</a:t>
            </a:r>
          </a:p>
          <a:p>
            <a:pPr lvl="1"/>
            <a:r>
              <a:rPr lang="en-US" sz="2400" dirty="0"/>
              <a:t>Since most avian diseases are transmitted through the air, it is highly important to have no contact with outside birds within 72 hours of entering a facility. </a:t>
            </a:r>
          </a:p>
          <a:p>
            <a:pPr lvl="2"/>
            <a:r>
              <a:rPr lang="en-US" sz="2000" dirty="0"/>
              <a:t>This includes pets as well as birds from other flocks.</a:t>
            </a:r>
          </a:p>
        </p:txBody>
      </p:sp>
      <p:pic>
        <p:nvPicPr>
          <p:cNvPr id="5" name="Picture 3" descr="baby chicks 3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9"/>
          <a:stretch/>
        </p:blipFill>
        <p:spPr bwMode="auto">
          <a:xfrm>
            <a:off x="3338458" y="4518213"/>
            <a:ext cx="2721616" cy="1783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853951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Biosecurity?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Biosecurity:</a:t>
            </a:r>
          </a:p>
          <a:p>
            <a:pPr lvl="1"/>
            <a:r>
              <a:rPr lang="en-US" dirty="0"/>
              <a:t>Addresses measures that should be taken to keep any diseases from a farm. </a:t>
            </a:r>
          </a:p>
          <a:p>
            <a:pPr lvl="1"/>
            <a:r>
              <a:rPr lang="en-US" dirty="0"/>
              <a:t>Reduces the transmission of diseases to neighboring farms.</a:t>
            </a:r>
          </a:p>
          <a:p>
            <a:pPr lvl="1"/>
            <a:r>
              <a:rPr lang="en-US" dirty="0"/>
              <a:t>Biosecurity reduces the risk of pathogens from forming, which prevents the spread of diseases from one flock to another.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109959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Pathogens?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Pathogens may be characterized as:</a:t>
            </a:r>
          </a:p>
          <a:p>
            <a:pPr lvl="1"/>
            <a:r>
              <a:rPr lang="en-US" sz="2300" b="1" dirty="0"/>
              <a:t>Bacteria</a:t>
            </a:r>
            <a:r>
              <a:rPr lang="en-US" sz="2300" dirty="0"/>
              <a:t>: single-celled organisms that are known to cause infections</a:t>
            </a:r>
          </a:p>
          <a:p>
            <a:pPr lvl="1"/>
            <a:r>
              <a:rPr lang="en-US" sz="2300" b="1" dirty="0"/>
              <a:t>Viruses</a:t>
            </a:r>
            <a:r>
              <a:rPr lang="en-US" sz="2300" dirty="0"/>
              <a:t>: tiny microscopic infectious agents that replicate within the cells of a living host</a:t>
            </a:r>
          </a:p>
          <a:p>
            <a:pPr lvl="1"/>
            <a:r>
              <a:rPr lang="en-US" sz="2300" b="1" dirty="0"/>
              <a:t>Fungi</a:t>
            </a:r>
            <a:r>
              <a:rPr lang="en-US" sz="2300" dirty="0"/>
              <a:t>: organisms that live by breaking down and absorbing the organic material in which they grow</a:t>
            </a:r>
          </a:p>
          <a:p>
            <a:pPr lvl="1"/>
            <a:r>
              <a:rPr lang="en-US" sz="2300" b="1" dirty="0"/>
              <a:t>Parasites</a:t>
            </a:r>
            <a:r>
              <a:rPr lang="en-US" sz="2300" dirty="0"/>
              <a:t>: organisms that live on or within a host from which it obtains the nutrients it needs to survive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320007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Diseases?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disease is</a:t>
            </a:r>
          </a:p>
          <a:p>
            <a:pPr lvl="1"/>
            <a:r>
              <a:rPr lang="en-US" dirty="0"/>
              <a:t>any abnormal condition that impairs bodily functions in an organism. </a:t>
            </a:r>
          </a:p>
          <a:p>
            <a:pPr lvl="2"/>
            <a:r>
              <a:rPr lang="en-US" dirty="0"/>
              <a:t>Diseases can be characterized by specific symptoms and signs. </a:t>
            </a:r>
          </a:p>
          <a:p>
            <a:pPr lvl="2"/>
            <a:r>
              <a:rPr lang="en-US" dirty="0"/>
              <a:t>A disease may be caused by</a:t>
            </a:r>
          </a:p>
          <a:p>
            <a:pPr lvl="3"/>
            <a:r>
              <a:rPr lang="en-US" dirty="0"/>
              <a:t>external factors (infectious disease).</a:t>
            </a:r>
          </a:p>
          <a:p>
            <a:pPr lvl="3"/>
            <a:r>
              <a:rPr lang="en-US" dirty="0"/>
              <a:t>internal dysfunctions (autoimmune disease).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183612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the Industry Use Biosecurity?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35685" y="2204123"/>
            <a:ext cx="8229600" cy="4094163"/>
          </a:xfrm>
        </p:spPr>
        <p:txBody>
          <a:bodyPr/>
          <a:lstStyle/>
          <a:p>
            <a:r>
              <a:rPr lang="en-US" sz="2800" dirty="0"/>
              <a:t>Biosecurity’s purpose in the industry is to:</a:t>
            </a:r>
          </a:p>
          <a:p>
            <a:pPr lvl="1"/>
            <a:r>
              <a:rPr lang="en-US" sz="2400" dirty="0"/>
              <a:t>Reduce the exposure of diseases and pathogens to birds within a particular flock. </a:t>
            </a:r>
          </a:p>
          <a:p>
            <a:pPr lvl="1"/>
            <a:r>
              <a:rPr lang="en-US" sz="2400" dirty="0"/>
              <a:t>Reduce transmission of diseases and pathogens to a neighboring farm. </a:t>
            </a:r>
          </a:p>
          <a:p>
            <a:pPr lvl="1"/>
            <a:r>
              <a:rPr lang="en-US" sz="2400" dirty="0"/>
              <a:t>Reduce the transmission of zoonotic diseases:</a:t>
            </a:r>
          </a:p>
          <a:p>
            <a:pPr lvl="2"/>
            <a:r>
              <a:rPr lang="en-US" sz="2000" dirty="0"/>
              <a:t>Infectious diseases that can be transmitted from animals to humans or humans to animals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423256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       Zoonotic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Common Zoonotic Diseases:</a:t>
            </a:r>
          </a:p>
          <a:p>
            <a:pPr lvl="1"/>
            <a:r>
              <a:rPr lang="en-US" sz="2400" dirty="0"/>
              <a:t>Salmonella</a:t>
            </a:r>
          </a:p>
          <a:p>
            <a:pPr lvl="2"/>
            <a:r>
              <a:rPr lang="en-US" sz="2000" dirty="0"/>
              <a:t>A bacteria transmitted between birds primarily through the air.</a:t>
            </a:r>
          </a:p>
          <a:p>
            <a:pPr lvl="3"/>
            <a:r>
              <a:rPr lang="en-US" sz="1800" dirty="0"/>
              <a:t>The bacteria is shed from the infected bird through feces, feather dust and secretions made from both the eyes and nose.</a:t>
            </a:r>
          </a:p>
          <a:p>
            <a:pPr lvl="1"/>
            <a:r>
              <a:rPr lang="en-US" sz="2400" dirty="0"/>
              <a:t>E. coli</a:t>
            </a:r>
          </a:p>
          <a:p>
            <a:pPr lvl="2"/>
            <a:r>
              <a:rPr lang="en-US" sz="2000" dirty="0"/>
              <a:t>A bacteria commonly found in the intestine of birds.</a:t>
            </a:r>
          </a:p>
          <a:p>
            <a:pPr lvl="3"/>
            <a:r>
              <a:rPr lang="en-US" sz="1800" dirty="0"/>
              <a:t>The bacteria is harmless as long as it is kept in check by other bacteria in the intestine.</a:t>
            </a:r>
          </a:p>
          <a:p>
            <a:endParaRPr lang="en-US" dirty="0"/>
          </a:p>
        </p:txBody>
      </p:sp>
      <p:pic>
        <p:nvPicPr>
          <p:cNvPr id="4" name="Picture 4" descr="salmonell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485" y="1087372"/>
            <a:ext cx="2133600" cy="183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84521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Economic Benefits of Biosecurity?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473" y="2311699"/>
            <a:ext cx="8229600" cy="4094163"/>
          </a:xfrm>
        </p:spPr>
        <p:txBody>
          <a:bodyPr/>
          <a:lstStyle/>
          <a:p>
            <a:r>
              <a:rPr lang="en-US" sz="2800" dirty="0"/>
              <a:t>By reducing diseases and pathogens:</a:t>
            </a:r>
          </a:p>
          <a:p>
            <a:pPr lvl="1"/>
            <a:r>
              <a:rPr lang="en-US" sz="2400" dirty="0"/>
              <a:t>The producer saves money by not having to euthanize (kill painlessly) all the birds in the infected flock.</a:t>
            </a:r>
          </a:p>
          <a:p>
            <a:pPr lvl="2"/>
            <a:r>
              <a:rPr lang="en-US" sz="2000" dirty="0"/>
              <a:t>Depending on the size of the flock, the economic loss could be worth millions of dollars. </a:t>
            </a:r>
          </a:p>
          <a:p>
            <a:endParaRPr lang="en-US" dirty="0"/>
          </a:p>
        </p:txBody>
      </p:sp>
      <p:pic>
        <p:nvPicPr>
          <p:cNvPr id="4" name="Picture 3" descr="money_stack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915" y="4528969"/>
            <a:ext cx="1476487" cy="14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537049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Biosecurity Achieved?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Tire Baths</a:t>
            </a:r>
          </a:p>
          <a:p>
            <a:pPr lvl="1"/>
            <a:r>
              <a:rPr lang="en-US" dirty="0"/>
              <a:t>Reduces opportunity for incoming traffic, such as feed and delivery trucks, to bring in pathogens from outside the perimeter of the farm.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265887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Biosecurity Achieved?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Outside Perimeter</a:t>
            </a:r>
          </a:p>
          <a:p>
            <a:pPr lvl="1"/>
            <a:r>
              <a:rPr lang="en-US" dirty="0"/>
              <a:t>High fences prevent intruders such as animals and people from entering the premises and possibly transmitting diseases to the flock. </a:t>
            </a:r>
          </a:p>
        </p:txBody>
      </p:sp>
      <p:pic>
        <p:nvPicPr>
          <p:cNvPr id="4" name="Picture 3" descr="fenc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854" y="4130936"/>
            <a:ext cx="3115683" cy="2077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830301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6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fapp">
  <a:themeElements>
    <a:clrScheme name="ffa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fa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fa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asic Excel Workbook" ma:contentTypeID="0x010100E0F45C0E3884B14D86F69C16F715BA100034B665055D71C84EB19B23098300E880" ma:contentTypeVersion="6" ma:contentTypeDescription="Blank Excel template for document library content type" ma:contentTypeScope="" ma:versionID="e485e9f50a58ea9bfb81841392e00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ecc3287acba05003821241183c7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9A271D1E-6D96-4BA4-86F3-355FAEAD7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77A53E-A8F8-4613-A362-6AAE3EF4D9B9}">
  <ds:schemaRefs>
    <ds:schemaRef ds:uri="http://purl.org/dc/dcmitype/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ffapp</Template>
  <TotalTime>12337</TotalTime>
  <Words>678</Words>
  <Application>Microsoft Office PowerPoint</Application>
  <PresentationFormat>On-screen Show (4:3)</PresentationFormat>
  <Paragraphs>69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Georgia</vt:lpstr>
      <vt:lpstr>Arial</vt:lpstr>
      <vt:lpstr>Verdana</vt:lpstr>
      <vt:lpstr>ffapp</vt:lpstr>
      <vt:lpstr>Poultry Biosecurity</vt:lpstr>
      <vt:lpstr>What Is Biosecurity?</vt:lpstr>
      <vt:lpstr>What are Pathogens?</vt:lpstr>
      <vt:lpstr>What are Diseases?</vt:lpstr>
      <vt:lpstr>Why Does the Industry Use Biosecurity? </vt:lpstr>
      <vt:lpstr>       Zoonotic Diseases</vt:lpstr>
      <vt:lpstr>What Are the Economic Benefits of Biosecurity?</vt:lpstr>
      <vt:lpstr>How Is Biosecurity Achieved?</vt:lpstr>
      <vt:lpstr>How Is Biosecurity Achieved?</vt:lpstr>
      <vt:lpstr>How Is Biosecurity Achieved?</vt:lpstr>
      <vt:lpstr>How Is Biosecurity Achieved?</vt:lpstr>
      <vt:lpstr>How Is Biosecurity Achieved?</vt:lpstr>
      <vt:lpstr>How Is Biosecurity Achieved?</vt:lpstr>
      <vt:lpstr>How Is Biosecurity Achieved?</vt:lpstr>
      <vt:lpstr>How Is Biosecurity Achieved?</vt:lpstr>
      <vt:lpstr>How Is Biosecurity Achieved?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Weinrich, Ashli</cp:lastModifiedBy>
  <cp:revision>396</cp:revision>
  <cp:lastPrinted>2019-01-23T20:44:15Z</cp:lastPrinted>
  <dcterms:created xsi:type="dcterms:W3CDTF">2007-01-30T15:01:20Z</dcterms:created>
  <dcterms:modified xsi:type="dcterms:W3CDTF">2019-07-10T12:03:24Z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0x010100E0F45C0E3884B14D86F69C16F715BA100034B665055D71C84EB19B23098300E880</vt:lpwstr>
  </property>
  <property fmtid="{D5CDD505-2E9C-101B-9397-08002B2CF9AE}" pid="4" name="ArticulateGUID">
    <vt:lpwstr>C0C2F4D7-E53D-453D-A908-5E9F5276B0CD</vt:lpwstr>
  </property>
  <property fmtid="{D5CDD505-2E9C-101B-9397-08002B2CF9AE}" pid="5" name="ArticulatePath">
    <vt:lpwstr>FFA-US Poultry template</vt:lpwstr>
  </property>
</Properties>
</file>