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15"/>
  </p:notesMasterIdLst>
  <p:handoutMasterIdLst>
    <p:handoutMasterId r:id="rId16"/>
  </p:handoutMasterIdLst>
  <p:sldIdLst>
    <p:sldId id="529" r:id="rId7"/>
    <p:sldId id="530" r:id="rId8"/>
    <p:sldId id="538" r:id="rId9"/>
    <p:sldId id="531" r:id="rId10"/>
    <p:sldId id="535" r:id="rId11"/>
    <p:sldId id="533" r:id="rId12"/>
    <p:sldId id="537" r:id="rId13"/>
    <p:sldId id="534" r:id="rId14"/>
  </p:sldIdLst>
  <p:sldSz cx="9144000" cy="6858000" type="screen4x3"/>
  <p:notesSz cx="7010400" cy="9296400"/>
  <p:embeddedFontLst>
    <p:embeddedFont>
      <p:font typeface="Verdana" panose="020B0604030504040204" pitchFamily="34" charset="0"/>
      <p:regular r:id="rId17"/>
      <p:bold r:id="rId18"/>
      <p:italic r:id="rId19"/>
      <p:boldItalic r:id="rId20"/>
    </p:embeddedFont>
    <p:embeddedFont>
      <p:font typeface="Georgia" panose="02040502050405020303" pitchFamily="18" charset="0"/>
      <p:regular r:id="rId21"/>
      <p:bold r:id="rId22"/>
      <p:italic r:id="rId23"/>
      <p:boldItalic r:id="rId24"/>
    </p:embeddedFont>
  </p:embeddedFontLst>
  <p:custDataLst>
    <p:tags r:id="rId25"/>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i Weinrich" initials="AW" lastIdx="2" clrIdx="0">
    <p:extLst/>
  </p:cmAuthor>
  <p:cmAuthor id="2" name="Tennery, Ambra" initials="TA" lastIdx="3" clrIdx="1">
    <p:extLst/>
  </p:cmAuthor>
  <p:cmAuthor id="3" name="Swortzel, Kirk" initials="SK" lastIdx="2" clrIdx="2">
    <p:extLst>
      <p:ext uri="{19B8F6BF-5375-455C-9EA6-DF929625EA0E}">
        <p15:presenceInfo xmlns:p15="http://schemas.microsoft.com/office/powerpoint/2012/main" userId="S-1-5-21-3754530577-3616342059-1945054183-264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23" autoAdjust="0"/>
    <p:restoredTop sz="96000" autoAdjust="0"/>
  </p:normalViewPr>
  <p:slideViewPr>
    <p:cSldViewPr snapToGrid="0">
      <p:cViewPr varScale="1">
        <p:scale>
          <a:sx n="101" d="100"/>
          <a:sy n="101" d="100"/>
        </p:scale>
        <p:origin x="345" y="51"/>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font" Target="fonts/font2.fntdata"/><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font" Target="fonts/font1.fntdata"/><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font" Target="fonts/font8.fntdata"/><Relationship Id="rId5" Type="http://schemas.openxmlformats.org/officeDocument/2006/relationships/customXml" Target="../customXml/item5.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font" Target="fonts/font3.fntdata"/><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a:t>
            </a:fld>
            <a:endParaRPr lang="en-US"/>
          </a:p>
        </p:txBody>
      </p:sp>
    </p:spTree>
    <p:extLst>
      <p:ext uri="{BB962C8B-B14F-4D97-AF65-F5344CB8AC3E}">
        <p14:creationId xmlns:p14="http://schemas.microsoft.com/office/powerpoint/2010/main" val="51047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a:p>
          <a:p>
            <a:endParaRPr lang="en-US" baseline="0" dirty="0"/>
          </a:p>
          <a:p>
            <a:endParaRPr lang="en-US" baseline="0"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a:t>
            </a:fld>
            <a:endParaRPr lang="en-US"/>
          </a:p>
        </p:txBody>
      </p:sp>
    </p:spTree>
    <p:extLst>
      <p:ext uri="{BB962C8B-B14F-4D97-AF65-F5344CB8AC3E}">
        <p14:creationId xmlns:p14="http://schemas.microsoft.com/office/powerpoint/2010/main" val="41942347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a:t>PRESENTATION TITLE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hyperlink" Target="http://www.huffingtonpost.com/2012/03/23/resume-tips-for-post-50s_n_1372705.html" TargetMode="Externa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Unit Two: Resume Building</a:t>
            </a:r>
          </a:p>
        </p:txBody>
      </p:sp>
      <p:sp>
        <p:nvSpPr>
          <p:cNvPr id="4" name="Text Placeholder 3"/>
          <p:cNvSpPr>
            <a:spLocks noGrp="1"/>
          </p:cNvSpPr>
          <p:nvPr>
            <p:ph type="body" sz="quarter" idx="12"/>
          </p:nvPr>
        </p:nvSpPr>
        <p:spPr>
          <a:xfrm>
            <a:off x="2182812" y="993521"/>
            <a:ext cx="4778375" cy="594592"/>
          </a:xfrm>
        </p:spPr>
        <p:txBody>
          <a:bodyPr/>
          <a:lstStyle/>
          <a:p>
            <a:r>
              <a:rPr lang="en-US" smtClean="0"/>
              <a:t>Creating </a:t>
            </a:r>
            <a:r>
              <a:rPr lang="en-US" dirty="0"/>
              <a:t>a Resume </a:t>
            </a:r>
          </a:p>
        </p:txBody>
      </p:sp>
      <p:sp>
        <p:nvSpPr>
          <p:cNvPr id="5" name="Content Placeholder 4"/>
          <p:cNvSpPr>
            <a:spLocks noGrp="1"/>
          </p:cNvSpPr>
          <p:nvPr>
            <p:ph idx="13"/>
          </p:nvPr>
        </p:nvSpPr>
        <p:spPr>
          <a:xfrm>
            <a:off x="457199" y="2608781"/>
            <a:ext cx="8229600" cy="3931603"/>
          </a:xfrm>
        </p:spPr>
        <p:txBody>
          <a:bodyPr/>
          <a:lstStyle/>
          <a:p>
            <a:r>
              <a:rPr lang="en-US" dirty="0"/>
              <a:t>Lesson Objectives:</a:t>
            </a:r>
          </a:p>
          <a:p>
            <a:r>
              <a:rPr lang="en-US" dirty="0"/>
              <a:t>After completing these activities, students will ...</a:t>
            </a:r>
          </a:p>
          <a:p>
            <a:pPr marL="457200" lvl="0" indent="-457200">
              <a:buFont typeface="+mj-lt"/>
              <a:buAutoNum type="arabicPeriod"/>
            </a:pPr>
            <a:r>
              <a:rPr lang="en-US" dirty="0"/>
              <a:t>Understand the purpose and importance of a resume.</a:t>
            </a:r>
          </a:p>
          <a:p>
            <a:pPr marL="457200" indent="-457200">
              <a:buFont typeface="+mj-lt"/>
              <a:buAutoNum type="arabicPeriod"/>
            </a:pPr>
            <a:r>
              <a:rPr lang="en-US" dirty="0"/>
              <a:t>Describe the components of a resume.  </a:t>
            </a:r>
          </a:p>
          <a:p>
            <a:pPr marL="457200" lvl="0" indent="-457200">
              <a:buFont typeface="+mj-lt"/>
              <a:buAutoNum type="arabicPeriod"/>
            </a:pPr>
            <a:r>
              <a:rPr lang="en-US" dirty="0"/>
              <a:t>Develop a professional resume.  </a:t>
            </a:r>
          </a:p>
        </p:txBody>
      </p:sp>
      <p:sp>
        <p:nvSpPr>
          <p:cNvPr id="6" name="TextBox 5"/>
          <p:cNvSpPr txBox="1"/>
          <p:nvPr/>
        </p:nvSpPr>
        <p:spPr>
          <a:xfrm>
            <a:off x="4923770" y="6540384"/>
            <a:ext cx="3986550" cy="246221"/>
          </a:xfrm>
          <a:prstGeom prst="rect">
            <a:avLst/>
          </a:prstGeom>
          <a:noFill/>
        </p:spPr>
        <p:txBody>
          <a:bodyPr wrap="square" rtlCol="0">
            <a:spAutoFit/>
          </a:bodyPr>
          <a:lstStyle/>
          <a:p>
            <a:pPr algn="r"/>
            <a:r>
              <a:rPr lang="en-US" sz="1000" i="1" dirty="0">
                <a:solidFill>
                  <a:srgbClr val="7F7F7F"/>
                </a:solidFill>
                <a:latin typeface="Verdana"/>
                <a:cs typeface="Verdana"/>
              </a:rPr>
              <a:t>Footer</a:t>
            </a:r>
            <a:r>
              <a:rPr lang="en-US" sz="1000" i="1" baseline="0" dirty="0">
                <a:solidFill>
                  <a:srgbClr val="7F7F7F"/>
                </a:solidFill>
                <a:latin typeface="Verdana"/>
                <a:cs typeface="Verdana"/>
              </a:rPr>
              <a:t> description area.</a:t>
            </a:r>
            <a:endParaRPr lang="en-US" sz="1000" i="1" dirty="0">
              <a:solidFill>
                <a:srgbClr val="7F7F7F"/>
              </a:solidFill>
              <a:latin typeface="Verdana"/>
              <a:cs typeface="Verdana"/>
            </a:endParaRPr>
          </a:p>
        </p:txBody>
      </p:sp>
    </p:spTree>
    <p:custDataLst>
      <p:tags r:id="rId1"/>
    </p:custDataLst>
    <p:extLst>
      <p:ext uri="{BB962C8B-B14F-4D97-AF65-F5344CB8AC3E}">
        <p14:creationId xmlns:p14="http://schemas.microsoft.com/office/powerpoint/2010/main" val="758175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768" y="192259"/>
            <a:ext cx="8229600" cy="981633"/>
          </a:xfrm>
          <a:prstGeom prst="rect">
            <a:avLst/>
          </a:prstGeom>
        </p:spPr>
        <p:txBody>
          <a:bodyPr/>
          <a:lstStyle/>
          <a:p>
            <a:r>
              <a:rPr lang="en-US" dirty="0"/>
              <a:t>Introduction </a:t>
            </a:r>
          </a:p>
        </p:txBody>
      </p:sp>
      <p:sp>
        <p:nvSpPr>
          <p:cNvPr id="9" name="Text Placeholder 3"/>
          <p:cNvSpPr>
            <a:spLocks noGrp="1"/>
          </p:cNvSpPr>
          <p:nvPr>
            <p:ph type="body" sz="quarter" idx="12"/>
          </p:nvPr>
        </p:nvSpPr>
        <p:spPr>
          <a:xfrm>
            <a:off x="457200" y="893398"/>
            <a:ext cx="8099168" cy="594592"/>
          </a:xfrm>
        </p:spPr>
        <p:txBody>
          <a:bodyPr/>
          <a:lstStyle/>
          <a:p>
            <a:r>
              <a:rPr lang="en-US" dirty="0"/>
              <a:t>What is a Resume and Cover Letter?</a:t>
            </a:r>
          </a:p>
        </p:txBody>
      </p:sp>
      <p:sp>
        <p:nvSpPr>
          <p:cNvPr id="3" name="Content Placeholder 2"/>
          <p:cNvSpPr>
            <a:spLocks noGrp="1"/>
          </p:cNvSpPr>
          <p:nvPr>
            <p:ph idx="13"/>
          </p:nvPr>
        </p:nvSpPr>
        <p:spPr>
          <a:xfrm>
            <a:off x="391984" y="1663980"/>
            <a:ext cx="8229600" cy="3785844"/>
          </a:xfrm>
        </p:spPr>
        <p:txBody>
          <a:bodyPr/>
          <a:lstStyle/>
          <a:p>
            <a:r>
              <a:rPr lang="en-US" dirty="0"/>
              <a:t>When seeking a job, many times you are required to submit a resume and cover letter along with the job application.</a:t>
            </a:r>
          </a:p>
          <a:p>
            <a:pPr marL="0" indent="0">
              <a:buNone/>
            </a:pPr>
            <a:endParaRPr lang="en-US" dirty="0"/>
          </a:p>
          <a:p>
            <a:r>
              <a:rPr lang="en-US" dirty="0"/>
              <a:t>A </a:t>
            </a:r>
            <a:r>
              <a:rPr lang="en-US" b="1" dirty="0"/>
              <a:t>resume</a:t>
            </a:r>
            <a:r>
              <a:rPr lang="en-US" dirty="0"/>
              <a:t> is a document that briefly outlines your unique experience, skills and qualifications relating to a job.</a:t>
            </a:r>
          </a:p>
          <a:p>
            <a:pPr marL="0" indent="0">
              <a:buNone/>
            </a:pPr>
            <a:endParaRPr lang="en-US" dirty="0"/>
          </a:p>
          <a:p>
            <a:r>
              <a:rPr lang="en-US" dirty="0"/>
              <a:t>A </a:t>
            </a:r>
            <a:r>
              <a:rPr lang="en-US" b="1" dirty="0"/>
              <a:t>cover letter </a:t>
            </a:r>
            <a:r>
              <a:rPr lang="en-US" dirty="0"/>
              <a:t>is a great way to introduce yourself to your potential employer and make your resume and application stand out. </a:t>
            </a:r>
          </a:p>
          <a:p>
            <a:endParaRPr lang="en-US" b="1" dirty="0"/>
          </a:p>
          <a:p>
            <a:pPr marL="0" indent="0" algn="ctr">
              <a:buNone/>
            </a:pPr>
            <a:r>
              <a:rPr lang="en-US" i="1" dirty="0"/>
              <a:t>Take a moment to read over some examples.</a:t>
            </a:r>
          </a:p>
        </p:txBody>
      </p:sp>
    </p:spTree>
    <p:custDataLst>
      <p:tags r:id="rId1"/>
    </p:custDataLst>
    <p:extLst>
      <p:ext uri="{BB962C8B-B14F-4D97-AF65-F5344CB8AC3E}">
        <p14:creationId xmlns:p14="http://schemas.microsoft.com/office/powerpoint/2010/main" val="1172535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952625" y="4524375"/>
            <a:ext cx="5238750" cy="2228850"/>
          </a:xfrm>
          <a:prstGeom prst="rect">
            <a:avLst/>
          </a:prstGeom>
        </p:spPr>
      </p:pic>
      <p:sp>
        <p:nvSpPr>
          <p:cNvPr id="2" name="Content Placeholder 1"/>
          <p:cNvSpPr>
            <a:spLocks noGrp="1"/>
          </p:cNvSpPr>
          <p:nvPr>
            <p:ph idx="13"/>
          </p:nvPr>
        </p:nvSpPr>
        <p:spPr>
          <a:xfrm>
            <a:off x="457200" y="1438276"/>
            <a:ext cx="8229600" cy="3400424"/>
          </a:xfrm>
        </p:spPr>
        <p:txBody>
          <a:bodyPr/>
          <a:lstStyle/>
          <a:p>
            <a:pPr marL="0" indent="0">
              <a:buNone/>
            </a:pPr>
            <a:r>
              <a:rPr lang="en-US" dirty="0"/>
              <a:t>After reading the sample resumes and cover letters, discuss the following questions together:</a:t>
            </a:r>
          </a:p>
          <a:p>
            <a:r>
              <a:rPr lang="en-US" dirty="0"/>
              <a:t>What information about the individual did you learn from the resume?</a:t>
            </a:r>
          </a:p>
          <a:p>
            <a:r>
              <a:rPr lang="en-US" dirty="0"/>
              <a:t>How is the cover letter similar to the resume?</a:t>
            </a:r>
          </a:p>
          <a:p>
            <a:r>
              <a:rPr lang="en-US" dirty="0"/>
              <a:t>What did you like and dislike about the formatting of the resume?</a:t>
            </a:r>
          </a:p>
          <a:p>
            <a:r>
              <a:rPr lang="en-US" dirty="0"/>
              <a:t>How would a person’s chances be affected if he or she didn’t submit a cover letter?</a:t>
            </a:r>
          </a:p>
        </p:txBody>
      </p:sp>
      <p:sp>
        <p:nvSpPr>
          <p:cNvPr id="3" name="Title 2"/>
          <p:cNvSpPr>
            <a:spLocks noGrp="1"/>
          </p:cNvSpPr>
          <p:nvPr>
            <p:ph type="title"/>
          </p:nvPr>
        </p:nvSpPr>
        <p:spPr/>
        <p:txBody>
          <a:bodyPr/>
          <a:lstStyle/>
          <a:p>
            <a:r>
              <a:rPr lang="en-US" dirty="0"/>
              <a:t>Introduction Activity </a:t>
            </a:r>
          </a:p>
        </p:txBody>
      </p:sp>
      <p:sp>
        <p:nvSpPr>
          <p:cNvPr id="7" name="Rectangle 6"/>
          <p:cNvSpPr/>
          <p:nvPr/>
        </p:nvSpPr>
        <p:spPr>
          <a:xfrm>
            <a:off x="3224212" y="6567785"/>
            <a:ext cx="2695575" cy="185440"/>
          </a:xfrm>
          <a:prstGeom prst="rect">
            <a:avLst/>
          </a:prstGeom>
        </p:spPr>
        <p:txBody>
          <a:bodyPr wrap="square">
            <a:spAutoFit/>
          </a:bodyPr>
          <a:lstStyle/>
          <a:p>
            <a:r>
              <a:rPr lang="en-US" sz="600" dirty="0"/>
              <a:t>http://ibrandstudio.com/wp-content/uploads/2011/10/blogging-brand-3.jpg</a:t>
            </a:r>
          </a:p>
        </p:txBody>
      </p:sp>
    </p:spTree>
    <p:custDataLst>
      <p:tags r:id="rId1"/>
    </p:custDataLst>
    <p:extLst>
      <p:ext uri="{BB962C8B-B14F-4D97-AF65-F5344CB8AC3E}">
        <p14:creationId xmlns:p14="http://schemas.microsoft.com/office/powerpoint/2010/main" val="3918071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Tips for an Effective Resume</a:t>
            </a:r>
          </a:p>
        </p:txBody>
      </p:sp>
      <p:sp>
        <p:nvSpPr>
          <p:cNvPr id="5" name="Content Placeholder 4"/>
          <p:cNvSpPr>
            <a:spLocks noGrp="1"/>
          </p:cNvSpPr>
          <p:nvPr>
            <p:ph idx="13"/>
          </p:nvPr>
        </p:nvSpPr>
        <p:spPr>
          <a:xfrm>
            <a:off x="457200" y="1173892"/>
            <a:ext cx="8229600" cy="5559417"/>
          </a:xfrm>
        </p:spPr>
        <p:txBody>
          <a:bodyPr/>
          <a:lstStyle/>
          <a:p>
            <a:r>
              <a:rPr lang="en-US" i="1" dirty="0"/>
              <a:t>The Huffington Post reported in 2012 that employers spend an average of </a:t>
            </a:r>
            <a:r>
              <a:rPr lang="en-US" i="1" u="sng" dirty="0"/>
              <a:t>6 seconds</a:t>
            </a:r>
            <a:r>
              <a:rPr lang="en-US" i="1" dirty="0"/>
              <a:t> looking at a resume. With so little time to make a big impression, here are some tips to make your resume effective:</a:t>
            </a:r>
          </a:p>
          <a:p>
            <a:endParaRPr lang="en-US" i="1" dirty="0"/>
          </a:p>
          <a:p>
            <a:pPr marL="342900" indent="-342900">
              <a:buFont typeface="Arial" panose="020B0604020202020204" pitchFamily="34" charset="0"/>
              <a:buChar char="•"/>
            </a:pPr>
            <a:r>
              <a:rPr lang="en-US" b="1" dirty="0"/>
              <a:t>Put yourself in their shoes. </a:t>
            </a:r>
            <a:r>
              <a:rPr lang="en-US" dirty="0"/>
              <a:t>If you were hiring someone for a specific position, what skills and experience would you want him or her to have?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b="1" dirty="0"/>
              <a:t>Keep it brief. </a:t>
            </a:r>
            <a:r>
              <a:rPr lang="en-US" dirty="0"/>
              <a:t>Avoid using long sentence or paragraphs; instead, use short bulleted sentences to make your point.</a:t>
            </a:r>
          </a:p>
          <a:p>
            <a:endParaRPr lang="en-US" dirty="0"/>
          </a:p>
          <a:p>
            <a:pPr marL="342900" indent="-342900">
              <a:buFont typeface="Arial" panose="020B0604020202020204" pitchFamily="34" charset="0"/>
              <a:buChar char="•"/>
            </a:pPr>
            <a:r>
              <a:rPr lang="en-US" b="1" dirty="0"/>
              <a:t>Have others proofread. </a:t>
            </a:r>
            <a:r>
              <a:rPr lang="en-US" dirty="0"/>
              <a:t>To avoid punctuation or grammar mistakes, have several friends and/or teachers review your resume to catch mistakes you might overlook!</a:t>
            </a:r>
            <a:endParaRPr lang="en-US" sz="1000" dirty="0"/>
          </a:p>
          <a:p>
            <a:pPr marL="342900" indent="-342900">
              <a:spcBef>
                <a:spcPts val="0"/>
              </a:spcBef>
              <a:buFont typeface="Arial" panose="020B0604020202020204" pitchFamily="34" charset="0"/>
              <a:buChar char="•"/>
            </a:pPr>
            <a:endParaRPr lang="en-US" sz="800" dirty="0"/>
          </a:p>
          <a:p>
            <a:pPr>
              <a:spcBef>
                <a:spcPts val="0"/>
              </a:spcBef>
            </a:pPr>
            <a:r>
              <a:rPr lang="en-US" sz="800" dirty="0"/>
              <a:t>			                    </a:t>
            </a:r>
            <a:r>
              <a:rPr lang="en-US" sz="800" dirty="0">
                <a:hlinkClick r:id="rId3"/>
              </a:rPr>
              <a:t>http://www.huffingtonpost.com/2012/03/23/resume-tips-for-post-50s_n_1372705.html</a:t>
            </a:r>
            <a:endParaRPr lang="en-US" sz="800" dirty="0"/>
          </a:p>
          <a:p>
            <a:endParaRPr lang="en-US" sz="800" dirty="0"/>
          </a:p>
        </p:txBody>
      </p:sp>
    </p:spTree>
    <p:custDataLst>
      <p:tags r:id="rId1"/>
    </p:custDataLst>
    <p:extLst>
      <p:ext uri="{BB962C8B-B14F-4D97-AF65-F5344CB8AC3E}">
        <p14:creationId xmlns:p14="http://schemas.microsoft.com/office/powerpoint/2010/main" val="733828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Resume Activity</a:t>
            </a:r>
          </a:p>
        </p:txBody>
      </p:sp>
      <p:sp>
        <p:nvSpPr>
          <p:cNvPr id="3" name="Content Placeholder 2"/>
          <p:cNvSpPr>
            <a:spLocks noGrp="1"/>
          </p:cNvSpPr>
          <p:nvPr>
            <p:ph idx="13"/>
          </p:nvPr>
        </p:nvSpPr>
        <p:spPr>
          <a:xfrm>
            <a:off x="4610099" y="1166684"/>
            <a:ext cx="3946269" cy="2514663"/>
          </a:xfrm>
        </p:spPr>
        <p:txBody>
          <a:bodyPr/>
          <a:lstStyle/>
          <a:p>
            <a:r>
              <a:rPr lang="en-US" dirty="0"/>
              <a:t>Select a job you are interested in applying for from the job listings provided in your worksheet. Take time to brainstorm some experiences that you think would be beneficial and relevant to that job position.</a:t>
            </a:r>
          </a:p>
          <a:p>
            <a:endParaRPr lang="en-US" dirty="0"/>
          </a:p>
          <a:p>
            <a:endParaRPr lang="en-US" dirty="0"/>
          </a:p>
          <a:p>
            <a:endParaRPr lang="en-US" dirty="0"/>
          </a:p>
        </p:txBody>
      </p:sp>
      <p:sp>
        <p:nvSpPr>
          <p:cNvPr id="5" name="TextBox 4"/>
          <p:cNvSpPr txBox="1"/>
          <p:nvPr/>
        </p:nvSpPr>
        <p:spPr>
          <a:xfrm>
            <a:off x="905945" y="4875221"/>
            <a:ext cx="7152205" cy="1335079"/>
          </a:xfrm>
          <a:prstGeom prst="rect">
            <a:avLst/>
          </a:prstGeom>
          <a:noFill/>
        </p:spPr>
        <p:txBody>
          <a:bodyPr wrap="square" numCol="2" rtlCol="0">
            <a:spAutoFit/>
          </a:bodyPr>
          <a:lstStyle/>
          <a:p>
            <a:pPr marL="285750" indent="-285750">
              <a:buFont typeface="Arial" panose="020B0604020202020204" pitchFamily="34" charset="0"/>
              <a:buChar char="•"/>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Work (paid &amp; unpaid)</a:t>
            </a:r>
          </a:p>
          <a:p>
            <a:pPr marL="285750" indent="-285750">
              <a:buFont typeface="Arial" panose="020B0604020202020204" pitchFamily="34" charset="0"/>
              <a:buChar char="•"/>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Leadership roles</a:t>
            </a:r>
          </a:p>
          <a:p>
            <a:pPr marL="285750" indent="-285750">
              <a:buFont typeface="Arial" panose="020B0604020202020204" pitchFamily="34" charset="0"/>
              <a:buChar char="•"/>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Community service</a:t>
            </a:r>
          </a:p>
          <a:p>
            <a:pPr marL="285750" indent="-285750">
              <a:buFont typeface="Arial" panose="020B0604020202020204" pitchFamily="34" charset="0"/>
              <a:buChar char="•"/>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Club involvement </a:t>
            </a:r>
          </a:p>
          <a:p>
            <a:pPr marL="285750" indent="-285750">
              <a:buFont typeface="Arial" panose="020B0604020202020204" pitchFamily="34" charset="0"/>
              <a:buChar char="•"/>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Classes/Coursework  </a:t>
            </a:r>
          </a:p>
          <a:p>
            <a:pPr marL="285750" indent="-285750">
              <a:buFont typeface="Arial" panose="020B0604020202020204" pitchFamily="34" charset="0"/>
              <a:buChar char="•"/>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Awards/Honors</a:t>
            </a:r>
          </a:p>
          <a:p>
            <a:pPr marL="285750" indent="-285750">
              <a:buFont typeface="Arial" panose="020B0604020202020204" pitchFamily="34" charset="0"/>
              <a:buChar char="•"/>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Certifications </a:t>
            </a:r>
          </a:p>
        </p:txBody>
      </p:sp>
      <p:pic>
        <p:nvPicPr>
          <p:cNvPr id="6" name="Picture 5"/>
          <p:cNvPicPr>
            <a:picLocks noChangeAspect="1"/>
          </p:cNvPicPr>
          <p:nvPr/>
        </p:nvPicPr>
        <p:blipFill>
          <a:blip r:embed="rId3"/>
          <a:stretch>
            <a:fillRect/>
          </a:stretch>
        </p:blipFill>
        <p:spPr>
          <a:xfrm>
            <a:off x="418623" y="1085787"/>
            <a:ext cx="3430047" cy="2514663"/>
          </a:xfrm>
          <a:prstGeom prst="rect">
            <a:avLst/>
          </a:prstGeom>
        </p:spPr>
      </p:pic>
      <p:sp>
        <p:nvSpPr>
          <p:cNvPr id="7" name="TextBox 6"/>
          <p:cNvSpPr txBox="1"/>
          <p:nvPr/>
        </p:nvSpPr>
        <p:spPr>
          <a:xfrm>
            <a:off x="1320283" y="3998982"/>
            <a:ext cx="6358324" cy="707886"/>
          </a:xfrm>
          <a:prstGeom prst="rect">
            <a:avLst/>
          </a:prstGeom>
          <a:noFill/>
        </p:spPr>
        <p:txBody>
          <a:bodyPr wrap="square" rtlCol="0">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Capture experiences on your worksheet in each of the following areas:</a:t>
            </a:r>
          </a:p>
        </p:txBody>
      </p:sp>
      <p:sp>
        <p:nvSpPr>
          <p:cNvPr id="8" name="Rectangle 7"/>
          <p:cNvSpPr/>
          <p:nvPr/>
        </p:nvSpPr>
        <p:spPr>
          <a:xfrm>
            <a:off x="600075" y="3522717"/>
            <a:ext cx="2895600" cy="184666"/>
          </a:xfrm>
          <a:prstGeom prst="rect">
            <a:avLst/>
          </a:prstGeom>
        </p:spPr>
        <p:txBody>
          <a:bodyPr wrap="square">
            <a:spAutoFit/>
          </a:bodyPr>
          <a:lstStyle/>
          <a:p>
            <a:r>
              <a:rPr lang="en-US" sz="600" dirty="0"/>
              <a:t>http://improvingsales.eu/wp-content/uploads/2015/09/customer-experience.jpg</a:t>
            </a:r>
          </a:p>
        </p:txBody>
      </p:sp>
    </p:spTree>
    <p:custDataLst>
      <p:tags r:id="rId1"/>
    </p:custDataLst>
    <p:extLst>
      <p:ext uri="{BB962C8B-B14F-4D97-AF65-F5344CB8AC3E}">
        <p14:creationId xmlns:p14="http://schemas.microsoft.com/office/powerpoint/2010/main" val="2121249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Gathering References</a:t>
            </a:r>
          </a:p>
        </p:txBody>
      </p:sp>
      <p:sp>
        <p:nvSpPr>
          <p:cNvPr id="3" name="Content Placeholder 2"/>
          <p:cNvSpPr>
            <a:spLocks noGrp="1"/>
          </p:cNvSpPr>
          <p:nvPr>
            <p:ph idx="13"/>
          </p:nvPr>
        </p:nvSpPr>
        <p:spPr>
          <a:xfrm>
            <a:off x="438150" y="1456690"/>
            <a:ext cx="8229600" cy="5151374"/>
          </a:xfrm>
        </p:spPr>
        <p:txBody>
          <a:bodyPr/>
          <a:lstStyle/>
          <a:p>
            <a:r>
              <a:rPr lang="en-US" i="1" dirty="0"/>
              <a:t>If your cover letter and resume are well-received, the next step an employer makes is to check your references.</a:t>
            </a:r>
          </a:p>
          <a:p>
            <a:endParaRPr lang="en-US" i="1" dirty="0"/>
          </a:p>
          <a:p>
            <a:pPr marL="342900" indent="-342900">
              <a:buFont typeface="Arial" panose="020B0604020202020204" pitchFamily="34" charset="0"/>
              <a:buChar char="•"/>
            </a:pPr>
            <a:r>
              <a:rPr lang="en-US" dirty="0"/>
              <a:t>Your references </a:t>
            </a:r>
            <a:r>
              <a:rPr lang="en-US" b="1" dirty="0"/>
              <a:t>SHOULD </a:t>
            </a:r>
            <a:r>
              <a:rPr lang="en-US" dirty="0"/>
              <a:t>be individuals you have worked with who can speak highly of you and recommend you for the job position.</a:t>
            </a:r>
          </a:p>
          <a:p>
            <a:r>
              <a:rPr lang="en-US" dirty="0"/>
              <a:t>	Examples: Teachers, advisors, coaches, bosses</a:t>
            </a:r>
          </a:p>
          <a:p>
            <a:endParaRPr lang="en-US" dirty="0"/>
          </a:p>
          <a:p>
            <a:pPr marL="342900" indent="-342900">
              <a:buFont typeface="Arial" panose="020B0604020202020204" pitchFamily="34" charset="0"/>
              <a:buChar char="•"/>
            </a:pPr>
            <a:r>
              <a:rPr lang="en-US" dirty="0"/>
              <a:t>Your references SHOULD</a:t>
            </a:r>
            <a:r>
              <a:rPr lang="en-US" b="1" dirty="0"/>
              <a:t> NOT </a:t>
            </a:r>
            <a:r>
              <a:rPr lang="en-US" dirty="0"/>
              <a:t>be personal friends or family; we already know they are going to speak well of you! </a:t>
            </a:r>
          </a:p>
          <a:p>
            <a:r>
              <a:rPr lang="en-US" dirty="0"/>
              <a:t>	Examples: Parents, friends, other relatives</a:t>
            </a:r>
          </a:p>
          <a:p>
            <a:pPr lvl="2" indent="0">
              <a:buNone/>
            </a:pPr>
            <a:r>
              <a:rPr lang="en-US" dirty="0"/>
              <a:t>	</a:t>
            </a:r>
          </a:p>
          <a:p>
            <a:endParaRPr lang="en-US" dirty="0"/>
          </a:p>
        </p:txBody>
      </p:sp>
    </p:spTree>
    <p:custDataLst>
      <p:tags r:id="rId1"/>
    </p:custDataLst>
    <p:extLst>
      <p:ext uri="{BB962C8B-B14F-4D97-AF65-F5344CB8AC3E}">
        <p14:creationId xmlns:p14="http://schemas.microsoft.com/office/powerpoint/2010/main" val="3369711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Activity </a:t>
            </a:r>
          </a:p>
        </p:txBody>
      </p:sp>
      <p:sp>
        <p:nvSpPr>
          <p:cNvPr id="3" name="Content Placeholder 2"/>
          <p:cNvSpPr>
            <a:spLocks noGrp="1"/>
          </p:cNvSpPr>
          <p:nvPr>
            <p:ph idx="13"/>
          </p:nvPr>
        </p:nvSpPr>
        <p:spPr>
          <a:xfrm>
            <a:off x="438150" y="1256665"/>
            <a:ext cx="4998780" cy="4858385"/>
          </a:xfrm>
        </p:spPr>
        <p:txBody>
          <a:bodyPr/>
          <a:lstStyle/>
          <a:p>
            <a:pPr marL="342900" indent="-342900">
              <a:buFont typeface="Arial" panose="020B0604020202020204" pitchFamily="34" charset="0"/>
              <a:buChar char="•"/>
            </a:pPr>
            <a:r>
              <a:rPr lang="en-US" dirty="0"/>
              <a:t>Always make sure the person you are listing has given you permission to use them as a reference and that they know to what job/position you are applying.</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On your worksheet, select three individuals you would like to use as a reference and practice writing them an email explaining your potential job position and asking for their permission to use them as a reference. </a:t>
            </a:r>
          </a:p>
          <a:p>
            <a:endParaRPr lang="en-US" dirty="0"/>
          </a:p>
        </p:txBody>
      </p:sp>
      <p:pic>
        <p:nvPicPr>
          <p:cNvPr id="4" name="Picture 3"/>
          <p:cNvPicPr>
            <a:picLocks noChangeAspect="1"/>
          </p:cNvPicPr>
          <p:nvPr/>
        </p:nvPicPr>
        <p:blipFill>
          <a:blip r:embed="rId3"/>
          <a:stretch>
            <a:fillRect/>
          </a:stretch>
        </p:blipFill>
        <p:spPr>
          <a:xfrm>
            <a:off x="5436930" y="1551622"/>
            <a:ext cx="2545020" cy="3393360"/>
          </a:xfrm>
          <a:prstGeom prst="rect">
            <a:avLst/>
          </a:prstGeom>
        </p:spPr>
      </p:pic>
      <p:sp>
        <p:nvSpPr>
          <p:cNvPr id="5" name="Rectangle 4"/>
          <p:cNvSpPr/>
          <p:nvPr/>
        </p:nvSpPr>
        <p:spPr>
          <a:xfrm>
            <a:off x="5898893" y="4657407"/>
            <a:ext cx="2286000" cy="184666"/>
          </a:xfrm>
          <a:prstGeom prst="rect">
            <a:avLst/>
          </a:prstGeom>
        </p:spPr>
        <p:txBody>
          <a:bodyPr wrap="square">
            <a:spAutoFit/>
          </a:bodyPr>
          <a:lstStyle/>
          <a:p>
            <a:r>
              <a:rPr lang="en-US" sz="600" dirty="0"/>
              <a:t>http://www.clipartbest.com/cliparts/aTe/BzR/aTeBzR6T4.jpeg</a:t>
            </a:r>
          </a:p>
        </p:txBody>
      </p:sp>
    </p:spTree>
    <p:custDataLst>
      <p:tags r:id="rId1"/>
    </p:custDataLst>
    <p:extLst>
      <p:ext uri="{BB962C8B-B14F-4D97-AF65-F5344CB8AC3E}">
        <p14:creationId xmlns:p14="http://schemas.microsoft.com/office/powerpoint/2010/main" val="1633844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a:xfrm>
            <a:off x="457199" y="1498693"/>
            <a:ext cx="8229600" cy="802330"/>
          </a:xfrm>
        </p:spPr>
        <p:txBody>
          <a:bodyPr/>
          <a:lstStyle/>
          <a:p>
            <a:pPr marL="0" indent="0">
              <a:buNone/>
            </a:pPr>
            <a:r>
              <a:rPr lang="en-US" dirty="0"/>
              <a:t>Using the FFA Resume Generator, build your resume for the job posting you used on your worksheet.</a:t>
            </a:r>
          </a:p>
          <a:p>
            <a:pPr marL="0" indent="0">
              <a:buNone/>
            </a:pPr>
            <a:r>
              <a:rPr lang="en-US" dirty="0"/>
              <a:t>					</a:t>
            </a:r>
          </a:p>
        </p:txBody>
      </p:sp>
      <p:sp>
        <p:nvSpPr>
          <p:cNvPr id="2" name="Title 1"/>
          <p:cNvSpPr>
            <a:spLocks noGrp="1"/>
          </p:cNvSpPr>
          <p:nvPr>
            <p:ph type="title"/>
          </p:nvPr>
        </p:nvSpPr>
        <p:spPr/>
        <p:txBody>
          <a:bodyPr/>
          <a:lstStyle/>
          <a:p>
            <a:r>
              <a:rPr lang="en-US" dirty="0"/>
              <a:t>Reflection Activity </a:t>
            </a:r>
          </a:p>
        </p:txBody>
      </p:sp>
      <p:sp>
        <p:nvSpPr>
          <p:cNvPr id="5" name="Text Placeholder 4"/>
          <p:cNvSpPr>
            <a:spLocks noGrp="1"/>
          </p:cNvSpPr>
          <p:nvPr>
            <p:ph type="body" sz="quarter" idx="12"/>
          </p:nvPr>
        </p:nvSpPr>
        <p:spPr>
          <a:xfrm>
            <a:off x="2182811" y="904101"/>
            <a:ext cx="4778375" cy="594592"/>
          </a:xfrm>
        </p:spPr>
        <p:txBody>
          <a:bodyPr/>
          <a:lstStyle/>
          <a:p>
            <a:r>
              <a:rPr lang="en-US" dirty="0"/>
              <a:t>Putting It All Together</a:t>
            </a:r>
          </a:p>
        </p:txBody>
      </p:sp>
      <p:pic>
        <p:nvPicPr>
          <p:cNvPr id="4" name="Picture 3"/>
          <p:cNvPicPr>
            <a:picLocks noChangeAspect="1"/>
          </p:cNvPicPr>
          <p:nvPr/>
        </p:nvPicPr>
        <p:blipFill>
          <a:blip r:embed="rId3"/>
          <a:stretch>
            <a:fillRect/>
          </a:stretch>
        </p:blipFill>
        <p:spPr>
          <a:xfrm>
            <a:off x="174398" y="2579109"/>
            <a:ext cx="4016825" cy="4016825"/>
          </a:xfrm>
          <a:prstGeom prst="rect">
            <a:avLst/>
          </a:prstGeom>
        </p:spPr>
      </p:pic>
      <p:sp>
        <p:nvSpPr>
          <p:cNvPr id="7" name="TextBox 6"/>
          <p:cNvSpPr txBox="1"/>
          <p:nvPr/>
        </p:nvSpPr>
        <p:spPr>
          <a:xfrm>
            <a:off x="4016825" y="2210535"/>
            <a:ext cx="4850950" cy="5016758"/>
          </a:xfrm>
          <a:prstGeom prst="rect">
            <a:avLst/>
          </a:prstGeom>
          <a:noFill/>
        </p:spPr>
        <p:txBody>
          <a:bodyPr wrap="square" rtlCol="0">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Some tips to remember:</a:t>
            </a:r>
          </a:p>
          <a:p>
            <a:pPr marL="285750" indent="-285750">
              <a:buFont typeface="Arial" panose="020B0604020202020204" pitchFamily="34" charset="0"/>
              <a:buChar char="•"/>
            </a:pPr>
            <a:r>
              <a:rPr lang="en-US" sz="20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Stick to the point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because</a:t>
            </a:r>
            <a:r>
              <a:rPr lang="en-US" sz="20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6 seconds is the average amount of time an employer looks at a resume.</a:t>
            </a:r>
          </a:p>
          <a:p>
            <a:pPr marL="285750" indent="-285750">
              <a:buFont typeface="Arial" panose="020B0604020202020204" pitchFamily="34" charset="0"/>
              <a:buChar char="•"/>
            </a:pPr>
            <a:r>
              <a:rPr lang="en-US" sz="20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Use your worksheet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to help you fill out the sections of the FFA Resume Generator we discussed in the lesson. </a:t>
            </a:r>
          </a:p>
          <a:p>
            <a:pPr marL="285750" indent="-285750">
              <a:buFont typeface="Arial" panose="020B0604020202020204" pitchFamily="34" charset="0"/>
              <a:buChar char="•"/>
            </a:pPr>
            <a:r>
              <a:rPr lang="en-US" sz="20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Avoid silly mistakes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and let your classmates review your resume to catch things you might have overlooked.</a:t>
            </a:r>
          </a:p>
          <a:p>
            <a:pPr marL="285750" indent="-285750">
              <a:buFont typeface="Arial" panose="020B0604020202020204" pitchFamily="34" charset="0"/>
              <a:buChar char="•"/>
            </a:pP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rot="5400000">
            <a:off x="-1820689" y="4356145"/>
            <a:ext cx="4294911" cy="184666"/>
          </a:xfrm>
          <a:prstGeom prst="rect">
            <a:avLst/>
          </a:prstGeom>
        </p:spPr>
        <p:txBody>
          <a:bodyPr wrap="square">
            <a:spAutoFit/>
          </a:bodyPr>
          <a:lstStyle/>
          <a:p>
            <a:r>
              <a:rPr lang="en-US" sz="600" dirty="0"/>
              <a:t>http://www.sinapseblog.com/wp-content/uploads/2014/10/restructuring-clipart-PUTTING-THE-PUZZLE-TOGETHER1.jpg</a:t>
            </a:r>
          </a:p>
        </p:txBody>
      </p:sp>
    </p:spTree>
    <p:custDataLst>
      <p:tags r:id="rId1"/>
    </p:custDataLst>
    <p:extLst>
      <p:ext uri="{BB962C8B-B14F-4D97-AF65-F5344CB8AC3E}">
        <p14:creationId xmlns:p14="http://schemas.microsoft.com/office/powerpoint/2010/main" val="20199128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8"/>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5.xml><?xml version="1.0" encoding="utf-8"?>
<LongProperties xmlns="http://schemas.microsoft.com/office/2006/metadata/longProperties"/>
</file>

<file path=customXml/itemProps1.xml><?xml version="1.0" encoding="utf-8"?>
<ds:datastoreItem xmlns:ds="http://schemas.openxmlformats.org/officeDocument/2006/customXml" ds:itemID="{D077A53E-A8F8-4613-A362-6AAE3EF4D9B9}">
  <ds:schemaRefs>
    <ds:schemaRef ds:uri="http://schemas.microsoft.com/office/2006/metadata/properties"/>
    <ds:schemaRef ds:uri="http://schemas.microsoft.com/office/2006/documentManagement/types"/>
    <ds:schemaRef ds:uri="http://purl.org/dc/dcmitype/"/>
    <ds:schemaRef ds:uri="http://purl.org/dc/elements/1.1/"/>
    <ds:schemaRef ds:uri="http://schemas.openxmlformats.org/package/2006/metadata/core-properties"/>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3.xml><?xml version="1.0" encoding="utf-8"?>
<ds:datastoreItem xmlns:ds="http://schemas.openxmlformats.org/officeDocument/2006/customXml" ds:itemID="{E54591BA-8E1D-48A3-BA22-AB2280547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1699BBED-78AB-40D6-AC52-804A83D00C82}">
  <ds:schemaRefs>
    <ds:schemaRef ds:uri="http://schemas.microsoft.com/sharepoint/events"/>
  </ds:schemaRefs>
</ds:datastoreItem>
</file>

<file path=customXml/itemProps5.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Clarity.thmx</Template>
  <TotalTime>16318</TotalTime>
  <Words>612</Words>
  <Application>Microsoft Office PowerPoint</Application>
  <PresentationFormat>On-screen Show (4:3)</PresentationFormat>
  <Paragraphs>76</Paragraphs>
  <Slides>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Verdana</vt:lpstr>
      <vt:lpstr>Georgia</vt:lpstr>
      <vt:lpstr>Arial</vt:lpstr>
      <vt:lpstr>Wingdings</vt:lpstr>
      <vt:lpstr>FFA Inservice Master</vt:lpstr>
      <vt:lpstr>Unit Two: Resume Building</vt:lpstr>
      <vt:lpstr>Introduction </vt:lpstr>
      <vt:lpstr>Introduction Activity </vt:lpstr>
      <vt:lpstr>Tips for an Effective Resume</vt:lpstr>
      <vt:lpstr>Resume Activity</vt:lpstr>
      <vt:lpstr>Gathering References</vt:lpstr>
      <vt:lpstr>References Activity </vt:lpstr>
      <vt:lpstr>Reflection Activity </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Five: Employment Skills</dc:title>
  <dc:creator>Information Technology</dc:creator>
  <cp:lastModifiedBy>Weinrich, Ashli</cp:lastModifiedBy>
  <cp:revision>497</cp:revision>
  <dcterms:created xsi:type="dcterms:W3CDTF">2007-01-30T15:01:20Z</dcterms:created>
  <dcterms:modified xsi:type="dcterms:W3CDTF">2018-08-14T14:05:15Z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0x0101007460B7E68ED8CC43BF749F2C27615CF4</vt:lpwstr>
  </property>
  <property fmtid="{D5CDD505-2E9C-101B-9397-08002B2CF9AE}" pid="4" name="_dlc_DocIdItemGuid">
    <vt:lpwstr>6b420481-5f64-4ff4-ad5c-28286ddce0d2</vt:lpwstr>
  </property>
  <property fmtid="{D5CDD505-2E9C-101B-9397-08002B2CF9AE}" pid="5" name="_dlc_DocId">
    <vt:lpwstr>6HAXTY5FZTHJ-43-2854</vt:lpwstr>
  </property>
  <property fmtid="{D5CDD505-2E9C-101B-9397-08002B2CF9AE}" pid="6" name="_dlc_DocIdUrl">
    <vt:lpwstr>https://ffanet.ffa.org/sites/collaboration/edresources/_layouts/15/DocIdRedir.aspx?ID=6HAXTY5FZTHJ-43-2854, 6HAXTY5FZTHJ-43-2854</vt:lpwstr>
  </property>
  <property fmtid="{D5CDD505-2E9C-101B-9397-08002B2CF9AE}" pid="7" name="ArticulateGUID">
    <vt:lpwstr>82B7DBFF-86EC-4C16-9495-A1C67865D4FD</vt:lpwstr>
  </property>
  <property fmtid="{D5CDD505-2E9C-101B-9397-08002B2CF9AE}" pid="8" name="ArticulatePath">
    <vt:lpwstr>Resume Building SWORTZEL COMMENTS</vt:lpwstr>
  </property>
</Properties>
</file>