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6"/>
  </p:sldMasterIdLst>
  <p:notesMasterIdLst>
    <p:notesMasterId r:id="rId36"/>
  </p:notesMasterIdLst>
  <p:handoutMasterIdLst>
    <p:handoutMasterId r:id="rId37"/>
  </p:handoutMasterIdLst>
  <p:sldIdLst>
    <p:sldId id="529" r:id="rId7"/>
    <p:sldId id="530" r:id="rId8"/>
    <p:sldId id="531" r:id="rId9"/>
    <p:sldId id="534" r:id="rId10"/>
    <p:sldId id="600" r:id="rId11"/>
    <p:sldId id="585" r:id="rId12"/>
    <p:sldId id="586" r:id="rId13"/>
    <p:sldId id="579" r:id="rId14"/>
    <p:sldId id="587" r:id="rId15"/>
    <p:sldId id="588" r:id="rId16"/>
    <p:sldId id="580" r:id="rId17"/>
    <p:sldId id="589" r:id="rId18"/>
    <p:sldId id="590" r:id="rId19"/>
    <p:sldId id="581" r:id="rId20"/>
    <p:sldId id="603" r:id="rId21"/>
    <p:sldId id="591" r:id="rId22"/>
    <p:sldId id="592" r:id="rId23"/>
    <p:sldId id="582" r:id="rId24"/>
    <p:sldId id="601" r:id="rId25"/>
    <p:sldId id="593" r:id="rId26"/>
    <p:sldId id="594" r:id="rId27"/>
    <p:sldId id="583" r:id="rId28"/>
    <p:sldId id="602" r:id="rId29"/>
    <p:sldId id="599" r:id="rId30"/>
    <p:sldId id="596" r:id="rId31"/>
    <p:sldId id="584" r:id="rId32"/>
    <p:sldId id="597" r:id="rId33"/>
    <p:sldId id="598" r:id="rId34"/>
    <p:sldId id="578" r:id="rId35"/>
  </p:sldIdLst>
  <p:sldSz cx="9144000" cy="6858000" type="screen4x3"/>
  <p:notesSz cx="7010400" cy="9296400"/>
  <p:embeddedFontLst>
    <p:embeddedFont>
      <p:font typeface="Verdana" panose="020B0604030504040204" pitchFamily="34" charset="0"/>
      <p:regular r:id="rId38"/>
      <p:bold r:id="rId39"/>
      <p:italic r:id="rId40"/>
      <p:boldItalic r:id="rId41"/>
    </p:embeddedFont>
    <p:embeddedFont>
      <p:font typeface="Forte" panose="03060902040502070203" pitchFamily="66" charset="0"/>
      <p:regular r:id="rId42"/>
    </p:embeddedFont>
    <p:embeddedFont>
      <p:font typeface="Georgia" panose="02040502050405020303" pitchFamily="18" charset="0"/>
      <p:regular r:id="rId43"/>
      <p:bold r:id="rId44"/>
      <p:italic r:id="rId45"/>
      <p:boldItalic r:id="rId46"/>
    </p:embeddedFont>
    <p:embeddedFont>
      <p:font typeface="Chiller" panose="04020404031007020602" pitchFamily="82" charset="0"/>
      <p:regular r:id="rId47"/>
    </p:embeddedFont>
    <p:embeddedFont>
      <p:font typeface="MV Boli" panose="02000500030200090000" pitchFamily="2" charset="0"/>
      <p:regular r:id="rId48"/>
    </p:embeddedFont>
    <p:embeddedFont>
      <p:font typeface="Franklin Gothic Book" panose="020B0503020102020204" pitchFamily="34" charset="0"/>
      <p:regular r:id="rId49"/>
      <p:italic r:id="rId50"/>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i Weinrich" initials="AW" lastIdx="5"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45" autoAdjust="0"/>
    <p:restoredTop sz="75912" autoAdjust="0"/>
  </p:normalViewPr>
  <p:slideViewPr>
    <p:cSldViewPr snapToGrid="0">
      <p:cViewPr varScale="1">
        <p:scale>
          <a:sx n="64" d="100"/>
          <a:sy n="64" d="100"/>
        </p:scale>
        <p:origin x="636" y="7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2.fntdata"/><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1.fntdata"/><Relationship Id="rId46" Type="http://schemas.openxmlformats.org/officeDocument/2006/relationships/font" Target="fonts/font9.fntdata"/><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font" Target="fonts/font4.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handoutMaster" Target="handoutMasters/handout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49" Type="http://schemas.openxmlformats.org/officeDocument/2006/relationships/font" Target="fonts/font12.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7.fntdata"/><Relationship Id="rId52"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2.xml"/><Relationship Id="rId51" Type="http://schemas.openxmlformats.org/officeDocument/2006/relationships/commentAuthors" Target="commentAuthors.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a:t>
            </a:fld>
            <a:endParaRPr lang="en-US"/>
          </a:p>
        </p:txBody>
      </p:sp>
    </p:spTree>
    <p:extLst>
      <p:ext uri="{BB962C8B-B14F-4D97-AF65-F5344CB8AC3E}">
        <p14:creationId xmlns:p14="http://schemas.microsoft.com/office/powerpoint/2010/main" val="510475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Ohio State University </a:t>
            </a:r>
          </a:p>
          <a:p>
            <a:r>
              <a:rPr lang="en-US" dirty="0" smtClean="0"/>
              <a:t>http://www.oardc.ohio-state.edu/joneslab/images/ethylene_extension.pdf</a:t>
            </a:r>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11</a:t>
            </a:fld>
            <a:endParaRPr lang="en-US"/>
          </a:p>
        </p:txBody>
      </p:sp>
    </p:spTree>
    <p:extLst>
      <p:ext uri="{BB962C8B-B14F-4D97-AF65-F5344CB8AC3E}">
        <p14:creationId xmlns:p14="http://schemas.microsoft.com/office/powerpoint/2010/main" val="2221573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12</a:t>
            </a:fld>
            <a:endParaRPr lang="en-US"/>
          </a:p>
        </p:txBody>
      </p:sp>
    </p:spTree>
    <p:extLst>
      <p:ext uri="{BB962C8B-B14F-4D97-AF65-F5344CB8AC3E}">
        <p14:creationId xmlns:p14="http://schemas.microsoft.com/office/powerpoint/2010/main" val="97296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13</a:t>
            </a:fld>
            <a:endParaRPr lang="en-US"/>
          </a:p>
        </p:txBody>
      </p:sp>
    </p:spTree>
    <p:extLst>
      <p:ext uri="{BB962C8B-B14F-4D97-AF65-F5344CB8AC3E}">
        <p14:creationId xmlns:p14="http://schemas.microsoft.com/office/powerpoint/2010/main" val="3031133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Colorado State University</a:t>
            </a:r>
          </a:p>
          <a:p>
            <a:r>
              <a:rPr lang="en-US" dirty="0" smtClean="0"/>
              <a:t>http://www.coopext.colostate.edu/4dmg/Garden/drought6.htm </a:t>
            </a:r>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14</a:t>
            </a:fld>
            <a:endParaRPr lang="en-US"/>
          </a:p>
        </p:txBody>
      </p:sp>
    </p:spTree>
    <p:extLst>
      <p:ext uri="{BB962C8B-B14F-4D97-AF65-F5344CB8AC3E}">
        <p14:creationId xmlns:p14="http://schemas.microsoft.com/office/powerpoint/2010/main" val="282399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Colorado State University</a:t>
            </a:r>
          </a:p>
          <a:p>
            <a:r>
              <a:rPr lang="en-US" dirty="0" smtClean="0"/>
              <a:t>http://www.coopext.colostate.edu/4dmg/Garden/drought6.htm </a:t>
            </a:r>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15</a:t>
            </a:fld>
            <a:endParaRPr lang="en-US"/>
          </a:p>
        </p:txBody>
      </p:sp>
    </p:spTree>
    <p:extLst>
      <p:ext uri="{BB962C8B-B14F-4D97-AF65-F5344CB8AC3E}">
        <p14:creationId xmlns:p14="http://schemas.microsoft.com/office/powerpoint/2010/main" val="40544257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16</a:t>
            </a:fld>
            <a:endParaRPr lang="en-US"/>
          </a:p>
        </p:txBody>
      </p:sp>
    </p:spTree>
    <p:extLst>
      <p:ext uri="{BB962C8B-B14F-4D97-AF65-F5344CB8AC3E}">
        <p14:creationId xmlns:p14="http://schemas.microsoft.com/office/powerpoint/2010/main" val="3727994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17</a:t>
            </a:fld>
            <a:endParaRPr lang="en-US"/>
          </a:p>
        </p:txBody>
      </p:sp>
    </p:spTree>
    <p:extLst>
      <p:ext uri="{BB962C8B-B14F-4D97-AF65-F5344CB8AC3E}">
        <p14:creationId xmlns:p14="http://schemas.microsoft.com/office/powerpoint/2010/main" val="174155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Utah State University</a:t>
            </a:r>
          </a:p>
          <a:p>
            <a:r>
              <a:rPr lang="en-US" dirty="0" smtClean="0"/>
              <a:t>http://forestry.usu.edu/htm/city-and-town/tree-care/what-is-iron-chlorosis-and-what-causes-it </a:t>
            </a:r>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18</a:t>
            </a:fld>
            <a:endParaRPr lang="en-US"/>
          </a:p>
        </p:txBody>
      </p:sp>
    </p:spTree>
    <p:extLst>
      <p:ext uri="{BB962C8B-B14F-4D97-AF65-F5344CB8AC3E}">
        <p14:creationId xmlns:p14="http://schemas.microsoft.com/office/powerpoint/2010/main" val="35425084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Utah State University</a:t>
            </a:r>
          </a:p>
          <a:p>
            <a:r>
              <a:rPr lang="en-US" dirty="0" smtClean="0"/>
              <a:t>http://forestry.usu.edu/htm/city-and-town/tree-care/what-is-iron-chlorosis-and-what-causes-it </a:t>
            </a:r>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19</a:t>
            </a:fld>
            <a:endParaRPr lang="en-US"/>
          </a:p>
        </p:txBody>
      </p:sp>
    </p:spTree>
    <p:extLst>
      <p:ext uri="{BB962C8B-B14F-4D97-AF65-F5344CB8AC3E}">
        <p14:creationId xmlns:p14="http://schemas.microsoft.com/office/powerpoint/2010/main" val="22467928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20</a:t>
            </a:fld>
            <a:endParaRPr lang="en-US"/>
          </a:p>
        </p:txBody>
      </p:sp>
    </p:spTree>
    <p:extLst>
      <p:ext uri="{BB962C8B-B14F-4D97-AF65-F5344CB8AC3E}">
        <p14:creationId xmlns:p14="http://schemas.microsoft.com/office/powerpoint/2010/main" val="3277160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smtClean="0"/>
          </a:p>
          <a:p>
            <a:endParaRPr lang="en-US" baseline="0" dirty="0" smtClean="0"/>
          </a:p>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a:t>
            </a:fld>
            <a:endParaRPr lang="en-US"/>
          </a:p>
        </p:txBody>
      </p:sp>
    </p:spTree>
    <p:extLst>
      <p:ext uri="{BB962C8B-B14F-4D97-AF65-F5344CB8AC3E}">
        <p14:creationId xmlns:p14="http://schemas.microsoft.com/office/powerpoint/2010/main" val="4194234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21</a:t>
            </a:fld>
            <a:endParaRPr lang="en-US"/>
          </a:p>
        </p:txBody>
      </p:sp>
    </p:spTree>
    <p:extLst>
      <p:ext uri="{BB962C8B-B14F-4D97-AF65-F5344CB8AC3E}">
        <p14:creationId xmlns:p14="http://schemas.microsoft.com/office/powerpoint/2010/main" val="19682043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University of Arizona </a:t>
            </a:r>
          </a:p>
          <a:p>
            <a:r>
              <a:rPr lang="en-US" dirty="0" smtClean="0"/>
              <a:t>http://extension.arizona.edu/sites/extension.arizona.edu/files/pubs/az1106.pdf</a:t>
            </a:r>
          </a:p>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22</a:t>
            </a:fld>
            <a:endParaRPr lang="en-US"/>
          </a:p>
        </p:txBody>
      </p:sp>
    </p:spTree>
    <p:extLst>
      <p:ext uri="{BB962C8B-B14F-4D97-AF65-F5344CB8AC3E}">
        <p14:creationId xmlns:p14="http://schemas.microsoft.com/office/powerpoint/2010/main" val="2634327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University of Arizona </a:t>
            </a:r>
          </a:p>
          <a:p>
            <a:r>
              <a:rPr lang="en-US" dirty="0" smtClean="0"/>
              <a:t>http://extension.arizona.edu/sites/extension.arizona.edu/files/pubs/az1106.pdf</a:t>
            </a:r>
          </a:p>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23</a:t>
            </a:fld>
            <a:endParaRPr lang="en-US"/>
          </a:p>
        </p:txBody>
      </p:sp>
    </p:spTree>
    <p:extLst>
      <p:ext uri="{BB962C8B-B14F-4D97-AF65-F5344CB8AC3E}">
        <p14:creationId xmlns:p14="http://schemas.microsoft.com/office/powerpoint/2010/main" val="12419643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24</a:t>
            </a:fld>
            <a:endParaRPr lang="en-US"/>
          </a:p>
        </p:txBody>
      </p:sp>
    </p:spTree>
    <p:extLst>
      <p:ext uri="{BB962C8B-B14F-4D97-AF65-F5344CB8AC3E}">
        <p14:creationId xmlns:p14="http://schemas.microsoft.com/office/powerpoint/2010/main" val="28824073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25</a:t>
            </a:fld>
            <a:endParaRPr lang="en-US"/>
          </a:p>
        </p:txBody>
      </p:sp>
    </p:spTree>
    <p:extLst>
      <p:ext uri="{BB962C8B-B14F-4D97-AF65-F5344CB8AC3E}">
        <p14:creationId xmlns:p14="http://schemas.microsoft.com/office/powerpoint/2010/main" val="558214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University of</a:t>
            </a:r>
            <a:r>
              <a:rPr lang="en-US" baseline="0" dirty="0" smtClean="0"/>
              <a:t> Arizona</a:t>
            </a:r>
          </a:p>
          <a:p>
            <a:r>
              <a:rPr lang="en-US" dirty="0" smtClean="0"/>
              <a:t>http://extension.arizona.edu/sites/extension.arizona.edu/files/pubs/az1106.pdf</a:t>
            </a:r>
          </a:p>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26</a:t>
            </a:fld>
            <a:endParaRPr lang="en-US"/>
          </a:p>
        </p:txBody>
      </p:sp>
    </p:spTree>
    <p:extLst>
      <p:ext uri="{BB962C8B-B14F-4D97-AF65-F5344CB8AC3E}">
        <p14:creationId xmlns:p14="http://schemas.microsoft.com/office/powerpoint/2010/main" val="1056579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27</a:t>
            </a:fld>
            <a:endParaRPr lang="en-US"/>
          </a:p>
        </p:txBody>
      </p:sp>
    </p:spTree>
    <p:extLst>
      <p:ext uri="{BB962C8B-B14F-4D97-AF65-F5344CB8AC3E}">
        <p14:creationId xmlns:p14="http://schemas.microsoft.com/office/powerpoint/2010/main" val="12179604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28</a:t>
            </a:fld>
            <a:endParaRPr lang="en-US"/>
          </a:p>
        </p:txBody>
      </p:sp>
    </p:spTree>
    <p:extLst>
      <p:ext uri="{BB962C8B-B14F-4D97-AF65-F5344CB8AC3E}">
        <p14:creationId xmlns:p14="http://schemas.microsoft.com/office/powerpoint/2010/main" val="1041484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29</a:t>
            </a:fld>
            <a:endParaRPr lang="en-US"/>
          </a:p>
        </p:txBody>
      </p:sp>
    </p:spTree>
    <p:extLst>
      <p:ext uri="{BB962C8B-B14F-4D97-AF65-F5344CB8AC3E}">
        <p14:creationId xmlns:p14="http://schemas.microsoft.com/office/powerpoint/2010/main" val="2186372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3</a:t>
            </a:fld>
            <a:endParaRPr lang="en-US"/>
          </a:p>
        </p:txBody>
      </p:sp>
    </p:spTree>
    <p:extLst>
      <p:ext uri="{BB962C8B-B14F-4D97-AF65-F5344CB8AC3E}">
        <p14:creationId xmlns:p14="http://schemas.microsoft.com/office/powerpoint/2010/main" val="4218518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4</a:t>
            </a:fld>
            <a:endParaRPr lang="en-US"/>
          </a:p>
        </p:txBody>
      </p:sp>
    </p:spTree>
    <p:extLst>
      <p:ext uri="{BB962C8B-B14F-4D97-AF65-F5344CB8AC3E}">
        <p14:creationId xmlns:p14="http://schemas.microsoft.com/office/powerpoint/2010/main" val="1663499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5</a:t>
            </a:fld>
            <a:endParaRPr lang="en-US"/>
          </a:p>
        </p:txBody>
      </p:sp>
    </p:spTree>
    <p:extLst>
      <p:ext uri="{BB962C8B-B14F-4D97-AF65-F5344CB8AC3E}">
        <p14:creationId xmlns:p14="http://schemas.microsoft.com/office/powerpoint/2010/main" val="107713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Resources:</a:t>
            </a:r>
          </a:p>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6</a:t>
            </a:fld>
            <a:endParaRPr lang="en-US"/>
          </a:p>
        </p:txBody>
      </p:sp>
    </p:spTree>
    <p:extLst>
      <p:ext uri="{BB962C8B-B14F-4D97-AF65-F5344CB8AC3E}">
        <p14:creationId xmlns:p14="http://schemas.microsoft.com/office/powerpoint/2010/main" val="1770924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8</a:t>
            </a:fld>
            <a:endParaRPr lang="en-US"/>
          </a:p>
        </p:txBody>
      </p:sp>
    </p:spTree>
    <p:extLst>
      <p:ext uri="{BB962C8B-B14F-4D97-AF65-F5344CB8AC3E}">
        <p14:creationId xmlns:p14="http://schemas.microsoft.com/office/powerpoint/2010/main" val="4186762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9</a:t>
            </a:fld>
            <a:endParaRPr lang="en-US"/>
          </a:p>
        </p:txBody>
      </p:sp>
    </p:spTree>
    <p:extLst>
      <p:ext uri="{BB962C8B-B14F-4D97-AF65-F5344CB8AC3E}">
        <p14:creationId xmlns:p14="http://schemas.microsoft.com/office/powerpoint/2010/main" val="766637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10</a:t>
            </a:fld>
            <a:endParaRPr lang="en-US"/>
          </a:p>
        </p:txBody>
      </p:sp>
    </p:spTree>
    <p:extLst>
      <p:ext uri="{BB962C8B-B14F-4D97-AF65-F5344CB8AC3E}">
        <p14:creationId xmlns:p14="http://schemas.microsoft.com/office/powerpoint/2010/main" val="2939068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smtClean="0"/>
              <a:t>PRESENTATION TITLE</a:t>
            </a:r>
            <a:endParaRPr lang="en-US" dirty="0"/>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smtClean="0"/>
              <a:t>Subhead, Verdana, 24pt</a:t>
            </a:r>
            <a:endParaRPr lang="en-US" dirty="0"/>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smtClean="0"/>
              <a:t>Subhead, Verdana, 24pt</a:t>
            </a:r>
            <a:endParaRPr lang="en-US" dirty="0"/>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www.ppdl.purdue.edu/PPDL/weeklypics/12-5-11.html" TargetMode="External"/><Relationship Id="rId4" Type="http://schemas.openxmlformats.org/officeDocument/2006/relationships/hyperlink" Target="http://www.apsnet.org/publications/apsnetfeatures/Pages/Water.aspx"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www.oardc.ohio-state.edu/joneslab/images/ethylene_extension.pd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www.coopext.colostate.edu/4dmg/Plants/guidline.htm"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hyperlink" Target="http://valleycresttakeson.com/watermanagement/resources/four-signs-you-are-overwatering-your-plants/"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www.pthorticulture.com/en/training-center/role-of-iron-in-plant-culture/"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hyperlink" Target="http://forestry.usu.edu/htm/city-and-town/tree-care/what-is-iron-chlorosis-and-what-causes-it"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www.ctahr.hawaii.edu/mauisoil/c_nutrients01.aspx"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hyperlink" Target="http://extension.arizona.edu/sites/extension.arizona.edu/files/pubs/az1106.pdf"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www.cropnutrition.com/efu-phosphorus#phosphorus-in-soils"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hyperlink" Target="http://extension.arizona.edu/sites/extension.arizona.edu/files/pubs/az1106.pdf" TargetMode="External"/><Relationship Id="rId4" Type="http://schemas.openxmlformats.org/officeDocument/2006/relationships/hyperlink" Target="https://www.ipni.net/ppiweb/bcrops.nsf/$webindex/ECBABED567ABDCDD852568EF0063C9F4/$file/99-1p06.pdf"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oakgov.com/msu/Documents/publications/e2996_abiotic.pdf" TargetMode="External"/><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hyperlink" Target="http://cals.arizona.edu/mohave/master_gardeners/kingman/articles/frostorfreeze.pdf"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51152" y="-27147"/>
            <a:ext cx="8229600" cy="981633"/>
          </a:xfrm>
        </p:spPr>
        <p:txBody>
          <a:bodyPr/>
          <a:lstStyle/>
          <a:p>
            <a:r>
              <a:rPr lang="en-US" dirty="0" smtClean="0"/>
              <a:t>Unit Two: Plant Disease </a:t>
            </a:r>
            <a:br>
              <a:rPr lang="en-US" dirty="0" smtClean="0"/>
            </a:br>
            <a:r>
              <a:rPr lang="en-US" dirty="0" smtClean="0"/>
              <a:t>and Pest Management</a:t>
            </a:r>
            <a:endParaRPr lang="en-US" dirty="0"/>
          </a:p>
        </p:txBody>
      </p:sp>
      <p:sp>
        <p:nvSpPr>
          <p:cNvPr id="4" name="Text Placeholder 3"/>
          <p:cNvSpPr>
            <a:spLocks noGrp="1"/>
          </p:cNvSpPr>
          <p:nvPr>
            <p:ph type="body" sz="quarter" idx="12"/>
          </p:nvPr>
        </p:nvSpPr>
        <p:spPr>
          <a:xfrm>
            <a:off x="2206752" y="993521"/>
            <a:ext cx="4754435" cy="594592"/>
          </a:xfrm>
        </p:spPr>
        <p:txBody>
          <a:bodyPr/>
          <a:lstStyle/>
          <a:p>
            <a:r>
              <a:rPr lang="en-US" dirty="0" smtClean="0"/>
              <a:t>Lesson One:</a:t>
            </a:r>
          </a:p>
          <a:p>
            <a:r>
              <a:rPr lang="en-US" dirty="0" smtClean="0"/>
              <a:t>Nutrition Deficiencies and Environmental Disorders</a:t>
            </a:r>
            <a:endParaRPr lang="en-US" dirty="0"/>
          </a:p>
        </p:txBody>
      </p:sp>
      <p:sp>
        <p:nvSpPr>
          <p:cNvPr id="5" name="Content Placeholder 4"/>
          <p:cNvSpPr>
            <a:spLocks noGrp="1"/>
          </p:cNvSpPr>
          <p:nvPr>
            <p:ph idx="13"/>
          </p:nvPr>
        </p:nvSpPr>
        <p:spPr>
          <a:xfrm>
            <a:off x="457199" y="2608781"/>
            <a:ext cx="8229600" cy="3931603"/>
          </a:xfrm>
        </p:spPr>
        <p:txBody>
          <a:bodyPr/>
          <a:lstStyle/>
          <a:p>
            <a:r>
              <a:rPr lang="en-US" dirty="0" smtClean="0"/>
              <a:t>Lesson Objectives:</a:t>
            </a:r>
          </a:p>
          <a:p>
            <a:pPr marL="457200" lvl="0" indent="-457200">
              <a:buFont typeface="+mj-lt"/>
              <a:buAutoNum type="arabicPeriod"/>
            </a:pPr>
            <a:r>
              <a:rPr lang="en-US" dirty="0"/>
              <a:t>Identify major nutrient deficiencies and environmental disorders of floriculture crops.</a:t>
            </a:r>
          </a:p>
          <a:p>
            <a:pPr marL="457200" lvl="0" indent="-457200">
              <a:buFont typeface="+mj-lt"/>
              <a:buAutoNum type="arabicPeriod"/>
            </a:pPr>
            <a:r>
              <a:rPr lang="en-US" dirty="0"/>
              <a:t>Evaluate the </a:t>
            </a:r>
            <a:r>
              <a:rPr lang="en-US" dirty="0" smtClean="0"/>
              <a:t>causes </a:t>
            </a:r>
            <a:r>
              <a:rPr lang="en-US" dirty="0"/>
              <a:t>and effects of these disorders in floriculture plants.</a:t>
            </a:r>
          </a:p>
          <a:p>
            <a:pPr marL="457200" lvl="0" indent="-457200">
              <a:buFont typeface="+mj-lt"/>
              <a:buAutoNum type="arabicPeriod"/>
            </a:pPr>
            <a:r>
              <a:rPr lang="en-US" dirty="0"/>
              <a:t>Discuss cure and prevention strategies for these disorders in floriculture plants.</a:t>
            </a:r>
          </a:p>
        </p:txBody>
      </p:sp>
      <p:sp>
        <p:nvSpPr>
          <p:cNvPr id="6" name="TextBox 5"/>
          <p:cNvSpPr txBox="1"/>
          <p:nvPr/>
        </p:nvSpPr>
        <p:spPr>
          <a:xfrm>
            <a:off x="4923770" y="6540384"/>
            <a:ext cx="3986550" cy="246221"/>
          </a:xfrm>
          <a:prstGeom prst="rect">
            <a:avLst/>
          </a:prstGeom>
          <a:noFill/>
        </p:spPr>
        <p:txBody>
          <a:bodyPr wrap="square" rtlCol="0">
            <a:spAutoFit/>
          </a:bodyPr>
          <a:lstStyle/>
          <a:p>
            <a:pPr algn="r"/>
            <a:r>
              <a:rPr lang="en-US" sz="1000" i="1" dirty="0" smtClean="0">
                <a:solidFill>
                  <a:srgbClr val="7F7F7F"/>
                </a:solidFill>
                <a:latin typeface="Verdana"/>
                <a:cs typeface="Verdana"/>
              </a:rPr>
              <a:t>Footer</a:t>
            </a:r>
            <a:r>
              <a:rPr lang="en-US" sz="1000" i="1" baseline="0" dirty="0" smtClean="0">
                <a:solidFill>
                  <a:srgbClr val="7F7F7F"/>
                </a:solidFill>
                <a:latin typeface="Verdana"/>
                <a:cs typeface="Verdana"/>
              </a:rPr>
              <a:t> description area.</a:t>
            </a:r>
            <a:endParaRPr lang="en-US" sz="1000" i="1" dirty="0">
              <a:solidFill>
                <a:srgbClr val="7F7F7F"/>
              </a:solidFill>
              <a:latin typeface="Verdana"/>
              <a:cs typeface="Verdana"/>
            </a:endParaRPr>
          </a:p>
        </p:txBody>
      </p:sp>
    </p:spTree>
    <p:extLst>
      <p:ext uri="{BB962C8B-B14F-4D97-AF65-F5344CB8AC3E}">
        <p14:creationId xmlns:p14="http://schemas.microsoft.com/office/powerpoint/2010/main" val="75817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Cold Water Damage </a:t>
            </a:r>
            <a:endParaRPr lang="en-US" dirty="0"/>
          </a:p>
        </p:txBody>
      </p:sp>
      <p:pic>
        <p:nvPicPr>
          <p:cNvPr id="2" name="Picture 1"/>
          <p:cNvPicPr>
            <a:picLocks noChangeAspect="1"/>
          </p:cNvPicPr>
          <p:nvPr/>
        </p:nvPicPr>
        <p:blipFill>
          <a:blip r:embed="rId3"/>
          <a:stretch>
            <a:fillRect/>
          </a:stretch>
        </p:blipFill>
        <p:spPr>
          <a:xfrm>
            <a:off x="2117468" y="1118974"/>
            <a:ext cx="4648200" cy="3627617"/>
          </a:xfrm>
          <a:prstGeom prst="rect">
            <a:avLst/>
          </a:prstGeom>
        </p:spPr>
      </p:pic>
      <p:sp>
        <p:nvSpPr>
          <p:cNvPr id="3" name="Rectangle 2"/>
          <p:cNvSpPr/>
          <p:nvPr/>
        </p:nvSpPr>
        <p:spPr>
          <a:xfrm>
            <a:off x="2193668" y="4654258"/>
            <a:ext cx="4572000" cy="184666"/>
          </a:xfrm>
          <a:prstGeom prst="rect">
            <a:avLst/>
          </a:prstGeom>
        </p:spPr>
        <p:txBody>
          <a:bodyPr>
            <a:spAutoFit/>
          </a:bodyPr>
          <a:lstStyle/>
          <a:p>
            <a:pPr algn="ctr"/>
            <a:r>
              <a:rPr lang="en-US" sz="600" dirty="0"/>
              <a:t>http://www.apsnet.org/publications/apsnetfeatures/Article%20Images/HouseplantsWater_Fig04.jpg</a:t>
            </a:r>
          </a:p>
        </p:txBody>
      </p:sp>
      <p:sp>
        <p:nvSpPr>
          <p:cNvPr id="6" name="Rectangle 5"/>
          <p:cNvSpPr/>
          <p:nvPr/>
        </p:nvSpPr>
        <p:spPr>
          <a:xfrm>
            <a:off x="32951" y="5122593"/>
            <a:ext cx="8817232" cy="1988237"/>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American </a:t>
            </a:r>
            <a:r>
              <a:rPr lang="en-US" sz="2000" dirty="0" err="1"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Phytopathological</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Society </a:t>
            </a: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www.apsnet.org/publications/apsnetfeatures/Pages/Water.aspx</a:t>
            </a:r>
            <a:endPar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Purdue University </a:t>
            </a:r>
          </a:p>
          <a:p>
            <a:pPr lvl="0" eaLnBrk="0" hangingPunct="0">
              <a:spcBef>
                <a:spcPct val="30000"/>
              </a:spcBef>
            </a:pP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5"/>
              </a:rPr>
              <a:t>https</a:t>
            </a: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5"/>
              </a:rPr>
              <a:t>://</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5"/>
              </a:rPr>
              <a:t>www.ppdl.purdue.edu/PPDL/weeklypics/12-5-11.html</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314001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Ethylene Damage </a:t>
            </a:r>
            <a:endParaRPr lang="en-US" dirty="0"/>
          </a:p>
        </p:txBody>
      </p:sp>
      <p:sp>
        <p:nvSpPr>
          <p:cNvPr id="7" name="Rectangle 6"/>
          <p:cNvSpPr/>
          <p:nvPr/>
        </p:nvSpPr>
        <p:spPr>
          <a:xfrm>
            <a:off x="326768" y="1118974"/>
            <a:ext cx="8488048" cy="4708981"/>
          </a:xfrm>
          <a:prstGeom prst="rect">
            <a:avLst/>
          </a:prstGeom>
        </p:spPr>
        <p:txBody>
          <a:bodyPr wrap="square">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Overview: </a:t>
            </a:r>
          </a:p>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Ethylene is a hormone found in plants that initiates flowering, fruit </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ripening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and seed germination. The hormone is </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commonly used in greenhouse production,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but if not properly ventilated, it can be harmful to plants. It is also a product of combustion and decomposition. </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Overexposure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to the gas has damaging effects on flowers and flower buds.    </a:t>
            </a:r>
          </a:p>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Symptoms: </a:t>
            </a:r>
          </a:p>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The extent of ethylene damage depends on the sensitivity of the plant. Flowers and flower buds that have been </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overexposed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will abscise (fall off</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and the leaves and nodes will show </a:t>
            </a:r>
            <a:r>
              <a:rPr lang="en-US" sz="2000" dirty="0" err="1">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epinasty</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(drooping). </a:t>
            </a:r>
          </a:p>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21438196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Ethylene Damage </a:t>
            </a:r>
            <a:endParaRPr lang="en-US" dirty="0"/>
          </a:p>
        </p:txBody>
      </p:sp>
      <p:sp>
        <p:nvSpPr>
          <p:cNvPr id="3" name="Content Placeholder 3"/>
          <p:cNvSpPr txBox="1">
            <a:spLocks/>
          </p:cNvSpPr>
          <p:nvPr/>
        </p:nvSpPr>
        <p:spPr>
          <a:xfrm>
            <a:off x="326768" y="1173892"/>
            <a:ext cx="8229600" cy="400272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buNone/>
            </a:pPr>
            <a:r>
              <a:rPr lang="en-US" dirty="0" smtClean="0">
                <a:solidFill>
                  <a:schemeClr val="tx1">
                    <a:lumMod val="50000"/>
                    <a:lumOff val="50000"/>
                  </a:schemeClr>
                </a:solidFill>
              </a:rPr>
              <a:t>Prevention:</a:t>
            </a:r>
          </a:p>
          <a:p>
            <a:r>
              <a:rPr lang="en-US" dirty="0" smtClean="0">
                <a:solidFill>
                  <a:schemeClr val="tx1">
                    <a:lumMod val="50000"/>
                    <a:lumOff val="50000"/>
                  </a:schemeClr>
                </a:solidFill>
              </a:rPr>
              <a:t>Proper use and maintenance of heating units.</a:t>
            </a:r>
          </a:p>
          <a:p>
            <a:r>
              <a:rPr lang="en-US" dirty="0" smtClean="0">
                <a:solidFill>
                  <a:schemeClr val="tx1">
                    <a:lumMod val="50000"/>
                    <a:lumOff val="50000"/>
                  </a:schemeClr>
                </a:solidFill>
              </a:rPr>
              <a:t>If you have equipment that uses propane or has a combustion engine, make sure the area is well ventilated.</a:t>
            </a:r>
          </a:p>
          <a:p>
            <a:r>
              <a:rPr lang="en-US" dirty="0" smtClean="0">
                <a:solidFill>
                  <a:schemeClr val="tx1">
                    <a:lumMod val="50000"/>
                    <a:lumOff val="50000"/>
                  </a:schemeClr>
                </a:solidFill>
              </a:rPr>
              <a:t>Clean up all dying or damaged plant material. </a:t>
            </a:r>
          </a:p>
          <a:p>
            <a:pPr marL="0" indent="0">
              <a:buNone/>
            </a:pPr>
            <a:endParaRPr lang="en-US" dirty="0" smtClean="0">
              <a:solidFill>
                <a:schemeClr val="tx1">
                  <a:lumMod val="50000"/>
                  <a:lumOff val="50000"/>
                </a:schemeClr>
              </a:solidFill>
            </a:endParaRPr>
          </a:p>
          <a:p>
            <a:pPr marL="0" indent="0">
              <a:buNone/>
            </a:pPr>
            <a:r>
              <a:rPr lang="en-US" dirty="0" smtClean="0">
                <a:solidFill>
                  <a:schemeClr val="tx1">
                    <a:lumMod val="50000"/>
                    <a:lumOff val="50000"/>
                  </a:schemeClr>
                </a:solidFill>
              </a:rPr>
              <a:t>Treatment:</a:t>
            </a:r>
          </a:p>
          <a:p>
            <a:r>
              <a:rPr lang="en-US" dirty="0" smtClean="0">
                <a:solidFill>
                  <a:schemeClr val="tx1">
                    <a:lumMod val="50000"/>
                    <a:lumOff val="50000"/>
                  </a:schemeClr>
                </a:solidFill>
              </a:rPr>
              <a:t>Chemically – No listed treatment</a:t>
            </a:r>
          </a:p>
          <a:p>
            <a:r>
              <a:rPr lang="en-US" dirty="0" smtClean="0">
                <a:solidFill>
                  <a:schemeClr val="tx1">
                    <a:lumMod val="50000"/>
                    <a:lumOff val="50000"/>
                  </a:schemeClr>
                </a:solidFill>
              </a:rPr>
              <a:t>Culturally – Reduce relative humidity</a:t>
            </a:r>
          </a:p>
          <a:p>
            <a:pPr marL="0" indent="0">
              <a:buNone/>
            </a:pPr>
            <a:endParaRPr lang="en-US" dirty="0"/>
          </a:p>
        </p:txBody>
      </p:sp>
    </p:spTree>
    <p:extLst>
      <p:ext uri="{BB962C8B-B14F-4D97-AF65-F5344CB8AC3E}">
        <p14:creationId xmlns:p14="http://schemas.microsoft.com/office/powerpoint/2010/main" val="8868231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Ethylene Damage </a:t>
            </a:r>
            <a:endParaRPr lang="en-US" dirty="0"/>
          </a:p>
        </p:txBody>
      </p:sp>
      <p:pic>
        <p:nvPicPr>
          <p:cNvPr id="2" name="Picture 1"/>
          <p:cNvPicPr>
            <a:picLocks noChangeAspect="1"/>
          </p:cNvPicPr>
          <p:nvPr/>
        </p:nvPicPr>
        <p:blipFill>
          <a:blip r:embed="rId3"/>
          <a:stretch>
            <a:fillRect/>
          </a:stretch>
        </p:blipFill>
        <p:spPr>
          <a:xfrm>
            <a:off x="1489925" y="1118974"/>
            <a:ext cx="5903285" cy="4427464"/>
          </a:xfrm>
          <a:prstGeom prst="rect">
            <a:avLst/>
          </a:prstGeom>
        </p:spPr>
      </p:pic>
      <p:sp>
        <p:nvSpPr>
          <p:cNvPr id="3" name="Rectangle 2"/>
          <p:cNvSpPr/>
          <p:nvPr/>
        </p:nvSpPr>
        <p:spPr>
          <a:xfrm>
            <a:off x="2313708" y="5454105"/>
            <a:ext cx="4572000" cy="184666"/>
          </a:xfrm>
          <a:prstGeom prst="rect">
            <a:avLst/>
          </a:prstGeom>
        </p:spPr>
        <p:txBody>
          <a:bodyPr>
            <a:spAutoFit/>
          </a:bodyPr>
          <a:lstStyle/>
          <a:p>
            <a:pPr algn="ctr"/>
            <a:r>
              <a:rPr lang="en-US" sz="600" dirty="0"/>
              <a:t>http://u.osu.edu/greenhouse/files/2014/04/Figure-3-photos-3.jpg</a:t>
            </a:r>
          </a:p>
        </p:txBody>
      </p:sp>
      <p:sp>
        <p:nvSpPr>
          <p:cNvPr id="4" name="Rectangle 3"/>
          <p:cNvSpPr/>
          <p:nvPr/>
        </p:nvSpPr>
        <p:spPr>
          <a:xfrm>
            <a:off x="224224" y="5783150"/>
            <a:ext cx="8750968" cy="1077218"/>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Ohio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State University </a:t>
            </a:r>
          </a:p>
          <a:p>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www.oardc.ohio-state.edu/joneslab/images/ethylene_extension.pdf</a:t>
            </a:r>
            <a:endPar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endPar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57384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Insufficient Water Damage </a:t>
            </a:r>
            <a:endParaRPr lang="en-US" dirty="0"/>
          </a:p>
        </p:txBody>
      </p:sp>
      <p:sp>
        <p:nvSpPr>
          <p:cNvPr id="7" name="Rectangle 6"/>
          <p:cNvSpPr/>
          <p:nvPr/>
        </p:nvSpPr>
        <p:spPr>
          <a:xfrm>
            <a:off x="326768" y="1118974"/>
            <a:ext cx="8488048" cy="3416320"/>
          </a:xfrm>
          <a:prstGeom prst="rect">
            <a:avLst/>
          </a:prstGeom>
        </p:spPr>
        <p:txBody>
          <a:bodyPr wrap="square">
            <a:spAutoFit/>
          </a:bodyPr>
          <a:lstStyle/>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Overview: </a:t>
            </a:r>
          </a:p>
          <a:p>
            <a:endPar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r>
              <a:rPr lang="en-US" sz="2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W</a:t>
            </a:r>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atering is important. However, giving a plant too much or not enough water can be damaging. When plants are given too much water, the plant’s can drown because it can’t receive any oxygen. Too little water causes dehydration. Both extremes are stressful for the plant and can be seen in the leaves of the plant.</a:t>
            </a:r>
          </a:p>
        </p:txBody>
      </p:sp>
    </p:spTree>
    <p:extLst>
      <p:ext uri="{BB962C8B-B14F-4D97-AF65-F5344CB8AC3E}">
        <p14:creationId xmlns:p14="http://schemas.microsoft.com/office/powerpoint/2010/main" val="3002889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Insufficient Water Damage </a:t>
            </a:r>
            <a:endParaRPr lang="en-US" dirty="0"/>
          </a:p>
        </p:txBody>
      </p:sp>
      <p:sp>
        <p:nvSpPr>
          <p:cNvPr id="7" name="Rectangle 6"/>
          <p:cNvSpPr/>
          <p:nvPr/>
        </p:nvSpPr>
        <p:spPr>
          <a:xfrm>
            <a:off x="326768" y="1118974"/>
            <a:ext cx="8488048" cy="3416320"/>
          </a:xfrm>
          <a:prstGeom prst="rect">
            <a:avLst/>
          </a:prstGeom>
        </p:spPr>
        <p:txBody>
          <a:bodyPr wrap="square">
            <a:spAutoFit/>
          </a:bodyPr>
          <a:lstStyle/>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Symptoms:</a:t>
            </a:r>
          </a:p>
          <a:p>
            <a:endPar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Insufficient water damage causes the leaves to wilt and discolor, turning yellow or brown. Overwatering</a:t>
            </a:r>
            <a:r>
              <a:rPr lang="en-US" sz="2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causes water pressure to build up in the cells, which creates edema (blisters), and the leaves will feel soft and limp. Insufficient water causes the outer edges of the leaves to curl inward, and they will feel dry and crispy. </a:t>
            </a:r>
          </a:p>
        </p:txBody>
      </p:sp>
    </p:spTree>
    <p:extLst>
      <p:ext uri="{BB962C8B-B14F-4D97-AF65-F5344CB8AC3E}">
        <p14:creationId xmlns:p14="http://schemas.microsoft.com/office/powerpoint/2010/main" val="38508243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Insufficient Water Damage </a:t>
            </a:r>
            <a:endParaRPr lang="en-US" dirty="0"/>
          </a:p>
        </p:txBody>
      </p:sp>
      <p:sp>
        <p:nvSpPr>
          <p:cNvPr id="3" name="Content Placeholder 3"/>
          <p:cNvSpPr txBox="1">
            <a:spLocks/>
          </p:cNvSpPr>
          <p:nvPr/>
        </p:nvSpPr>
        <p:spPr>
          <a:xfrm>
            <a:off x="326768" y="1173892"/>
            <a:ext cx="8229600" cy="400272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buNone/>
            </a:pPr>
            <a:r>
              <a:rPr lang="en-US" dirty="0" smtClean="0"/>
              <a:t>Prevention:</a:t>
            </a:r>
          </a:p>
          <a:p>
            <a:r>
              <a:rPr lang="en-US" dirty="0" smtClean="0"/>
              <a:t>Use a moisture meter to prevent over/under watering.</a:t>
            </a:r>
          </a:p>
          <a:p>
            <a:pPr marL="0" indent="0">
              <a:buNone/>
            </a:pPr>
            <a:endParaRPr lang="en-US" dirty="0" smtClean="0"/>
          </a:p>
          <a:p>
            <a:pPr marL="0" indent="0">
              <a:buNone/>
            </a:pPr>
            <a:r>
              <a:rPr lang="en-US" dirty="0" smtClean="0"/>
              <a:t>Treatment:</a:t>
            </a:r>
          </a:p>
          <a:p>
            <a:r>
              <a:rPr lang="en-US" dirty="0" smtClean="0"/>
              <a:t>Chemically – No treatment listed</a:t>
            </a:r>
          </a:p>
          <a:p>
            <a:r>
              <a:rPr lang="en-US" dirty="0" smtClean="0"/>
              <a:t>Culturally</a:t>
            </a:r>
            <a:r>
              <a:rPr lang="en-US" dirty="0"/>
              <a:t> </a:t>
            </a:r>
            <a:r>
              <a:rPr lang="en-US" dirty="0" smtClean="0"/>
              <a:t>– Adjust/correct watering</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331133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Insufficient Water Damage </a:t>
            </a:r>
            <a:endParaRPr lang="en-US" dirty="0"/>
          </a:p>
        </p:txBody>
      </p:sp>
      <p:sp>
        <p:nvSpPr>
          <p:cNvPr id="3" name="Rectangle 2"/>
          <p:cNvSpPr/>
          <p:nvPr/>
        </p:nvSpPr>
        <p:spPr>
          <a:xfrm>
            <a:off x="66084" y="5383100"/>
            <a:ext cx="8750968" cy="1569660"/>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Colorado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State University </a:t>
            </a:r>
          </a:p>
          <a:p>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www.coopext.colostate.edu/4dmg/Plants/guidline.htm</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Valley Crest</a:t>
            </a:r>
          </a:p>
          <a:p>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http://valleycresttakeson.com/watermanagement/resources/four-signs-you-are-overwatering-your-plants</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a:t>
            </a:r>
            <a:endPar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endPar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p:cNvPicPr>
            <a:picLocks noChangeAspect="1"/>
          </p:cNvPicPr>
          <p:nvPr/>
        </p:nvPicPr>
        <p:blipFill>
          <a:blip r:embed="rId5"/>
          <a:stretch>
            <a:fillRect/>
          </a:stretch>
        </p:blipFill>
        <p:spPr>
          <a:xfrm>
            <a:off x="326768" y="1496360"/>
            <a:ext cx="8158102" cy="2844182"/>
          </a:xfrm>
          <a:prstGeom prst="rect">
            <a:avLst/>
          </a:prstGeom>
        </p:spPr>
      </p:pic>
      <p:sp>
        <p:nvSpPr>
          <p:cNvPr id="4" name="Rectangle 3"/>
          <p:cNvSpPr/>
          <p:nvPr/>
        </p:nvSpPr>
        <p:spPr>
          <a:xfrm>
            <a:off x="2251710" y="4248209"/>
            <a:ext cx="4572000" cy="184666"/>
          </a:xfrm>
          <a:prstGeom prst="rect">
            <a:avLst/>
          </a:prstGeom>
        </p:spPr>
        <p:txBody>
          <a:bodyPr>
            <a:spAutoFit/>
          </a:bodyPr>
          <a:lstStyle/>
          <a:p>
            <a:pPr algn="ctr"/>
            <a:r>
              <a:rPr lang="en-US" sz="600" dirty="0"/>
              <a:t>http://gardeningunlimited.com/wp-content/uploads/2013/07/underwatering-overwatering-plants-1024x357.jpg</a:t>
            </a:r>
          </a:p>
        </p:txBody>
      </p:sp>
    </p:spTree>
    <p:extLst>
      <p:ext uri="{BB962C8B-B14F-4D97-AF65-F5344CB8AC3E}">
        <p14:creationId xmlns:p14="http://schemas.microsoft.com/office/powerpoint/2010/main" val="34657047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Iron Deficiency </a:t>
            </a:r>
            <a:endParaRPr lang="en-US" dirty="0"/>
          </a:p>
        </p:txBody>
      </p:sp>
      <p:sp>
        <p:nvSpPr>
          <p:cNvPr id="7" name="Rectangle 6"/>
          <p:cNvSpPr/>
          <p:nvPr/>
        </p:nvSpPr>
        <p:spPr>
          <a:xfrm>
            <a:off x="326768" y="1118974"/>
            <a:ext cx="8488048" cy="3785652"/>
          </a:xfrm>
          <a:prstGeom prst="rect">
            <a:avLst/>
          </a:prstGeom>
        </p:spPr>
        <p:txBody>
          <a:bodyPr wrap="square">
            <a:spAutoFit/>
          </a:bodyPr>
          <a:lstStyle/>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Overview:</a:t>
            </a:r>
          </a:p>
          <a:p>
            <a:endPar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Iron is the most important of the micronutrients required in plant growth. Although it is needed in smaller amounts than macronutrients, too little iron can lead to an iron deficiency. Iron can be found in growing media with a pH below 6; the more alkaline, the less iron. Iron is used by the plant for the formation of enzymes and chlorophyll, which helps gives the plant its green color. </a:t>
            </a:r>
          </a:p>
        </p:txBody>
      </p:sp>
    </p:spTree>
    <p:extLst>
      <p:ext uri="{BB962C8B-B14F-4D97-AF65-F5344CB8AC3E}">
        <p14:creationId xmlns:p14="http://schemas.microsoft.com/office/powerpoint/2010/main" val="26713169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Iron Deficiency </a:t>
            </a:r>
            <a:endParaRPr lang="en-US" dirty="0"/>
          </a:p>
        </p:txBody>
      </p:sp>
      <p:sp>
        <p:nvSpPr>
          <p:cNvPr id="7" name="Rectangle 6"/>
          <p:cNvSpPr/>
          <p:nvPr/>
        </p:nvSpPr>
        <p:spPr>
          <a:xfrm>
            <a:off x="326768" y="1118974"/>
            <a:ext cx="8488048" cy="3046988"/>
          </a:xfrm>
          <a:prstGeom prst="rect">
            <a:avLst/>
          </a:prstGeom>
        </p:spPr>
        <p:txBody>
          <a:bodyPr wrap="square">
            <a:spAutoFit/>
          </a:bodyPr>
          <a:lstStyle/>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Symptoms:</a:t>
            </a:r>
          </a:p>
          <a:p>
            <a:endPar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The main symptom of an iron deficiency is yellowing of the leaves. This result is called iron chlorosis and makes the younger leaves appear yellow with green veins. Symptoms will also be visible on the roots. Medium </a:t>
            </a:r>
            <a:r>
              <a:rPr lang="en-US" sz="2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that is </a:t>
            </a:r>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over-watered can damage the roots and make it hard to </a:t>
            </a:r>
            <a:r>
              <a:rPr lang="en-US" sz="2400" dirty="0" err="1"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asborb</a:t>
            </a:r>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the iron in the soil. </a:t>
            </a:r>
          </a:p>
        </p:txBody>
      </p:sp>
    </p:spTree>
    <p:extLst>
      <p:ext uri="{BB962C8B-B14F-4D97-AF65-F5344CB8AC3E}">
        <p14:creationId xmlns:p14="http://schemas.microsoft.com/office/powerpoint/2010/main" val="7445309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6768" y="192259"/>
            <a:ext cx="8229600" cy="981633"/>
          </a:xfrm>
          <a:prstGeom prst="rect">
            <a:avLst/>
          </a:prstGeom>
        </p:spPr>
        <p:txBody>
          <a:bodyPr/>
          <a:lstStyle/>
          <a:p>
            <a:r>
              <a:rPr lang="en-US" dirty="0" smtClean="0"/>
              <a:t>Introduction </a:t>
            </a:r>
            <a:endParaRPr lang="en-US" dirty="0"/>
          </a:p>
        </p:txBody>
      </p:sp>
      <p:sp>
        <p:nvSpPr>
          <p:cNvPr id="9" name="Text Placeholder 3"/>
          <p:cNvSpPr>
            <a:spLocks noGrp="1"/>
          </p:cNvSpPr>
          <p:nvPr>
            <p:ph type="body" sz="quarter" idx="12"/>
          </p:nvPr>
        </p:nvSpPr>
        <p:spPr>
          <a:xfrm>
            <a:off x="457200" y="1065928"/>
            <a:ext cx="8099168" cy="594592"/>
          </a:xfrm>
        </p:spPr>
        <p:txBody>
          <a:bodyPr/>
          <a:lstStyle/>
          <a:p>
            <a:r>
              <a:rPr lang="en-US" dirty="0" smtClean="0"/>
              <a:t>What do these three things have in common?</a:t>
            </a:r>
            <a:endParaRPr lang="en-US" dirty="0"/>
          </a:p>
        </p:txBody>
      </p:sp>
      <p:sp>
        <p:nvSpPr>
          <p:cNvPr id="7" name="TextBox 6"/>
          <p:cNvSpPr txBox="1"/>
          <p:nvPr/>
        </p:nvSpPr>
        <p:spPr>
          <a:xfrm rot="20505841">
            <a:off x="1370704" y="1597511"/>
            <a:ext cx="2420112" cy="1169551"/>
          </a:xfrm>
          <a:prstGeom prst="rect">
            <a:avLst/>
          </a:prstGeom>
          <a:noFill/>
        </p:spPr>
        <p:txBody>
          <a:bodyPr wrap="square" rtlCol="0">
            <a:spAutoFit/>
          </a:bodyPr>
          <a:lstStyle/>
          <a:p>
            <a:pPr algn="ctr"/>
            <a:r>
              <a:rPr lang="en-US" sz="7000" b="1" dirty="0" smtClean="0">
                <a:solidFill>
                  <a:schemeClr val="tx1">
                    <a:lumMod val="50000"/>
                    <a:lumOff val="50000"/>
                  </a:schemeClr>
                </a:solidFill>
                <a:latin typeface="Chiller" panose="04020404031007020602" pitchFamily="82" charset="0"/>
              </a:rPr>
              <a:t>Scurvy</a:t>
            </a:r>
            <a:r>
              <a:rPr lang="en-US" sz="2200" b="1" dirty="0" smtClean="0">
                <a:solidFill>
                  <a:schemeClr val="tx1">
                    <a:lumMod val="50000"/>
                    <a:lumOff val="50000"/>
                  </a:schemeClr>
                </a:solidFill>
              </a:rPr>
              <a:t> </a:t>
            </a:r>
            <a:endParaRPr lang="en-US" sz="2200" b="1" dirty="0">
              <a:solidFill>
                <a:schemeClr val="tx1">
                  <a:lumMod val="50000"/>
                  <a:lumOff val="50000"/>
                </a:schemeClr>
              </a:solidFill>
            </a:endParaRPr>
          </a:p>
        </p:txBody>
      </p:sp>
      <p:sp>
        <p:nvSpPr>
          <p:cNvPr id="10" name="TextBox 9"/>
          <p:cNvSpPr txBox="1"/>
          <p:nvPr/>
        </p:nvSpPr>
        <p:spPr>
          <a:xfrm>
            <a:off x="2959972" y="2235065"/>
            <a:ext cx="2757176" cy="1015663"/>
          </a:xfrm>
          <a:prstGeom prst="rect">
            <a:avLst/>
          </a:prstGeom>
          <a:noFill/>
        </p:spPr>
        <p:txBody>
          <a:bodyPr wrap="square" rtlCol="0">
            <a:spAutoFit/>
          </a:bodyPr>
          <a:lstStyle/>
          <a:p>
            <a:pPr algn="ctr"/>
            <a:r>
              <a:rPr lang="en-US" sz="6000" dirty="0" smtClean="0">
                <a:solidFill>
                  <a:schemeClr val="tx1">
                    <a:lumMod val="50000"/>
                    <a:lumOff val="50000"/>
                  </a:schemeClr>
                </a:solidFill>
                <a:latin typeface="Forte" panose="03060902040502070203" pitchFamily="66" charset="0"/>
              </a:rPr>
              <a:t>Anemia </a:t>
            </a:r>
            <a:endParaRPr lang="en-US" sz="6000" dirty="0">
              <a:solidFill>
                <a:schemeClr val="tx1">
                  <a:lumMod val="50000"/>
                  <a:lumOff val="50000"/>
                </a:schemeClr>
              </a:solidFill>
              <a:latin typeface="Forte" panose="03060902040502070203" pitchFamily="66" charset="0"/>
            </a:endParaRPr>
          </a:p>
        </p:txBody>
      </p:sp>
      <p:sp>
        <p:nvSpPr>
          <p:cNvPr id="11" name="TextBox 10"/>
          <p:cNvSpPr txBox="1"/>
          <p:nvPr/>
        </p:nvSpPr>
        <p:spPr>
          <a:xfrm rot="979529">
            <a:off x="4277097" y="1850632"/>
            <a:ext cx="3140964" cy="861774"/>
          </a:xfrm>
          <a:prstGeom prst="rect">
            <a:avLst/>
          </a:prstGeom>
          <a:noFill/>
        </p:spPr>
        <p:txBody>
          <a:bodyPr wrap="square" rtlCol="0">
            <a:spAutoFit/>
          </a:bodyPr>
          <a:lstStyle/>
          <a:p>
            <a:pPr algn="ctr"/>
            <a:r>
              <a:rPr lang="en-US" sz="5000" dirty="0" smtClean="0">
                <a:solidFill>
                  <a:schemeClr val="tx1">
                    <a:lumMod val="50000"/>
                    <a:lumOff val="50000"/>
                  </a:schemeClr>
                </a:solidFill>
                <a:latin typeface="MV Boli" panose="02000500030200090000" pitchFamily="2" charset="0"/>
                <a:cs typeface="MV Boli" panose="02000500030200090000" pitchFamily="2" charset="0"/>
              </a:rPr>
              <a:t>Rickets  </a:t>
            </a:r>
            <a:endParaRPr lang="en-US" sz="5000" dirty="0">
              <a:solidFill>
                <a:schemeClr val="tx1">
                  <a:lumMod val="50000"/>
                  <a:lumOff val="50000"/>
                </a:schemeClr>
              </a:solidFill>
              <a:latin typeface="MV Boli" panose="02000500030200090000" pitchFamily="2" charset="0"/>
              <a:cs typeface="MV Boli" panose="02000500030200090000" pitchFamily="2" charset="0"/>
            </a:endParaRPr>
          </a:p>
        </p:txBody>
      </p:sp>
      <p:sp>
        <p:nvSpPr>
          <p:cNvPr id="19" name="Text Placeholder 3"/>
          <p:cNvSpPr txBox="1">
            <a:spLocks/>
          </p:cNvSpPr>
          <p:nvPr/>
        </p:nvSpPr>
        <p:spPr>
          <a:xfrm>
            <a:off x="457200" y="3695241"/>
            <a:ext cx="8099168" cy="594592"/>
          </a:xfrm>
          <a:prstGeom prst="rect">
            <a:avLst/>
          </a:prstGeom>
        </p:spPr>
        <p:txBody>
          <a:bodyPr vert="horz"/>
          <a:lstStyle>
            <a:lvl1pPr marL="0" marR="0" indent="0" algn="ctr" defTabSz="914400" rtl="0" eaLnBrk="1" fontAlgn="auto" latinLnBrk="0" hangingPunct="1">
              <a:lnSpc>
                <a:spcPct val="100000"/>
              </a:lnSpc>
              <a:spcBef>
                <a:spcPts val="800"/>
              </a:spcBef>
              <a:spcAft>
                <a:spcPts val="0"/>
              </a:spcAft>
              <a:buClrTx/>
              <a:buSzTx/>
              <a:buFont typeface="Arial"/>
              <a:buNone/>
              <a:tabLst/>
              <a:defRPr sz="2400" b="0" i="0" kern="1200" baseline="0">
                <a:solidFill>
                  <a:srgbClr val="DA291C"/>
                </a:solidFill>
                <a:latin typeface="Verdana"/>
                <a:ea typeface="+mn-ea"/>
                <a:cs typeface="Verdana"/>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en-US" dirty="0" smtClean="0"/>
              <a:t>How about these three things?</a:t>
            </a:r>
            <a:endParaRPr lang="en-US" dirty="0"/>
          </a:p>
        </p:txBody>
      </p:sp>
      <p:sp>
        <p:nvSpPr>
          <p:cNvPr id="20" name="TextBox 19"/>
          <p:cNvSpPr txBox="1"/>
          <p:nvPr/>
        </p:nvSpPr>
        <p:spPr>
          <a:xfrm rot="585462">
            <a:off x="3838019" y="4429572"/>
            <a:ext cx="4529915" cy="1015663"/>
          </a:xfrm>
          <a:prstGeom prst="rect">
            <a:avLst/>
          </a:prstGeom>
          <a:noFill/>
        </p:spPr>
        <p:txBody>
          <a:bodyPr wrap="square" rtlCol="0">
            <a:spAutoFit/>
          </a:bodyPr>
          <a:lstStyle/>
          <a:p>
            <a:pPr algn="ctr"/>
            <a:r>
              <a:rPr lang="en-US" sz="6000" dirty="0" smtClean="0">
                <a:solidFill>
                  <a:schemeClr val="tx1">
                    <a:lumMod val="50000"/>
                    <a:lumOff val="50000"/>
                  </a:schemeClr>
                </a:solidFill>
                <a:latin typeface="Forte" panose="03060902040502070203" pitchFamily="66" charset="0"/>
              </a:rPr>
              <a:t>Hypothermia </a:t>
            </a:r>
            <a:endParaRPr lang="en-US" sz="6000" dirty="0">
              <a:solidFill>
                <a:schemeClr val="tx1">
                  <a:lumMod val="50000"/>
                  <a:lumOff val="50000"/>
                </a:schemeClr>
              </a:solidFill>
              <a:latin typeface="Forte" panose="03060902040502070203" pitchFamily="66" charset="0"/>
            </a:endParaRPr>
          </a:p>
        </p:txBody>
      </p:sp>
      <p:sp>
        <p:nvSpPr>
          <p:cNvPr id="21" name="TextBox 20"/>
          <p:cNvSpPr txBox="1"/>
          <p:nvPr/>
        </p:nvSpPr>
        <p:spPr>
          <a:xfrm rot="20892639">
            <a:off x="773027" y="5236763"/>
            <a:ext cx="3888770" cy="861774"/>
          </a:xfrm>
          <a:prstGeom prst="rect">
            <a:avLst/>
          </a:prstGeom>
          <a:noFill/>
        </p:spPr>
        <p:txBody>
          <a:bodyPr wrap="square" rtlCol="0">
            <a:spAutoFit/>
          </a:bodyPr>
          <a:lstStyle/>
          <a:p>
            <a:pPr algn="ctr"/>
            <a:r>
              <a:rPr lang="en-US" sz="5000" dirty="0" smtClean="0">
                <a:solidFill>
                  <a:schemeClr val="tx1">
                    <a:lumMod val="50000"/>
                    <a:lumOff val="50000"/>
                  </a:schemeClr>
                </a:solidFill>
                <a:latin typeface="MV Boli" panose="02000500030200090000" pitchFamily="2" charset="0"/>
                <a:cs typeface="MV Boli" panose="02000500030200090000" pitchFamily="2" charset="0"/>
              </a:rPr>
              <a:t>Dehydration   </a:t>
            </a:r>
            <a:endParaRPr lang="en-US" sz="5000" dirty="0">
              <a:solidFill>
                <a:schemeClr val="tx1">
                  <a:lumMod val="50000"/>
                  <a:lumOff val="50000"/>
                </a:schemeClr>
              </a:solidFill>
              <a:latin typeface="MV Boli" panose="02000500030200090000" pitchFamily="2" charset="0"/>
              <a:cs typeface="MV Boli" panose="02000500030200090000" pitchFamily="2" charset="0"/>
            </a:endParaRPr>
          </a:p>
        </p:txBody>
      </p:sp>
      <p:sp>
        <p:nvSpPr>
          <p:cNvPr id="22" name="TextBox 21"/>
          <p:cNvSpPr txBox="1"/>
          <p:nvPr/>
        </p:nvSpPr>
        <p:spPr>
          <a:xfrm>
            <a:off x="3101521" y="5584973"/>
            <a:ext cx="2810526" cy="1169551"/>
          </a:xfrm>
          <a:prstGeom prst="rect">
            <a:avLst/>
          </a:prstGeom>
          <a:noFill/>
        </p:spPr>
        <p:txBody>
          <a:bodyPr wrap="square" rtlCol="0">
            <a:spAutoFit/>
          </a:bodyPr>
          <a:lstStyle/>
          <a:p>
            <a:pPr algn="ctr"/>
            <a:r>
              <a:rPr lang="en-US" sz="7000" b="1" dirty="0" smtClean="0">
                <a:solidFill>
                  <a:schemeClr val="tx1">
                    <a:lumMod val="50000"/>
                    <a:lumOff val="50000"/>
                  </a:schemeClr>
                </a:solidFill>
                <a:latin typeface="Chiller" panose="04020404031007020602" pitchFamily="82" charset="0"/>
              </a:rPr>
              <a:t>Frostbite</a:t>
            </a:r>
            <a:r>
              <a:rPr lang="en-US" sz="2200" b="1" dirty="0" smtClean="0">
                <a:solidFill>
                  <a:schemeClr val="tx1">
                    <a:lumMod val="50000"/>
                    <a:lumOff val="50000"/>
                  </a:schemeClr>
                </a:solidFill>
              </a:rPr>
              <a:t> </a:t>
            </a:r>
            <a:endParaRPr lang="en-US" sz="2200" b="1" dirty="0">
              <a:solidFill>
                <a:schemeClr val="tx1">
                  <a:lumMod val="50000"/>
                  <a:lumOff val="50000"/>
                </a:schemeClr>
              </a:solidFill>
            </a:endParaRPr>
          </a:p>
        </p:txBody>
      </p:sp>
    </p:spTree>
    <p:extLst>
      <p:ext uri="{BB962C8B-B14F-4D97-AF65-F5344CB8AC3E}">
        <p14:creationId xmlns:p14="http://schemas.microsoft.com/office/powerpoint/2010/main" val="1172535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P spid="20" grpId="0"/>
      <p:bldP spid="21" grpId="0"/>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Iron Deficiency </a:t>
            </a:r>
            <a:endParaRPr lang="en-US" dirty="0"/>
          </a:p>
        </p:txBody>
      </p:sp>
      <p:sp>
        <p:nvSpPr>
          <p:cNvPr id="3" name="Content Placeholder 3"/>
          <p:cNvSpPr txBox="1">
            <a:spLocks/>
          </p:cNvSpPr>
          <p:nvPr/>
        </p:nvSpPr>
        <p:spPr>
          <a:xfrm>
            <a:off x="326768" y="1173892"/>
            <a:ext cx="8229600" cy="5079424"/>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buNone/>
            </a:pPr>
            <a:r>
              <a:rPr lang="en-US" dirty="0" smtClean="0">
                <a:solidFill>
                  <a:schemeClr val="tx1">
                    <a:lumMod val="50000"/>
                    <a:lumOff val="50000"/>
                  </a:schemeClr>
                </a:solidFill>
              </a:rPr>
              <a:t>Prevention:</a:t>
            </a:r>
          </a:p>
          <a:p>
            <a:r>
              <a:rPr lang="en-US" dirty="0" smtClean="0">
                <a:solidFill>
                  <a:schemeClr val="tx1">
                    <a:lumMod val="50000"/>
                    <a:lumOff val="50000"/>
                  </a:schemeClr>
                </a:solidFill>
              </a:rPr>
              <a:t>Allow time between watering for the soil to dry out, preventing root stress and damage. </a:t>
            </a:r>
          </a:p>
          <a:p>
            <a:r>
              <a:rPr lang="en-US" dirty="0" smtClean="0">
                <a:solidFill>
                  <a:schemeClr val="tx1">
                    <a:lumMod val="50000"/>
                    <a:lumOff val="50000"/>
                  </a:schemeClr>
                </a:solidFill>
              </a:rPr>
              <a:t>Test the pH of your soil; if it is 6.5 or over, the iron is unavailable to the plant. </a:t>
            </a:r>
          </a:p>
          <a:p>
            <a:pPr marL="0" indent="0">
              <a:buNone/>
            </a:pPr>
            <a:endParaRPr lang="en-US" dirty="0">
              <a:solidFill>
                <a:schemeClr val="tx1">
                  <a:lumMod val="50000"/>
                  <a:lumOff val="50000"/>
                </a:schemeClr>
              </a:solidFill>
            </a:endParaRPr>
          </a:p>
          <a:p>
            <a:pPr marL="0" indent="0">
              <a:buNone/>
            </a:pPr>
            <a:r>
              <a:rPr lang="en-US" dirty="0" smtClean="0">
                <a:solidFill>
                  <a:schemeClr val="tx1">
                    <a:lumMod val="50000"/>
                    <a:lumOff val="50000"/>
                  </a:schemeClr>
                </a:solidFill>
              </a:rPr>
              <a:t>Treatment:</a:t>
            </a:r>
          </a:p>
          <a:p>
            <a:pPr marL="0" indent="0">
              <a:buNone/>
            </a:pPr>
            <a:r>
              <a:rPr lang="en-US" dirty="0" smtClean="0">
                <a:solidFill>
                  <a:schemeClr val="tx1">
                    <a:lumMod val="50000"/>
                    <a:lumOff val="50000"/>
                  </a:schemeClr>
                </a:solidFill>
              </a:rPr>
              <a:t>Chemically – No treatment listed</a:t>
            </a:r>
          </a:p>
          <a:p>
            <a:pPr marL="0" indent="0">
              <a:buNone/>
            </a:pPr>
            <a:r>
              <a:rPr lang="en-US" dirty="0" smtClean="0">
                <a:solidFill>
                  <a:schemeClr val="tx1">
                    <a:lumMod val="50000"/>
                    <a:lumOff val="50000"/>
                  </a:schemeClr>
                </a:solidFill>
              </a:rPr>
              <a:t>Chemically – Apply complete fertilizer. Use acidic fertilizer to lower the pH of the medium. </a:t>
            </a:r>
          </a:p>
          <a:p>
            <a:pPr marL="0" indent="0">
              <a:buNone/>
            </a:pPr>
            <a:endParaRPr lang="en-US" dirty="0"/>
          </a:p>
        </p:txBody>
      </p:sp>
    </p:spTree>
    <p:extLst>
      <p:ext uri="{BB962C8B-B14F-4D97-AF65-F5344CB8AC3E}">
        <p14:creationId xmlns:p14="http://schemas.microsoft.com/office/powerpoint/2010/main" val="26725424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Iron Deficiency </a:t>
            </a:r>
            <a:endParaRPr lang="en-US" dirty="0"/>
          </a:p>
        </p:txBody>
      </p:sp>
      <p:sp>
        <p:nvSpPr>
          <p:cNvPr id="4" name="Rectangle 3"/>
          <p:cNvSpPr/>
          <p:nvPr/>
        </p:nvSpPr>
        <p:spPr>
          <a:xfrm>
            <a:off x="155665" y="5411354"/>
            <a:ext cx="8571805" cy="1569660"/>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a:r>
              <a:rPr lang="en-US" sz="2000" dirty="0" err="1">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ProMix</a:t>
            </a:r>
            <a:endParaRPr lang="en-US" sz="20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endParaRPr>
          </a:p>
          <a:p>
            <a:pPr lvl="0"/>
            <a:r>
              <a:rPr lang="en-US" sz="12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3"/>
              </a:rPr>
              <a:t>http://www.pthorticulture.com/en/training-center/role-of-iron-in-plant-culture</a:t>
            </a:r>
            <a:r>
              <a:rPr lang="en-US" sz="12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3"/>
              </a:rPr>
              <a:t>/</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Utah State University</a:t>
            </a:r>
          </a:p>
          <a:p>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http</a:t>
            </a: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forestry.usu.edu/htm/city-and-town/tree-care/what-is-iron-chlorosis-and-what-causes-it</a:t>
            </a:r>
            <a:endPar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endPar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p:cNvPicPr>
            <a:picLocks noChangeAspect="1"/>
          </p:cNvPicPr>
          <p:nvPr/>
        </p:nvPicPr>
        <p:blipFill>
          <a:blip r:embed="rId5"/>
          <a:stretch>
            <a:fillRect/>
          </a:stretch>
        </p:blipFill>
        <p:spPr>
          <a:xfrm>
            <a:off x="1681104" y="1118974"/>
            <a:ext cx="5520926" cy="3738776"/>
          </a:xfrm>
          <a:prstGeom prst="rect">
            <a:avLst/>
          </a:prstGeom>
        </p:spPr>
      </p:pic>
      <p:sp>
        <p:nvSpPr>
          <p:cNvPr id="7" name="Rectangle 6"/>
          <p:cNvSpPr/>
          <p:nvPr/>
        </p:nvSpPr>
        <p:spPr>
          <a:xfrm>
            <a:off x="2155567" y="4838700"/>
            <a:ext cx="4572000" cy="184666"/>
          </a:xfrm>
          <a:prstGeom prst="rect">
            <a:avLst/>
          </a:prstGeom>
        </p:spPr>
        <p:txBody>
          <a:bodyPr>
            <a:spAutoFit/>
          </a:bodyPr>
          <a:lstStyle/>
          <a:p>
            <a:pPr algn="ctr"/>
            <a:r>
              <a:rPr lang="en-US" sz="600" dirty="0"/>
              <a:t>https://www.ces.ncsu.edu/depts/hort/poinsettia/corrective/imgs/0019.jpg</a:t>
            </a:r>
          </a:p>
        </p:txBody>
      </p:sp>
    </p:spTree>
    <p:extLst>
      <p:ext uri="{BB962C8B-B14F-4D97-AF65-F5344CB8AC3E}">
        <p14:creationId xmlns:p14="http://schemas.microsoft.com/office/powerpoint/2010/main" val="16790998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Nitrogen Deficiency </a:t>
            </a:r>
            <a:endParaRPr lang="en-US" dirty="0"/>
          </a:p>
        </p:txBody>
      </p:sp>
      <p:sp>
        <p:nvSpPr>
          <p:cNvPr id="7" name="Rectangle 6"/>
          <p:cNvSpPr/>
          <p:nvPr/>
        </p:nvSpPr>
        <p:spPr>
          <a:xfrm>
            <a:off x="326768" y="1118974"/>
            <a:ext cx="8488048" cy="3354765"/>
          </a:xfrm>
          <a:prstGeom prst="rect">
            <a:avLst/>
          </a:prstGeom>
        </p:spPr>
        <p:txBody>
          <a:bodyPr wrap="square">
            <a:spAutoFit/>
          </a:bodyPr>
          <a:lstStyle/>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Overview:</a:t>
            </a:r>
          </a:p>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Nitrogen is the most important macronutrient and required in large amounts by plants. It is an essential element in amino acids and is a component of nucleic acid, which helps make DNA. When nitrogen levels are deficient, it affects the development of chlorophyll and the photosynthesis process.</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2852151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Nitrogen Deficiency </a:t>
            </a:r>
            <a:endParaRPr lang="en-US" dirty="0"/>
          </a:p>
        </p:txBody>
      </p:sp>
      <p:sp>
        <p:nvSpPr>
          <p:cNvPr id="7" name="Rectangle 6"/>
          <p:cNvSpPr/>
          <p:nvPr/>
        </p:nvSpPr>
        <p:spPr>
          <a:xfrm>
            <a:off x="326768" y="1118974"/>
            <a:ext cx="8488048" cy="3354765"/>
          </a:xfrm>
          <a:prstGeom prst="rect">
            <a:avLst/>
          </a:prstGeom>
        </p:spPr>
        <p:txBody>
          <a:bodyPr wrap="square">
            <a:spAutoFit/>
          </a:bodyPr>
          <a:lstStyle/>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Symptoms:</a:t>
            </a:r>
          </a:p>
          <a:p>
            <a:endPar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r>
              <a:rPr lang="en-US" sz="24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Because nitrogen is absorbed through the roots as ammonium or nitrate, the growing medium will have a lot to do with a plant’s nitrogen levels. Leached or volatile soils are signs of low nitrogen content. The plant itself shows a yellowing of the older  leaves and an overall lightening of color in the rest of the plant. </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23946328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Nitrogen Deficiency </a:t>
            </a:r>
            <a:endParaRPr lang="en-US" dirty="0"/>
          </a:p>
        </p:txBody>
      </p:sp>
      <p:sp>
        <p:nvSpPr>
          <p:cNvPr id="3" name="Content Placeholder 3"/>
          <p:cNvSpPr txBox="1">
            <a:spLocks/>
          </p:cNvSpPr>
          <p:nvPr/>
        </p:nvSpPr>
        <p:spPr>
          <a:xfrm>
            <a:off x="326768" y="1173892"/>
            <a:ext cx="8229600" cy="400272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buNone/>
            </a:pPr>
            <a:r>
              <a:rPr lang="en-US" dirty="0" smtClean="0">
                <a:solidFill>
                  <a:schemeClr val="tx1">
                    <a:lumMod val="50000"/>
                    <a:lumOff val="50000"/>
                  </a:schemeClr>
                </a:solidFill>
              </a:rPr>
              <a:t>Prevention:</a:t>
            </a:r>
          </a:p>
          <a:p>
            <a:r>
              <a:rPr lang="en-US" dirty="0" smtClean="0">
                <a:solidFill>
                  <a:schemeClr val="tx1">
                    <a:lumMod val="50000"/>
                    <a:lumOff val="50000"/>
                  </a:schemeClr>
                </a:solidFill>
              </a:rPr>
              <a:t>Use slow-release fertilizer to prevent leaching.</a:t>
            </a:r>
          </a:p>
          <a:p>
            <a:r>
              <a:rPr lang="en-US" dirty="0" smtClean="0">
                <a:solidFill>
                  <a:schemeClr val="tx1">
                    <a:lumMod val="50000"/>
                    <a:lumOff val="50000"/>
                  </a:schemeClr>
                </a:solidFill>
              </a:rPr>
              <a:t>Inject water-soluble nitrogen into the irrigation water.</a:t>
            </a:r>
          </a:p>
          <a:p>
            <a:r>
              <a:rPr lang="en-US" dirty="0" smtClean="0">
                <a:solidFill>
                  <a:schemeClr val="tx1">
                    <a:lumMod val="50000"/>
                    <a:lumOff val="50000"/>
                  </a:schemeClr>
                </a:solidFill>
              </a:rPr>
              <a:t>Send in soil samples for nutrient analysis.</a:t>
            </a:r>
          </a:p>
          <a:p>
            <a:pPr marL="0" indent="0">
              <a:buNone/>
            </a:pPr>
            <a:endParaRPr lang="en-US" dirty="0">
              <a:solidFill>
                <a:schemeClr val="tx1">
                  <a:lumMod val="50000"/>
                  <a:lumOff val="50000"/>
                </a:schemeClr>
              </a:solidFill>
            </a:endParaRPr>
          </a:p>
          <a:p>
            <a:pPr marL="0" indent="0">
              <a:buNone/>
            </a:pPr>
            <a:r>
              <a:rPr lang="en-US" dirty="0" smtClean="0">
                <a:solidFill>
                  <a:schemeClr val="tx1">
                    <a:lumMod val="50000"/>
                    <a:lumOff val="50000"/>
                  </a:schemeClr>
                </a:solidFill>
              </a:rPr>
              <a:t>Treatment:</a:t>
            </a:r>
          </a:p>
          <a:p>
            <a:pPr marL="0" indent="0">
              <a:buNone/>
            </a:pPr>
            <a:r>
              <a:rPr lang="en-US" dirty="0" smtClean="0">
                <a:solidFill>
                  <a:schemeClr val="tx1">
                    <a:lumMod val="50000"/>
                    <a:lumOff val="50000"/>
                  </a:schemeClr>
                </a:solidFill>
              </a:rPr>
              <a:t>Chemically – No treatment listed</a:t>
            </a:r>
          </a:p>
          <a:p>
            <a:pPr marL="0" indent="0">
              <a:buNone/>
            </a:pPr>
            <a:r>
              <a:rPr lang="en-US" dirty="0" smtClean="0">
                <a:solidFill>
                  <a:schemeClr val="tx1">
                    <a:lumMod val="50000"/>
                    <a:lumOff val="50000"/>
                  </a:schemeClr>
                </a:solidFill>
              </a:rPr>
              <a:t>Culturally – Apply complete fertilizer. Use fertilizer with high levels of nitrogen (ammonium, nitrate or urea).  </a:t>
            </a:r>
          </a:p>
          <a:p>
            <a:pPr marL="0" indent="0">
              <a:buNone/>
            </a:pPr>
            <a:endParaRPr lang="en-US" dirty="0"/>
          </a:p>
        </p:txBody>
      </p:sp>
    </p:spTree>
    <p:extLst>
      <p:ext uri="{BB962C8B-B14F-4D97-AF65-F5344CB8AC3E}">
        <p14:creationId xmlns:p14="http://schemas.microsoft.com/office/powerpoint/2010/main" val="10880411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Nitrogen Deficiency </a:t>
            </a:r>
            <a:endParaRPr lang="en-US" dirty="0"/>
          </a:p>
        </p:txBody>
      </p:sp>
      <p:sp>
        <p:nvSpPr>
          <p:cNvPr id="3" name="Rectangle 2"/>
          <p:cNvSpPr/>
          <p:nvPr/>
        </p:nvSpPr>
        <p:spPr>
          <a:xfrm>
            <a:off x="155665" y="5411354"/>
            <a:ext cx="8571805" cy="1569660"/>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a:r>
              <a:rPr lang="en-US" sz="20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University of Hawaii at </a:t>
            </a:r>
            <a:r>
              <a:rPr lang="en-US" sz="2000" dirty="0" err="1"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Manoa</a:t>
            </a:r>
            <a:r>
              <a:rPr lang="en-US" sz="20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 </a:t>
            </a:r>
          </a:p>
          <a:p>
            <a:pPr lvl="0"/>
            <a:r>
              <a:rPr lang="en-US" sz="12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3"/>
              </a:rPr>
              <a:t>http://</a:t>
            </a:r>
            <a:r>
              <a:rPr lang="en-US" sz="12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3"/>
              </a:rPr>
              <a:t>www.ctahr.hawaii.edu/mauisoil/c_nutrients01.aspx</a:t>
            </a:r>
            <a:endParaRPr lang="en-US" sz="12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endParaRP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Arizona</a:t>
            </a:r>
            <a:endPar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extension.arizona.edu/sites/extension.arizona.edu/files/pubs/az1106.pdf</a:t>
            </a:r>
            <a:endPar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endPar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p:cNvPicPr>
            <a:picLocks noChangeAspect="1"/>
          </p:cNvPicPr>
          <p:nvPr/>
        </p:nvPicPr>
        <p:blipFill>
          <a:blip r:embed="rId5"/>
          <a:stretch>
            <a:fillRect/>
          </a:stretch>
        </p:blipFill>
        <p:spPr>
          <a:xfrm>
            <a:off x="2656581" y="1381189"/>
            <a:ext cx="3432810" cy="3214623"/>
          </a:xfrm>
          <a:prstGeom prst="rect">
            <a:avLst/>
          </a:prstGeom>
        </p:spPr>
      </p:pic>
      <p:sp>
        <p:nvSpPr>
          <p:cNvPr id="7" name="Rectangle 6"/>
          <p:cNvSpPr/>
          <p:nvPr/>
        </p:nvSpPr>
        <p:spPr>
          <a:xfrm>
            <a:off x="2086986" y="4503479"/>
            <a:ext cx="4572000" cy="184666"/>
          </a:xfrm>
          <a:prstGeom prst="rect">
            <a:avLst/>
          </a:prstGeom>
        </p:spPr>
        <p:txBody>
          <a:bodyPr>
            <a:spAutoFit/>
          </a:bodyPr>
          <a:lstStyle/>
          <a:p>
            <a:pPr algn="ctr"/>
            <a:r>
              <a:rPr lang="en-US" sz="600" dirty="0"/>
              <a:t>https://s-media-cache-ak0.pinimg.com/236x/02/3d/96/023d960eab9d0a55b581ad3f7cb14e2b.jpg</a:t>
            </a:r>
          </a:p>
        </p:txBody>
      </p:sp>
    </p:spTree>
    <p:extLst>
      <p:ext uri="{BB962C8B-B14F-4D97-AF65-F5344CB8AC3E}">
        <p14:creationId xmlns:p14="http://schemas.microsoft.com/office/powerpoint/2010/main" val="2548506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Phosphorous Deficiency </a:t>
            </a:r>
            <a:endParaRPr lang="en-US" dirty="0"/>
          </a:p>
        </p:txBody>
      </p:sp>
      <p:sp>
        <p:nvSpPr>
          <p:cNvPr id="7" name="Rectangle 6"/>
          <p:cNvSpPr/>
          <p:nvPr/>
        </p:nvSpPr>
        <p:spPr>
          <a:xfrm>
            <a:off x="326768" y="1118974"/>
            <a:ext cx="8488048" cy="532453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Overview: </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Phosphorus is a unique and important macronutrient. This nutrient helps regulate growth by being involved in the process of respiration, photosynthesis and reproduction. Because the function of phosphorous can not be replicated by other nutrients, a deficiency can be very damaging to the plant. </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Symptoms:</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Phosphorous deficiency can be seen in the leaves. They are unable to grow to their normal size. The leaves turn a dark green and the edges will discolor, turning a dark purple/red color. This is brought on by the build up of carbohydrates not being utilized by phosphorous. Root mass is also decreased, which leads to less nutrients and water being absorbed by the plant. </a:t>
            </a:r>
          </a:p>
          <a:p>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24185949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Phosphorous Deficiency </a:t>
            </a:r>
            <a:endParaRPr lang="en-US" dirty="0"/>
          </a:p>
        </p:txBody>
      </p:sp>
      <p:sp>
        <p:nvSpPr>
          <p:cNvPr id="3" name="Content Placeholder 3"/>
          <p:cNvSpPr txBox="1">
            <a:spLocks/>
          </p:cNvSpPr>
          <p:nvPr/>
        </p:nvSpPr>
        <p:spPr>
          <a:xfrm>
            <a:off x="326768" y="1173892"/>
            <a:ext cx="7891402" cy="400272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buNone/>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Prevention:</a:t>
            </a:r>
          </a:p>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Send in soil samples for nutrient analysis.</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Test pH level in soil. phosphorus is most available in the 6-7 range.</a:t>
            </a:r>
          </a:p>
          <a:p>
            <a:pPr marL="0" indent="0">
              <a:buNone/>
            </a:pP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Treatment:</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Chemically – No treatment listed</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Culturally</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Apply complete fertilizer. Use fertilizer with high levels of </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phosphorus (phosphate). </a:t>
            </a:r>
          </a:p>
          <a:p>
            <a:pPr marL="0" indent="0">
              <a:buNone/>
            </a:pP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136957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Phosphorous Deficiency </a:t>
            </a:r>
            <a:endParaRPr lang="en-US" dirty="0"/>
          </a:p>
        </p:txBody>
      </p:sp>
      <p:sp>
        <p:nvSpPr>
          <p:cNvPr id="3" name="Rectangle 2"/>
          <p:cNvSpPr/>
          <p:nvPr/>
        </p:nvSpPr>
        <p:spPr>
          <a:xfrm>
            <a:off x="0" y="4960887"/>
            <a:ext cx="8571805" cy="2046714"/>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Crop Nutrition</a:t>
            </a:r>
          </a:p>
          <a:p>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www.cropnutrition.com/efu-phosphorus#phosphorus-in-soils</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pPr lvl="0"/>
            <a:r>
              <a:rPr lang="en-US" sz="20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International Plant Nutrition Institute </a:t>
            </a:r>
          </a:p>
          <a:p>
            <a:pPr lvl="0"/>
            <a:r>
              <a:rPr lang="en-US" sz="11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4"/>
              </a:rPr>
              <a:t>https://www.ipni.net/ppiweb/bcrops.nsf/$webindex/ECBABED567ABDCDD852568EF0063C9F4/$</a:t>
            </a:r>
            <a:r>
              <a:rPr lang="en-US" sz="11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4"/>
              </a:rPr>
              <a:t>file/99-1p06.pdf</a:t>
            </a:r>
            <a:r>
              <a:rPr lang="en-US" sz="11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 </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Arizona</a:t>
            </a:r>
            <a:endPar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5"/>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5"/>
              </a:rPr>
              <a:t>extension.arizona.edu/sites/extension.arizona.edu/files/pubs/az1106.pdf</a:t>
            </a:r>
            <a:endPar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endPar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p:cNvPicPr>
            <a:picLocks noChangeAspect="1"/>
          </p:cNvPicPr>
          <p:nvPr/>
        </p:nvPicPr>
        <p:blipFill>
          <a:blip r:embed="rId6"/>
          <a:stretch>
            <a:fillRect/>
          </a:stretch>
        </p:blipFill>
        <p:spPr>
          <a:xfrm>
            <a:off x="1397416" y="1449704"/>
            <a:ext cx="5763235" cy="2825115"/>
          </a:xfrm>
          <a:prstGeom prst="rect">
            <a:avLst/>
          </a:prstGeom>
        </p:spPr>
      </p:pic>
      <p:sp>
        <p:nvSpPr>
          <p:cNvPr id="4" name="Rectangle 3"/>
          <p:cNvSpPr/>
          <p:nvPr/>
        </p:nvSpPr>
        <p:spPr>
          <a:xfrm>
            <a:off x="1566921" y="4182486"/>
            <a:ext cx="5424227" cy="184666"/>
          </a:xfrm>
          <a:prstGeom prst="rect">
            <a:avLst/>
          </a:prstGeom>
        </p:spPr>
        <p:txBody>
          <a:bodyPr wrap="square">
            <a:spAutoFit/>
          </a:bodyPr>
          <a:lstStyle/>
          <a:p>
            <a:pPr algn="ctr"/>
            <a:r>
              <a:rPr lang="en-US" sz="600" dirty="0"/>
              <a:t>http://www.todayshomeowner.com/wp-content/uploads/2011/05/purple-leaves-phosphorus-deficiency-1.jpg</a:t>
            </a:r>
          </a:p>
        </p:txBody>
      </p:sp>
    </p:spTree>
    <p:extLst>
      <p:ext uri="{BB962C8B-B14F-4D97-AF65-F5344CB8AC3E}">
        <p14:creationId xmlns:p14="http://schemas.microsoft.com/office/powerpoint/2010/main" val="33644457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Review  </a:t>
            </a:r>
            <a:endParaRPr lang="en-US" dirty="0"/>
          </a:p>
        </p:txBody>
      </p:sp>
      <p:sp>
        <p:nvSpPr>
          <p:cNvPr id="5" name="Text Placeholder 4"/>
          <p:cNvSpPr>
            <a:spLocks noGrp="1"/>
          </p:cNvSpPr>
          <p:nvPr>
            <p:ph type="body" sz="quarter" idx="12"/>
          </p:nvPr>
        </p:nvSpPr>
        <p:spPr/>
        <p:txBody>
          <a:bodyPr/>
          <a:lstStyle/>
          <a:p>
            <a:r>
              <a:rPr lang="en-US" dirty="0" smtClean="0"/>
              <a:t>Exit Ticket</a:t>
            </a:r>
            <a:endParaRPr lang="en-US" dirty="0"/>
          </a:p>
        </p:txBody>
      </p:sp>
      <p:sp>
        <p:nvSpPr>
          <p:cNvPr id="6" name="Content Placeholder 5"/>
          <p:cNvSpPr>
            <a:spLocks noGrp="1"/>
          </p:cNvSpPr>
          <p:nvPr>
            <p:ph idx="13"/>
          </p:nvPr>
        </p:nvSpPr>
        <p:spPr/>
        <p:txBody>
          <a:bodyPr/>
          <a:lstStyle/>
          <a:p>
            <a:r>
              <a:rPr lang="en-US" i="1" dirty="0" smtClean="0"/>
              <a:t>Answer the following questions and turn your answers in before you head out the door!</a:t>
            </a:r>
          </a:p>
          <a:p>
            <a:endParaRPr lang="en-US" i="1" dirty="0" smtClean="0"/>
          </a:p>
          <a:p>
            <a:pPr marL="342900" indent="-342900">
              <a:buFont typeface="Arial" panose="020B0604020202020204" pitchFamily="34" charset="0"/>
              <a:buChar char="•"/>
            </a:pPr>
            <a:r>
              <a:rPr lang="en-US" dirty="0" smtClean="0"/>
              <a:t>What is something about plant disorders and deficiencies you found surprising?</a:t>
            </a:r>
          </a:p>
          <a:p>
            <a:endParaRPr lang="en-US" dirty="0" smtClean="0"/>
          </a:p>
          <a:p>
            <a:pPr marL="342900" indent="-342900">
              <a:buFont typeface="Arial" panose="020B0604020202020204" pitchFamily="34" charset="0"/>
              <a:buChar char="•"/>
            </a:pPr>
            <a:r>
              <a:rPr lang="en-US" dirty="0" smtClean="0"/>
              <a:t>Do you think it would be difficult for you to identify a disorder or deficiency just by looking at a plant? Why </a:t>
            </a:r>
            <a:r>
              <a:rPr lang="en-US" smtClean="0"/>
              <a:t>or why not?</a:t>
            </a:r>
            <a:endParaRPr lang="en-US" dirty="0" smtClean="0"/>
          </a:p>
          <a:p>
            <a:endParaRPr lang="en-US" dirty="0"/>
          </a:p>
        </p:txBody>
      </p:sp>
    </p:spTree>
    <p:extLst>
      <p:ext uri="{BB962C8B-B14F-4D97-AF65-F5344CB8AC3E}">
        <p14:creationId xmlns:p14="http://schemas.microsoft.com/office/powerpoint/2010/main" val="4820200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idx="13"/>
          </p:nvPr>
        </p:nvSpPr>
        <p:spPr>
          <a:xfrm>
            <a:off x="457200" y="2031357"/>
            <a:ext cx="8235696" cy="2991748"/>
          </a:xfrm>
        </p:spPr>
        <p:txBody>
          <a:bodyPr numCol="2"/>
          <a:lstStyle/>
          <a:p>
            <a:r>
              <a:rPr lang="en-US" dirty="0" smtClean="0"/>
              <a:t>Cold temperature (freeze)</a:t>
            </a:r>
          </a:p>
          <a:p>
            <a:r>
              <a:rPr lang="en-US" dirty="0" smtClean="0"/>
              <a:t>Cold water damage </a:t>
            </a:r>
          </a:p>
          <a:p>
            <a:r>
              <a:rPr lang="en-US" dirty="0" smtClean="0"/>
              <a:t>Ethylene damage</a:t>
            </a:r>
          </a:p>
          <a:p>
            <a:r>
              <a:rPr lang="en-US" dirty="0" smtClean="0"/>
              <a:t>Insufficient water damage </a:t>
            </a:r>
          </a:p>
          <a:p>
            <a:r>
              <a:rPr lang="en-US" dirty="0" smtClean="0"/>
              <a:t>Iron deficiency </a:t>
            </a:r>
          </a:p>
          <a:p>
            <a:r>
              <a:rPr lang="en-US" dirty="0" smtClean="0"/>
              <a:t>Nitrogen deficiency </a:t>
            </a:r>
          </a:p>
          <a:p>
            <a:r>
              <a:rPr lang="en-US" dirty="0" smtClean="0"/>
              <a:t>Phosphorous deficiency </a:t>
            </a:r>
          </a:p>
          <a:p>
            <a:endParaRPr lang="en-US" dirty="0" smtClean="0"/>
          </a:p>
          <a:p>
            <a:endParaRPr lang="en-US" dirty="0" smtClean="0"/>
          </a:p>
          <a:p>
            <a:endParaRPr lang="en-US" dirty="0" smtClean="0"/>
          </a:p>
          <a:p>
            <a:endParaRPr lang="en-US" dirty="0"/>
          </a:p>
        </p:txBody>
      </p:sp>
      <p:sp>
        <p:nvSpPr>
          <p:cNvPr id="9" name="Title 8"/>
          <p:cNvSpPr>
            <a:spLocks noGrp="1"/>
          </p:cNvSpPr>
          <p:nvPr>
            <p:ph type="title"/>
          </p:nvPr>
        </p:nvSpPr>
        <p:spPr/>
        <p:txBody>
          <a:bodyPr/>
          <a:lstStyle/>
          <a:p>
            <a:r>
              <a:rPr lang="en-US" dirty="0" smtClean="0"/>
              <a:t>Identification </a:t>
            </a:r>
            <a:endParaRPr lang="en-US" dirty="0"/>
          </a:p>
        </p:txBody>
      </p:sp>
      <p:sp>
        <p:nvSpPr>
          <p:cNvPr id="11" name="Text Placeholder 10"/>
          <p:cNvSpPr>
            <a:spLocks noGrp="1"/>
          </p:cNvSpPr>
          <p:nvPr>
            <p:ph type="body" sz="quarter" idx="12"/>
          </p:nvPr>
        </p:nvSpPr>
        <p:spPr/>
        <p:txBody>
          <a:bodyPr/>
          <a:lstStyle/>
          <a:p>
            <a:r>
              <a:rPr lang="en-US" dirty="0" smtClean="0"/>
              <a:t>Disorders and Deficiencies </a:t>
            </a:r>
            <a:endParaRPr lang="en-US" dirty="0"/>
          </a:p>
        </p:txBody>
      </p:sp>
    </p:spTree>
    <p:extLst>
      <p:ext uri="{BB962C8B-B14F-4D97-AF65-F5344CB8AC3E}">
        <p14:creationId xmlns:p14="http://schemas.microsoft.com/office/powerpoint/2010/main" val="40367443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Cold Temperature (Freeze)</a:t>
            </a:r>
            <a:endParaRPr lang="en-US" dirty="0"/>
          </a:p>
        </p:txBody>
      </p:sp>
      <p:sp>
        <p:nvSpPr>
          <p:cNvPr id="2" name="Rectangle 1"/>
          <p:cNvSpPr/>
          <p:nvPr/>
        </p:nvSpPr>
        <p:spPr>
          <a:xfrm>
            <a:off x="326768" y="1118974"/>
            <a:ext cx="8488048" cy="5016758"/>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Overview: </a:t>
            </a:r>
          </a:p>
          <a:p>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Occurs when temperatures drop below 32˚F. </a:t>
            </a:r>
          </a:p>
          <a:p>
            <a:pPr marL="342900" indent="-34290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Frost </a:t>
            </a: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does not have to </a:t>
            </a: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form for freeze damage to occur. </a:t>
            </a:r>
          </a:p>
          <a:p>
            <a:pPr marL="800100" lvl="1" indent="-34290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Damage takes place at the cellular level as the subfreezing temperatures cause the plant tissues to freeze.</a:t>
            </a:r>
          </a:p>
          <a:p>
            <a:pPr marL="800100" lvl="1" indent="-34290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If the cells making up the tissue remain frozen too long, they will burst the cell wall and cause cellular death. </a:t>
            </a:r>
          </a:p>
          <a:p>
            <a:pPr marL="800100" lvl="1" indent="-34290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The severity of the damage depends on how quickly the temperature drops and how long it stays below freezing, as well as the health and maturity of the plant. </a:t>
            </a:r>
          </a:p>
          <a:p>
            <a:pPr marL="800100" lvl="1" indent="-34290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Young plants, leaves and shoots are more susceptible to the effects of cold temperature than mature plants.</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8552228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Cold Temperature (Freeze)</a:t>
            </a:r>
            <a:endParaRPr lang="en-US" dirty="0"/>
          </a:p>
        </p:txBody>
      </p:sp>
      <p:sp>
        <p:nvSpPr>
          <p:cNvPr id="2" name="Rectangle 1"/>
          <p:cNvSpPr/>
          <p:nvPr/>
        </p:nvSpPr>
        <p:spPr>
          <a:xfrm>
            <a:off x="326768" y="1118974"/>
            <a:ext cx="8488048" cy="2862322"/>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Symptoms:</a:t>
            </a:r>
          </a:p>
          <a:p>
            <a:pPr marL="342900" indent="-342900">
              <a:buFont typeface="Arial" panose="020B0604020202020204" pitchFamily="34" charset="0"/>
              <a:buChar char="•"/>
            </a:pP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Leaves becoming limp and dry are usually the first signs of cold temperature damage, but symptoms don’t occur overnight.</a:t>
            </a:r>
          </a:p>
          <a:p>
            <a:pPr marL="342900" indent="-342900">
              <a:buFont typeface="Arial" panose="020B0604020202020204" pitchFamily="34" charset="0"/>
              <a:buChar char="•"/>
            </a:pP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In some cases, damage may not become evident for months.</a:t>
            </a: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8496891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Cold Temperature (Freeze)</a:t>
            </a:r>
            <a:endParaRPr lang="en-US" dirty="0"/>
          </a:p>
        </p:txBody>
      </p:sp>
      <p:sp>
        <p:nvSpPr>
          <p:cNvPr id="4" name="Content Placeholder 3"/>
          <p:cNvSpPr>
            <a:spLocks noGrp="1"/>
          </p:cNvSpPr>
          <p:nvPr>
            <p:ph idx="13"/>
          </p:nvPr>
        </p:nvSpPr>
        <p:spPr>
          <a:xfrm>
            <a:off x="326768" y="1039780"/>
            <a:ext cx="8229600" cy="4002723"/>
          </a:xfrm>
        </p:spPr>
        <p:txBody>
          <a:bodyPr/>
          <a:lstStyle/>
          <a:p>
            <a:r>
              <a:rPr lang="en-US" dirty="0"/>
              <a:t>Prevention: </a:t>
            </a:r>
            <a:r>
              <a:rPr lang="en-US" dirty="0" smtClean="0"/>
              <a:t>(If not in a temperature controlled environment)</a:t>
            </a:r>
            <a:endParaRPr lang="en-US" dirty="0"/>
          </a:p>
          <a:p>
            <a:pPr marL="342900" indent="-342900">
              <a:buFont typeface="Arial" panose="020B0604020202020204" pitchFamily="34" charset="0"/>
              <a:buChar char="•"/>
            </a:pPr>
            <a:r>
              <a:rPr lang="en-US" dirty="0"/>
              <a:t>Eliminate nitrogen fertilizer </a:t>
            </a:r>
            <a:r>
              <a:rPr lang="en-US" dirty="0" smtClean="0"/>
              <a:t>use.</a:t>
            </a:r>
            <a:endParaRPr lang="en-US" dirty="0"/>
          </a:p>
          <a:p>
            <a:pPr marL="342900" indent="-342900">
              <a:buFont typeface="Arial" panose="020B0604020202020204" pitchFamily="34" charset="0"/>
              <a:buChar char="•"/>
            </a:pPr>
            <a:r>
              <a:rPr lang="en-US" dirty="0"/>
              <a:t>Ensure all plants are healthy and mature by the end of </a:t>
            </a:r>
            <a:r>
              <a:rPr lang="en-US" dirty="0" smtClean="0"/>
              <a:t>fall.</a:t>
            </a:r>
            <a:endParaRPr lang="en-US" dirty="0"/>
          </a:p>
          <a:p>
            <a:pPr marL="342900" indent="-342900">
              <a:buFont typeface="Arial" panose="020B0604020202020204" pitchFamily="34" charset="0"/>
              <a:buChar char="•"/>
            </a:pPr>
            <a:r>
              <a:rPr lang="en-US" dirty="0"/>
              <a:t>Reduce water frequency </a:t>
            </a:r>
            <a:r>
              <a:rPr lang="en-US" dirty="0" smtClean="0"/>
              <a:t>when approaching winter</a:t>
            </a:r>
            <a:r>
              <a:rPr lang="en-US" dirty="0"/>
              <a:t>. </a:t>
            </a:r>
            <a:endParaRPr lang="en-US" dirty="0" smtClean="0"/>
          </a:p>
          <a:p>
            <a:pPr marL="342900" indent="-342900">
              <a:buFont typeface="Arial" panose="020B0604020202020204" pitchFamily="34" charset="0"/>
              <a:buChar char="•"/>
            </a:pPr>
            <a:r>
              <a:rPr lang="en-US" dirty="0" smtClean="0"/>
              <a:t>Cover young plants with a blanket when temperatures drop.</a:t>
            </a:r>
            <a:endParaRPr lang="en-US" dirty="0"/>
          </a:p>
          <a:p>
            <a:endParaRPr lang="en-US" dirty="0"/>
          </a:p>
          <a:p>
            <a:r>
              <a:rPr lang="en-US" dirty="0"/>
              <a:t>Treatment</a:t>
            </a:r>
            <a:r>
              <a:rPr lang="en-US" dirty="0" smtClean="0"/>
              <a:t>:</a:t>
            </a:r>
          </a:p>
          <a:p>
            <a:pPr marL="342900" indent="-342900">
              <a:buFont typeface="Arial" panose="020B0604020202020204" pitchFamily="34" charset="0"/>
              <a:buChar char="•"/>
            </a:pPr>
            <a:r>
              <a:rPr lang="en-US" dirty="0" smtClean="0"/>
              <a:t>Chemically – </a:t>
            </a:r>
            <a:r>
              <a:rPr lang="en-US" dirty="0"/>
              <a:t>No treatment </a:t>
            </a:r>
            <a:r>
              <a:rPr lang="en-US" dirty="0" smtClean="0"/>
              <a:t>listed</a:t>
            </a:r>
            <a:endParaRPr lang="en-US" dirty="0"/>
          </a:p>
          <a:p>
            <a:pPr marL="342900" indent="-342900">
              <a:buFont typeface="Arial" panose="020B0604020202020204" pitchFamily="34" charset="0"/>
              <a:buChar char="•"/>
            </a:pPr>
            <a:r>
              <a:rPr lang="en-US" dirty="0" smtClean="0"/>
              <a:t>Culturally – Correct/Adjust temperature </a:t>
            </a:r>
            <a:endParaRPr lang="en-US" dirty="0"/>
          </a:p>
          <a:p>
            <a:endParaRPr lang="en-US" dirty="0"/>
          </a:p>
          <a:p>
            <a:endParaRPr lang="en-US" sz="1200" dirty="0" smtClean="0"/>
          </a:p>
          <a:p>
            <a:endParaRPr lang="en-US" sz="1200" dirty="0"/>
          </a:p>
          <a:p>
            <a:endParaRPr lang="en-US" dirty="0"/>
          </a:p>
        </p:txBody>
      </p:sp>
    </p:spTree>
    <p:extLst>
      <p:ext uri="{BB962C8B-B14F-4D97-AF65-F5344CB8AC3E}">
        <p14:creationId xmlns:p14="http://schemas.microsoft.com/office/powerpoint/2010/main" val="21186972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Cold Temperature (Freeze)</a:t>
            </a:r>
            <a:endParaRPr lang="en-US" dirty="0"/>
          </a:p>
        </p:txBody>
      </p:sp>
      <p:pic>
        <p:nvPicPr>
          <p:cNvPr id="5" name="Content Placeholder 4"/>
          <p:cNvPicPr>
            <a:picLocks noGrp="1" noChangeAspect="1"/>
          </p:cNvPicPr>
          <p:nvPr>
            <p:ph idx="13"/>
          </p:nvPr>
        </p:nvPicPr>
        <p:blipFill>
          <a:blip r:embed="rId2"/>
          <a:stretch>
            <a:fillRect/>
          </a:stretch>
        </p:blipFill>
        <p:spPr>
          <a:xfrm>
            <a:off x="2160554" y="1173892"/>
            <a:ext cx="4562027" cy="3923806"/>
          </a:xfrm>
          <a:prstGeom prst="rect">
            <a:avLst/>
          </a:prstGeom>
        </p:spPr>
      </p:pic>
      <p:sp>
        <p:nvSpPr>
          <p:cNvPr id="6" name="Rectangle 5"/>
          <p:cNvSpPr/>
          <p:nvPr/>
        </p:nvSpPr>
        <p:spPr>
          <a:xfrm>
            <a:off x="2160554" y="5005365"/>
            <a:ext cx="4572000" cy="184666"/>
          </a:xfrm>
          <a:prstGeom prst="rect">
            <a:avLst/>
          </a:prstGeom>
        </p:spPr>
        <p:txBody>
          <a:bodyPr>
            <a:spAutoFit/>
          </a:bodyPr>
          <a:lstStyle/>
          <a:p>
            <a:pPr algn="ctr"/>
            <a:r>
              <a:rPr lang="en-US" sz="600" dirty="0"/>
              <a:t>http://www.apsnet.org/publications/apsnetfeatures/Article%20Images/HouseplantsTemp_Fig07.jpg</a:t>
            </a:r>
          </a:p>
        </p:txBody>
      </p:sp>
      <p:sp>
        <p:nvSpPr>
          <p:cNvPr id="7" name="Rectangle 6"/>
          <p:cNvSpPr/>
          <p:nvPr/>
        </p:nvSpPr>
        <p:spPr>
          <a:xfrm>
            <a:off x="32951" y="5122593"/>
            <a:ext cx="8817232" cy="1988237"/>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Michigan State University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https://</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www.oakgov.com/msu/Documents/publications/e2996_abiotic.pdf</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lvl="0" eaLnBrk="0" hangingPunct="0">
              <a:spcBef>
                <a:spcPct val="30000"/>
              </a:spcBef>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Arizona</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cals.arizona.edu/mohave/master_gardeners/kingman/articles/frostorfreeze.pdf</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238481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Cold Water Damage </a:t>
            </a:r>
            <a:endParaRPr lang="en-US" dirty="0"/>
          </a:p>
        </p:txBody>
      </p:sp>
      <p:sp>
        <p:nvSpPr>
          <p:cNvPr id="7" name="Rectangle 6"/>
          <p:cNvSpPr/>
          <p:nvPr/>
        </p:nvSpPr>
        <p:spPr>
          <a:xfrm>
            <a:off x="326768" y="1118974"/>
            <a:ext cx="8488048" cy="347787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Overview: </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Watering your plants is important, but make sure the water you are using is not too cold! Cold water temperatures can harm the plant, causing stress and chilling injury. Water below 41˚F or 5˚C is too cold. </a:t>
            </a:r>
          </a:p>
          <a:p>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Symptoms:</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Signs of cold water damage can be seen on the leaves as lesions or ring spots. The effected leaves turn white and necrotic, and the cause can be easily mistaken as a viral disease. </a:t>
            </a:r>
          </a:p>
          <a:p>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98915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Cold Water Damage </a:t>
            </a:r>
            <a:endParaRPr lang="en-US" dirty="0"/>
          </a:p>
        </p:txBody>
      </p:sp>
      <p:sp>
        <p:nvSpPr>
          <p:cNvPr id="4" name="Content Placeholder 3"/>
          <p:cNvSpPr txBox="1">
            <a:spLocks/>
          </p:cNvSpPr>
          <p:nvPr/>
        </p:nvSpPr>
        <p:spPr>
          <a:xfrm>
            <a:off x="326768" y="1173892"/>
            <a:ext cx="8229600" cy="400272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buNone/>
            </a:pPr>
            <a:r>
              <a:rPr lang="en-US" dirty="0" smtClean="0">
                <a:solidFill>
                  <a:schemeClr val="tx1">
                    <a:lumMod val="50000"/>
                    <a:lumOff val="50000"/>
                  </a:schemeClr>
                </a:solidFill>
              </a:rPr>
              <a:t>Prevention:</a:t>
            </a:r>
          </a:p>
          <a:p>
            <a:r>
              <a:rPr lang="en-US" dirty="0" smtClean="0">
                <a:solidFill>
                  <a:schemeClr val="tx1">
                    <a:lumMod val="50000"/>
                    <a:lumOff val="50000"/>
                  </a:schemeClr>
                </a:solidFill>
              </a:rPr>
              <a:t>Use water that is at room temperature.</a:t>
            </a:r>
          </a:p>
          <a:p>
            <a:r>
              <a:rPr lang="en-US" dirty="0" smtClean="0">
                <a:solidFill>
                  <a:schemeClr val="tx1">
                    <a:lumMod val="50000"/>
                    <a:lumOff val="50000"/>
                  </a:schemeClr>
                </a:solidFill>
              </a:rPr>
              <a:t>Avoid watering the leaves, just the growing media will do!</a:t>
            </a:r>
          </a:p>
          <a:p>
            <a:pPr marL="0" indent="0">
              <a:buNone/>
            </a:pPr>
            <a:endParaRPr lang="en-US" dirty="0" smtClean="0">
              <a:solidFill>
                <a:schemeClr val="tx1">
                  <a:lumMod val="50000"/>
                  <a:lumOff val="50000"/>
                </a:schemeClr>
              </a:solidFill>
            </a:endParaRPr>
          </a:p>
          <a:p>
            <a:pPr marL="0" indent="0">
              <a:buNone/>
            </a:pPr>
            <a:r>
              <a:rPr lang="en-US" dirty="0" smtClean="0">
                <a:solidFill>
                  <a:schemeClr val="tx1">
                    <a:lumMod val="50000"/>
                    <a:lumOff val="50000"/>
                  </a:schemeClr>
                </a:solidFill>
              </a:rPr>
              <a:t>Treatment:</a:t>
            </a:r>
          </a:p>
          <a:p>
            <a:r>
              <a:rPr lang="en-US" dirty="0" smtClean="0">
                <a:solidFill>
                  <a:schemeClr val="tx1">
                    <a:lumMod val="50000"/>
                    <a:lumOff val="50000"/>
                  </a:schemeClr>
                </a:solidFill>
              </a:rPr>
              <a:t>Chemically – No treatment listed</a:t>
            </a:r>
          </a:p>
          <a:p>
            <a:r>
              <a:rPr lang="en-US" dirty="0" smtClean="0">
                <a:solidFill>
                  <a:schemeClr val="tx1">
                    <a:lumMod val="50000"/>
                    <a:lumOff val="50000"/>
                  </a:schemeClr>
                </a:solidFill>
              </a:rPr>
              <a:t>Culturally – Correct/adjust watering</a:t>
            </a:r>
            <a:endParaRPr lang="en-US" dirty="0">
              <a:solidFill>
                <a:schemeClr val="tx1">
                  <a:lumMod val="50000"/>
                  <a:lumOff val="50000"/>
                </a:schemeClr>
              </a:solidFill>
            </a:endParaRPr>
          </a:p>
        </p:txBody>
      </p:sp>
    </p:spTree>
    <p:extLst>
      <p:ext uri="{BB962C8B-B14F-4D97-AF65-F5344CB8AC3E}">
        <p14:creationId xmlns:p14="http://schemas.microsoft.com/office/powerpoint/2010/main" val="30526030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460B7E68ED8CC43BF749F2C27615CF4" ma:contentTypeVersion="3" ma:contentTypeDescription="Create a new document." ma:contentTypeScope="" ma:versionID="09cfa358cf9e3bf1360d654bfd9537cb">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5.xml><?xml version="1.0" encoding="utf-8"?>
<LongProperties xmlns="http://schemas.microsoft.com/office/2006/metadata/longProperties"/>
</file>

<file path=customXml/itemProps1.xml><?xml version="1.0" encoding="utf-8"?>
<ds:datastoreItem xmlns:ds="http://schemas.openxmlformats.org/officeDocument/2006/customXml" ds:itemID="{D077A53E-A8F8-4613-A362-6AAE3EF4D9B9}">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3.xml><?xml version="1.0" encoding="utf-8"?>
<ds:datastoreItem xmlns:ds="http://schemas.openxmlformats.org/officeDocument/2006/customXml" ds:itemID="{E54591BA-8E1D-48A3-BA22-AB22805475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1699BBED-78AB-40D6-AC52-804A83D00C82}">
  <ds:schemaRefs>
    <ds:schemaRef ds:uri="http://schemas.microsoft.com/sharepoint/events"/>
  </ds:schemaRefs>
</ds:datastoreItem>
</file>

<file path=customXml/itemProps5.xml><?xml version="1.0" encoding="utf-8"?>
<ds:datastoreItem xmlns:ds="http://schemas.openxmlformats.org/officeDocument/2006/customXml" ds:itemID="{C4C674B6-D552-4B5A-A71B-A21B6E1CBA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Clarity.thmx</Template>
  <TotalTime>16466</TotalTime>
  <Words>1760</Words>
  <Application>Microsoft Office PowerPoint</Application>
  <PresentationFormat>On-screen Show (4:3)</PresentationFormat>
  <Paragraphs>286</Paragraphs>
  <Slides>29</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Arial</vt:lpstr>
      <vt:lpstr>Wingdings</vt:lpstr>
      <vt:lpstr>Verdana</vt:lpstr>
      <vt:lpstr>Forte</vt:lpstr>
      <vt:lpstr>Georgia</vt:lpstr>
      <vt:lpstr>Chiller</vt:lpstr>
      <vt:lpstr>MV Boli</vt:lpstr>
      <vt:lpstr>Franklin Gothic Book</vt:lpstr>
      <vt:lpstr>FFA Inservice Master</vt:lpstr>
      <vt:lpstr>Unit Two: Plant Disease  and Pest Management</vt:lpstr>
      <vt:lpstr>Introduction </vt:lpstr>
      <vt:lpstr>Identification </vt:lpstr>
      <vt:lpstr>Cold Temperature (Freeze)</vt:lpstr>
      <vt:lpstr>Cold Temperature (Freeze)</vt:lpstr>
      <vt:lpstr>Cold Temperature (Freeze)</vt:lpstr>
      <vt:lpstr>Cold Temperature (Freeze)</vt:lpstr>
      <vt:lpstr>Cold Water Damage </vt:lpstr>
      <vt:lpstr>Cold Water Damage </vt:lpstr>
      <vt:lpstr>Cold Water Damage </vt:lpstr>
      <vt:lpstr>Ethylene Damage </vt:lpstr>
      <vt:lpstr>Ethylene Damage </vt:lpstr>
      <vt:lpstr>Ethylene Damage </vt:lpstr>
      <vt:lpstr>Insufficient Water Damage </vt:lpstr>
      <vt:lpstr>Insufficient Water Damage </vt:lpstr>
      <vt:lpstr>Insufficient Water Damage </vt:lpstr>
      <vt:lpstr>Insufficient Water Damage </vt:lpstr>
      <vt:lpstr>Iron Deficiency </vt:lpstr>
      <vt:lpstr>Iron Deficiency </vt:lpstr>
      <vt:lpstr>Iron Deficiency </vt:lpstr>
      <vt:lpstr>Iron Deficiency </vt:lpstr>
      <vt:lpstr>Nitrogen Deficiency </vt:lpstr>
      <vt:lpstr>Nitrogen Deficiency </vt:lpstr>
      <vt:lpstr>Nitrogen Deficiency </vt:lpstr>
      <vt:lpstr>Nitrogen Deficiency </vt:lpstr>
      <vt:lpstr>Phosphorous Deficiency </vt:lpstr>
      <vt:lpstr>Phosphorous Deficiency </vt:lpstr>
      <vt:lpstr>Phosphorous Deficiency </vt:lpstr>
      <vt:lpstr>Review  </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Two: Plant Disease  and Pest Management</dc:title>
  <dc:creator>Information Technology</dc:creator>
  <cp:lastModifiedBy>Balzer, Ashtin</cp:lastModifiedBy>
  <cp:revision>524</cp:revision>
  <dcterms:created xsi:type="dcterms:W3CDTF">2007-01-30T15:01:20Z</dcterms:created>
  <dcterms:modified xsi:type="dcterms:W3CDTF">2017-05-01T15:30:49Z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0x0101007460B7E68ED8CC43BF749F2C27615CF4</vt:lpwstr>
  </property>
  <property fmtid="{D5CDD505-2E9C-101B-9397-08002B2CF9AE}" pid="4" name="_dlc_DocIdItemGuid">
    <vt:lpwstr>00a937d8-02fa-4364-9e14-39e816d238aa</vt:lpwstr>
  </property>
  <property fmtid="{D5CDD505-2E9C-101B-9397-08002B2CF9AE}" pid="5" name="_dlc_DocId">
    <vt:lpwstr>6HAXTY5FZTHJ-43-1596</vt:lpwstr>
  </property>
  <property fmtid="{D5CDD505-2E9C-101B-9397-08002B2CF9AE}" pid="6" name="_dlc_DocIdUrl">
    <vt:lpwstr>https://ffanet.ffa.org/sites/collaboration/edresources/_layouts/15/DocIdRedir.aspx?ID=6HAXTY5FZTHJ-43-1596, 6HAXTY5FZTHJ-43-1596</vt:lpwstr>
  </property>
</Properties>
</file>