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6"/>
  </p:sldMasterIdLst>
  <p:notesMasterIdLst>
    <p:notesMasterId r:id="rId47"/>
  </p:notesMasterIdLst>
  <p:handoutMasterIdLst>
    <p:handoutMasterId r:id="rId48"/>
  </p:handoutMasterIdLst>
  <p:sldIdLst>
    <p:sldId id="529" r:id="rId7"/>
    <p:sldId id="530" r:id="rId8"/>
    <p:sldId id="531" r:id="rId9"/>
    <p:sldId id="579" r:id="rId10"/>
    <p:sldId id="606" r:id="rId11"/>
    <p:sldId id="580" r:id="rId12"/>
    <p:sldId id="581" r:id="rId13"/>
    <p:sldId id="582" r:id="rId14"/>
    <p:sldId id="607" r:id="rId15"/>
    <p:sldId id="583" r:id="rId16"/>
    <p:sldId id="584" r:id="rId17"/>
    <p:sldId id="585" r:id="rId18"/>
    <p:sldId id="608" r:id="rId19"/>
    <p:sldId id="586" r:id="rId20"/>
    <p:sldId id="587" r:id="rId21"/>
    <p:sldId id="592" r:id="rId22"/>
    <p:sldId id="609" r:id="rId23"/>
    <p:sldId id="591" r:id="rId24"/>
    <p:sldId id="593" r:id="rId25"/>
    <p:sldId id="588" r:id="rId26"/>
    <p:sldId id="610" r:id="rId27"/>
    <p:sldId id="589" r:id="rId28"/>
    <p:sldId id="590" r:id="rId29"/>
    <p:sldId id="594" r:id="rId30"/>
    <p:sldId id="611" r:id="rId31"/>
    <p:sldId id="595" r:id="rId32"/>
    <p:sldId id="596" r:id="rId33"/>
    <p:sldId id="597" r:id="rId34"/>
    <p:sldId id="612" r:id="rId35"/>
    <p:sldId id="601" r:id="rId36"/>
    <p:sldId id="602" r:id="rId37"/>
    <p:sldId id="600" r:id="rId38"/>
    <p:sldId id="613" r:id="rId39"/>
    <p:sldId id="599" r:id="rId40"/>
    <p:sldId id="598" r:id="rId41"/>
    <p:sldId id="605" r:id="rId42"/>
    <p:sldId id="614" r:id="rId43"/>
    <p:sldId id="603" r:id="rId44"/>
    <p:sldId id="604" r:id="rId45"/>
    <p:sldId id="578" r:id="rId46"/>
  </p:sldIdLst>
  <p:sldSz cx="9144000" cy="6858000" type="screen4x3"/>
  <p:notesSz cx="7010400" cy="9296400"/>
  <p:embeddedFontLst>
    <p:embeddedFont>
      <p:font typeface="Verdana" panose="020B0604030504040204" pitchFamily="34" charset="0"/>
      <p:regular r:id="rId49"/>
      <p:bold r:id="rId50"/>
      <p:italic r:id="rId51"/>
      <p:boldItalic r:id="rId52"/>
    </p:embeddedFont>
    <p:embeddedFont>
      <p:font typeface="Georgia" panose="02040502050405020303" pitchFamily="18" charset="0"/>
      <p:regular r:id="rId53"/>
      <p:bold r:id="rId54"/>
      <p:italic r:id="rId55"/>
      <p:boldItalic r:id="rId56"/>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hli Weinrich" initials="AW"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83" autoAdjust="0"/>
    <p:restoredTop sz="94027" autoAdjust="0"/>
  </p:normalViewPr>
  <p:slideViewPr>
    <p:cSldViewPr snapToGrid="0">
      <p:cViewPr varScale="1">
        <p:scale>
          <a:sx n="64" d="100"/>
          <a:sy n="64" d="100"/>
        </p:scale>
        <p:origin x="612" y="78"/>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notesMaster" Target="notesMasters/notesMaster1.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font" Target="fonts/font5.fntdata"/><Relationship Id="rId58"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font" Target="fonts/font1.fntdata"/><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font" Target="fonts/font4.fntdata"/><Relationship Id="rId6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handoutMaster" Target="handoutMasters/handoutMaster1.xml"/><Relationship Id="rId56" Type="http://schemas.openxmlformats.org/officeDocument/2006/relationships/font" Target="fonts/font8.fntdata"/><Relationship Id="rId8" Type="http://schemas.openxmlformats.org/officeDocument/2006/relationships/slide" Target="slides/slide2.xml"/><Relationship Id="rId51" Type="http://schemas.openxmlformats.org/officeDocument/2006/relationships/font" Target="fonts/font3.fntdata"/><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1</a:t>
            </a:fld>
            <a:endParaRPr lang="en-US"/>
          </a:p>
        </p:txBody>
      </p:sp>
    </p:spTree>
    <p:extLst>
      <p:ext uri="{BB962C8B-B14F-4D97-AF65-F5344CB8AC3E}">
        <p14:creationId xmlns:p14="http://schemas.microsoft.com/office/powerpoint/2010/main" val="510475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aseline="0" dirty="0" smtClean="0"/>
          </a:p>
          <a:p>
            <a:endParaRPr lang="en-US" baseline="0" dirty="0" smtClean="0"/>
          </a:p>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2</a:t>
            </a:fld>
            <a:endParaRPr lang="en-US"/>
          </a:p>
        </p:txBody>
      </p:sp>
    </p:spTree>
    <p:extLst>
      <p:ext uri="{BB962C8B-B14F-4D97-AF65-F5344CB8AC3E}">
        <p14:creationId xmlns:p14="http://schemas.microsoft.com/office/powerpoint/2010/main" val="4194234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3</a:t>
            </a:fld>
            <a:endParaRPr lang="en-US"/>
          </a:p>
        </p:txBody>
      </p:sp>
    </p:spTree>
    <p:extLst>
      <p:ext uri="{BB962C8B-B14F-4D97-AF65-F5344CB8AC3E}">
        <p14:creationId xmlns:p14="http://schemas.microsoft.com/office/powerpoint/2010/main" val="4218518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Tab 3-4C (3)</a:t>
            </a:r>
            <a:endParaRPr lang="en-US"/>
          </a:p>
        </p:txBody>
      </p:sp>
      <p:sp>
        <p:nvSpPr>
          <p:cNvPr id="5" name="Slide Number Placeholder 4"/>
          <p:cNvSpPr>
            <a:spLocks noGrp="1"/>
          </p:cNvSpPr>
          <p:nvPr>
            <p:ph type="sldNum" sz="quarter" idx="11"/>
          </p:nvPr>
        </p:nvSpPr>
        <p:spPr/>
        <p:txBody>
          <a:bodyPr/>
          <a:lstStyle/>
          <a:p>
            <a:pPr>
              <a:defRPr/>
            </a:pPr>
            <a:fld id="{361FA796-A954-4F53-A900-6146FF470795}" type="slidenum">
              <a:rPr lang="en-US" smtClean="0"/>
              <a:pPr>
                <a:defRPr/>
              </a:pPr>
              <a:t>40</a:t>
            </a:fld>
            <a:endParaRPr lang="en-US"/>
          </a:p>
        </p:txBody>
      </p:sp>
    </p:spTree>
    <p:extLst>
      <p:ext uri="{BB962C8B-B14F-4D97-AF65-F5344CB8AC3E}">
        <p14:creationId xmlns:p14="http://schemas.microsoft.com/office/powerpoint/2010/main" val="21863725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572603" y="573820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4095750"/>
            <a:ext cx="7694613" cy="1309370"/>
          </a:xfrm>
          <a:prstGeom prst="rect">
            <a:avLst/>
          </a:prstGeom>
        </p:spPr>
        <p:txBody>
          <a:bodyPr vert="horz"/>
          <a:lstStyle>
            <a:lvl1pPr marL="0" indent="0" algn="ctr">
              <a:lnSpc>
                <a:spcPct val="80000"/>
              </a:lnSpc>
              <a:buNone/>
              <a:defRPr sz="5400" b="1" baseline="0">
                <a:solidFill>
                  <a:srgbClr val="004C97"/>
                </a:solidFill>
                <a:latin typeface="Georgia"/>
                <a:cs typeface="Georgia"/>
              </a:defRPr>
            </a:lvl1pPr>
          </a:lstStyle>
          <a:p>
            <a:pPr lvl="0"/>
            <a:r>
              <a:rPr lang="en-US" dirty="0" smtClean="0"/>
              <a:t>PRESENTATION TITLE</a:t>
            </a:r>
            <a:endParaRPr lang="en-US" dirty="0"/>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86190" y="779912"/>
            <a:ext cx="2597023" cy="3119376"/>
          </a:xfrm>
          <a:prstGeom prst="rect">
            <a:avLst/>
          </a:prstGeom>
        </p:spPr>
      </p:pic>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smtClean="0"/>
              <a:t>Headline</a:t>
            </a:r>
            <a:endParaRPr lang="en-US" dirty="0"/>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Copy text goes here.</a:t>
            </a:r>
            <a:endParaRPr lang="en-US" dirty="0"/>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8" name="Straight Connector 7"/>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004C97"/>
                </a:solidFill>
                <a:latin typeface="Georgia"/>
                <a:cs typeface="Georgia"/>
              </a:defRPr>
            </a:lvl1pPr>
          </a:lstStyle>
          <a:p>
            <a:r>
              <a:rPr lang="en-US" dirty="0" smtClean="0"/>
              <a:t>Headline</a:t>
            </a:r>
            <a:endParaRPr lang="en-US" dirty="0"/>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7" name="Straight Connector 6"/>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smtClean="0"/>
              <a:t>Headline</a:t>
            </a:r>
            <a:endParaRPr lang="en-US" dirty="0"/>
          </a:p>
        </p:txBody>
      </p:sp>
      <p:sp>
        <p:nvSpPr>
          <p:cNvPr id="13"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smtClean="0"/>
              <a:t>Subhead, Verdana, 24pt</a:t>
            </a:r>
            <a:endParaRPr lang="en-US" dirty="0"/>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Copy text goes here.</a:t>
            </a:r>
            <a:endParaRPr lang="en-US" dirty="0"/>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chemeClr val="tx1">
                    <a:lumMod val="50000"/>
                    <a:lumOff val="50000"/>
                  </a:schemeClr>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smtClean="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cxnSp>
        <p:nvCxnSpPr>
          <p:cNvPr id="12" name="Straight Connector 11"/>
          <p:cNvCxnSpPr/>
          <p:nvPr userDrawn="1"/>
        </p:nvCxnSpPr>
        <p:spPr>
          <a:xfrm>
            <a:off x="409421" y="73948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004C97"/>
                </a:solidFill>
                <a:latin typeface="Georgia"/>
                <a:cs typeface="Georgia"/>
              </a:defRPr>
            </a:lvl1pPr>
          </a:lstStyle>
          <a:p>
            <a:r>
              <a:rPr lang="en-US" dirty="0" smtClean="0"/>
              <a:t>Headline</a:t>
            </a:r>
            <a:endParaRPr lang="en-US" dirty="0"/>
          </a:p>
        </p:txBody>
      </p:sp>
      <p:sp>
        <p:nvSpPr>
          <p:cNvPr id="16" name="Text Placeholder 12"/>
          <p:cNvSpPr>
            <a:spLocks noGrp="1"/>
          </p:cNvSpPr>
          <p:nvPr>
            <p:ph type="body" sz="quarter" idx="12" hasCustomPrompt="1"/>
          </p:nvPr>
        </p:nvSpPr>
        <p:spPr>
          <a:xfrm>
            <a:off x="2182813" y="1305328"/>
            <a:ext cx="4778375" cy="594592"/>
          </a:xfrm>
          <a:prstGeom prst="rect">
            <a:avLst/>
          </a:prstGeom>
        </p:spPr>
        <p:txBody>
          <a:bodyPr vert="horz"/>
          <a:lstStyle>
            <a:lvl1pPr marL="0" indent="0" algn="ctr">
              <a:buNone/>
              <a:defRPr b="0" i="0" baseline="0">
                <a:solidFill>
                  <a:srgbClr val="DA291C"/>
                </a:solidFill>
                <a:latin typeface="Verdana"/>
                <a:cs typeface="Verdana"/>
              </a:defRPr>
            </a:lvl1pPr>
          </a:lstStyle>
          <a:p>
            <a:pPr lvl="0"/>
            <a:r>
              <a:rPr lang="en-US" dirty="0" smtClean="0"/>
              <a:t>Subhead, Verdana, 24pt</a:t>
            </a:r>
            <a:endParaRPr lang="en-US" dirty="0"/>
          </a:p>
        </p:txBody>
      </p:sp>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hyperlink" Target="http://ipm.ucanr.edu/PMG/PESTNOTES/pn74132.html"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extension.psu.edu/pests/plant-diseases/all-fact-sheets/downy-mildew" TargetMode="External"/><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ipm.ucanr.edu/PMG/GARDEN/PLANTS/DISEASES/blackspot.html" TargetMode="External"/><Relationship Id="rId2" Type="http://schemas.openxmlformats.org/officeDocument/2006/relationships/hyperlink" Target="https://extension.umaine.edu/ipm/ipddl/publications/5097e/" TargetMode="Externa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clemson.edu/extension/hgic/pests/plant_pests/flowers/hgic2049.html" TargetMode="Externa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extension.psu.edu/pests/plant-diseases/all-fact-sheets/fungal-root-rots-and-chemical-fungicide-use" TargetMode="External"/><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www.almanac.com/content/rust" TargetMode="External"/><Relationship Id="rId2" Type="http://schemas.openxmlformats.org/officeDocument/2006/relationships/hyperlink" Target="https://www.rhs.org.uk/advice/profile?pid=756" TargetMode="Externa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hyperlink" Target="http://extension.psu.edu/pests/plant-diseases/all-fact-sheets/botrytis-or-gray-mold"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51152" y="-27147"/>
            <a:ext cx="8229600" cy="981633"/>
          </a:xfrm>
        </p:spPr>
        <p:txBody>
          <a:bodyPr/>
          <a:lstStyle/>
          <a:p>
            <a:r>
              <a:rPr lang="en-US" dirty="0" smtClean="0"/>
              <a:t>Unit Two: Plant Disease </a:t>
            </a:r>
            <a:br>
              <a:rPr lang="en-US" dirty="0" smtClean="0"/>
            </a:br>
            <a:r>
              <a:rPr lang="en-US" dirty="0" smtClean="0"/>
              <a:t>and Pest Management</a:t>
            </a:r>
            <a:endParaRPr lang="en-US" dirty="0"/>
          </a:p>
        </p:txBody>
      </p:sp>
      <p:sp>
        <p:nvSpPr>
          <p:cNvPr id="4" name="Text Placeholder 3"/>
          <p:cNvSpPr>
            <a:spLocks noGrp="1"/>
          </p:cNvSpPr>
          <p:nvPr>
            <p:ph type="body" sz="quarter" idx="12"/>
          </p:nvPr>
        </p:nvSpPr>
        <p:spPr>
          <a:xfrm>
            <a:off x="2206752" y="993521"/>
            <a:ext cx="4754435" cy="594592"/>
          </a:xfrm>
        </p:spPr>
        <p:txBody>
          <a:bodyPr/>
          <a:lstStyle/>
          <a:p>
            <a:r>
              <a:rPr lang="en-US" dirty="0" smtClean="0"/>
              <a:t>Lesson Two:</a:t>
            </a:r>
          </a:p>
          <a:p>
            <a:r>
              <a:rPr lang="en-US" dirty="0" smtClean="0"/>
              <a:t>Plant Diseases</a:t>
            </a:r>
            <a:endParaRPr lang="en-US" dirty="0"/>
          </a:p>
        </p:txBody>
      </p:sp>
      <p:sp>
        <p:nvSpPr>
          <p:cNvPr id="5" name="Content Placeholder 4"/>
          <p:cNvSpPr>
            <a:spLocks noGrp="1"/>
          </p:cNvSpPr>
          <p:nvPr>
            <p:ph idx="13"/>
          </p:nvPr>
        </p:nvSpPr>
        <p:spPr>
          <a:xfrm>
            <a:off x="688336" y="2425901"/>
            <a:ext cx="7555231" cy="3931603"/>
          </a:xfrm>
        </p:spPr>
        <p:txBody>
          <a:bodyPr/>
          <a:lstStyle/>
          <a:p>
            <a:r>
              <a:rPr lang="en-US" dirty="0" smtClean="0"/>
              <a:t>Lesson Objectives:</a:t>
            </a:r>
          </a:p>
          <a:p>
            <a:pPr marL="457200" lvl="0" indent="-457200">
              <a:buFont typeface="+mj-lt"/>
              <a:buAutoNum type="arabicPeriod"/>
            </a:pPr>
            <a:r>
              <a:rPr lang="en-US" dirty="0"/>
              <a:t>Identify common diseases found in floriculture plants.</a:t>
            </a:r>
          </a:p>
          <a:p>
            <a:pPr marL="457200" lvl="0" indent="-457200">
              <a:buFont typeface="+mj-lt"/>
              <a:buAutoNum type="arabicPeriod"/>
            </a:pPr>
            <a:r>
              <a:rPr lang="en-US" dirty="0"/>
              <a:t>Evaluate the </a:t>
            </a:r>
            <a:r>
              <a:rPr lang="en-US" dirty="0" smtClean="0"/>
              <a:t>causes </a:t>
            </a:r>
            <a:r>
              <a:rPr lang="en-US" dirty="0"/>
              <a:t>and effects of diseases in floriculture plants.</a:t>
            </a:r>
          </a:p>
          <a:p>
            <a:pPr marL="457200" lvl="0" indent="-457200">
              <a:buFont typeface="+mj-lt"/>
              <a:buAutoNum type="arabicPeriod"/>
            </a:pPr>
            <a:r>
              <a:rPr lang="en-US" dirty="0"/>
              <a:t>Discuss cure and prevention strategies for diseases in floriculture plants.</a:t>
            </a:r>
          </a:p>
        </p:txBody>
      </p:sp>
    </p:spTree>
    <p:extLst>
      <p:ext uri="{BB962C8B-B14F-4D97-AF65-F5344CB8AC3E}">
        <p14:creationId xmlns:p14="http://schemas.microsoft.com/office/powerpoint/2010/main" val="7581753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Damping-off</a:t>
            </a:r>
            <a:endParaRPr lang="en-US" dirty="0"/>
          </a:p>
        </p:txBody>
      </p:sp>
      <p:sp>
        <p:nvSpPr>
          <p:cNvPr id="6" name="Content Placeholder 5"/>
          <p:cNvSpPr>
            <a:spLocks noGrp="1"/>
          </p:cNvSpPr>
          <p:nvPr>
            <p:ph idx="13"/>
          </p:nvPr>
        </p:nvSpPr>
        <p:spPr>
          <a:xfrm>
            <a:off x="457200" y="1818640"/>
            <a:ext cx="8099168" cy="4002723"/>
          </a:xfrm>
        </p:spPr>
        <p:txBody>
          <a:bodyPr/>
          <a:lstStyle/>
          <a:p>
            <a:r>
              <a:rPr lang="en-US" dirty="0" smtClean="0"/>
              <a:t>Prevention:</a:t>
            </a:r>
          </a:p>
          <a:p>
            <a:pPr marL="342900" indent="-342900">
              <a:buFont typeface="Arial" panose="020B0604020202020204" pitchFamily="34" charset="0"/>
              <a:buChar char="•"/>
            </a:pPr>
            <a:r>
              <a:rPr lang="en-US" dirty="0" smtClean="0"/>
              <a:t>Sanitize all your containers, equipment and growing medium to prevent the spread of pathogens. </a:t>
            </a:r>
          </a:p>
          <a:p>
            <a:pPr marL="342900" indent="-342900">
              <a:buFont typeface="Arial" panose="020B0604020202020204" pitchFamily="34" charset="0"/>
              <a:buChar char="•"/>
            </a:pPr>
            <a:r>
              <a:rPr lang="en-US" dirty="0" smtClean="0"/>
              <a:t>Make sure growing medium is well drained, not compacted and not too cold.</a:t>
            </a:r>
          </a:p>
          <a:p>
            <a:pPr marL="342900" indent="-342900">
              <a:buFont typeface="Arial" panose="020B0604020202020204" pitchFamily="34" charset="0"/>
              <a:buChar char="•"/>
            </a:pPr>
            <a:r>
              <a:rPr lang="en-US" dirty="0" smtClean="0"/>
              <a:t>Plant when conditions encourage rapid growth. </a:t>
            </a:r>
          </a:p>
          <a:p>
            <a:endParaRPr lang="en-US" dirty="0"/>
          </a:p>
          <a:p>
            <a:r>
              <a:rPr lang="en-US" dirty="0" smtClean="0"/>
              <a:t>Treatment:</a:t>
            </a:r>
          </a:p>
          <a:p>
            <a:pPr marL="342900" indent="-342900">
              <a:buFont typeface="Arial" panose="020B0604020202020204" pitchFamily="34" charset="0"/>
              <a:buChar char="•"/>
            </a:pPr>
            <a:r>
              <a:rPr lang="en-US" dirty="0" smtClean="0"/>
              <a:t>Chemically – No treatment listed</a:t>
            </a:r>
          </a:p>
          <a:p>
            <a:pPr marL="342900" indent="-342900">
              <a:buFont typeface="Arial" panose="020B0604020202020204" pitchFamily="34" charset="0"/>
              <a:buChar char="•"/>
            </a:pPr>
            <a:r>
              <a:rPr lang="en-US" dirty="0" smtClean="0"/>
              <a:t>Culturally – No treatment listed</a:t>
            </a:r>
          </a:p>
          <a:p>
            <a:endParaRPr lang="en-US" dirty="0"/>
          </a:p>
        </p:txBody>
      </p:sp>
    </p:spTree>
    <p:extLst>
      <p:ext uri="{BB962C8B-B14F-4D97-AF65-F5344CB8AC3E}">
        <p14:creationId xmlns:p14="http://schemas.microsoft.com/office/powerpoint/2010/main" val="8275826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Damping Off</a:t>
            </a:r>
            <a:endParaRPr lang="en-US" dirty="0"/>
          </a:p>
        </p:txBody>
      </p:sp>
      <p:pic>
        <p:nvPicPr>
          <p:cNvPr id="4" name="Content Placeholder 3"/>
          <p:cNvPicPr>
            <a:picLocks noGrp="1" noChangeAspect="1"/>
          </p:cNvPicPr>
          <p:nvPr>
            <p:ph idx="13"/>
          </p:nvPr>
        </p:nvPicPr>
        <p:blipFill>
          <a:blip r:embed="rId2"/>
          <a:stretch>
            <a:fillRect/>
          </a:stretch>
        </p:blipFill>
        <p:spPr>
          <a:xfrm>
            <a:off x="4592585" y="1589663"/>
            <a:ext cx="3524987" cy="3808790"/>
          </a:xfrm>
          <a:prstGeom prst="rect">
            <a:avLst/>
          </a:prstGeom>
        </p:spPr>
      </p:pic>
      <p:sp>
        <p:nvSpPr>
          <p:cNvPr id="5" name="Rectangle 4"/>
          <p:cNvSpPr/>
          <p:nvPr/>
        </p:nvSpPr>
        <p:spPr>
          <a:xfrm>
            <a:off x="4069078" y="5306120"/>
            <a:ext cx="4572000" cy="184666"/>
          </a:xfrm>
          <a:prstGeom prst="rect">
            <a:avLst/>
          </a:prstGeom>
        </p:spPr>
        <p:txBody>
          <a:bodyPr>
            <a:spAutoFit/>
          </a:bodyPr>
          <a:lstStyle/>
          <a:p>
            <a:pPr algn="ctr"/>
            <a:r>
              <a:rPr lang="en-US" sz="600" dirty="0"/>
              <a:t>http://www.tomatodirt.com/images/damping-off.jpg</a:t>
            </a:r>
          </a:p>
        </p:txBody>
      </p:sp>
      <p:pic>
        <p:nvPicPr>
          <p:cNvPr id="6" name="Picture 5"/>
          <p:cNvPicPr>
            <a:picLocks noChangeAspect="1"/>
          </p:cNvPicPr>
          <p:nvPr/>
        </p:nvPicPr>
        <p:blipFill>
          <a:blip r:embed="rId3"/>
          <a:stretch>
            <a:fillRect/>
          </a:stretch>
        </p:blipFill>
        <p:spPr>
          <a:xfrm>
            <a:off x="375045" y="1589663"/>
            <a:ext cx="4066523" cy="3808790"/>
          </a:xfrm>
          <a:prstGeom prst="rect">
            <a:avLst/>
          </a:prstGeom>
        </p:spPr>
      </p:pic>
      <p:sp>
        <p:nvSpPr>
          <p:cNvPr id="7" name="Rectangle 6"/>
          <p:cNvSpPr/>
          <p:nvPr/>
        </p:nvSpPr>
        <p:spPr>
          <a:xfrm>
            <a:off x="20585" y="5306120"/>
            <a:ext cx="4572000" cy="184666"/>
          </a:xfrm>
          <a:prstGeom prst="rect">
            <a:avLst/>
          </a:prstGeom>
        </p:spPr>
        <p:txBody>
          <a:bodyPr>
            <a:spAutoFit/>
          </a:bodyPr>
          <a:lstStyle/>
          <a:p>
            <a:pPr algn="ctr"/>
            <a:r>
              <a:rPr lang="en-US" sz="600" dirty="0"/>
              <a:t>http://www.missouribotanicalgarden.org/Portals/0/Gardening/Gardening%20Help/images/Pests/Dampingoff2121.jpg</a:t>
            </a:r>
          </a:p>
        </p:txBody>
      </p:sp>
      <p:sp>
        <p:nvSpPr>
          <p:cNvPr id="8" name="Rectangle 7"/>
          <p:cNvSpPr/>
          <p:nvPr/>
        </p:nvSpPr>
        <p:spPr>
          <a:xfrm>
            <a:off x="32952" y="5817870"/>
            <a:ext cx="8817232" cy="1040285"/>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California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4"/>
              </a:rPr>
              <a:t>ipm.ucanr.edu/PMG/PESTNOTES/pn74132.html</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98871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Downy Mildew </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 </a:t>
            </a:r>
          </a:p>
          <a:p>
            <a:endParaRPr lang="en-US" sz="2400" dirty="0" smtClean="0"/>
          </a:p>
          <a:p>
            <a:r>
              <a:rPr lang="en-US" sz="2400" dirty="0" smtClean="0"/>
              <a:t>Fungus (related to </a:t>
            </a:r>
            <a:r>
              <a:rPr lang="en-US" sz="2400" i="1" dirty="0" err="1" smtClean="0"/>
              <a:t>Phythium</a:t>
            </a:r>
            <a:r>
              <a:rPr lang="en-US" sz="2400" i="1" dirty="0" smtClean="0"/>
              <a:t> </a:t>
            </a:r>
            <a:r>
              <a:rPr lang="en-US" sz="2400" dirty="0" smtClean="0"/>
              <a:t>and </a:t>
            </a:r>
            <a:r>
              <a:rPr lang="en-US" sz="2400" i="1" dirty="0" err="1" smtClean="0"/>
              <a:t>Phytophthora</a:t>
            </a:r>
            <a:r>
              <a:rPr lang="en-US" sz="2400" dirty="0" smtClean="0"/>
              <a:t>) causes downy mildew and favors cool temperatures and high humidity. As the downy mildew spreads on the leaves and branches, it can distort and kill the plant</a:t>
            </a:r>
            <a:r>
              <a:rPr lang="en-US" sz="2400" dirty="0"/>
              <a:t>. With the naked eye, it may appear very similar to </a:t>
            </a:r>
            <a:r>
              <a:rPr lang="en-US" sz="2400" dirty="0" smtClean="0"/>
              <a:t>botrytis </a:t>
            </a:r>
            <a:r>
              <a:rPr lang="en-US" sz="2400" dirty="0"/>
              <a:t>or </a:t>
            </a:r>
            <a:r>
              <a:rPr lang="en-US" sz="2400" dirty="0" smtClean="0"/>
              <a:t>powdery mildew</a:t>
            </a:r>
            <a:r>
              <a:rPr lang="en-US" sz="2400" dirty="0"/>
              <a:t>. </a:t>
            </a:r>
          </a:p>
          <a:p>
            <a:endParaRPr lang="en-US" dirty="0"/>
          </a:p>
        </p:txBody>
      </p:sp>
    </p:spTree>
    <p:extLst>
      <p:ext uri="{BB962C8B-B14F-4D97-AF65-F5344CB8AC3E}">
        <p14:creationId xmlns:p14="http://schemas.microsoft.com/office/powerpoint/2010/main" val="18339983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Downy Mildew </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Symptoms:</a:t>
            </a:r>
          </a:p>
          <a:p>
            <a:endParaRPr lang="en-US" sz="2400" dirty="0" smtClean="0"/>
          </a:p>
          <a:p>
            <a:r>
              <a:rPr lang="en-US" sz="2400" dirty="0" smtClean="0"/>
              <a:t>The fungus first appears on the underside of leaves as a fluffy growth and is bluish-white in color. Then, small yellow spots form on the top side of the leaf. As the leaf spots die, the growth on the bottom of the leaf will turn dark gray. </a:t>
            </a:r>
          </a:p>
        </p:txBody>
      </p:sp>
    </p:spTree>
    <p:extLst>
      <p:ext uri="{BB962C8B-B14F-4D97-AF65-F5344CB8AC3E}">
        <p14:creationId xmlns:p14="http://schemas.microsoft.com/office/powerpoint/2010/main" val="18921428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Downy Mildew </a:t>
            </a:r>
            <a:endParaRPr lang="en-US" dirty="0"/>
          </a:p>
        </p:txBody>
      </p:sp>
      <p:sp>
        <p:nvSpPr>
          <p:cNvPr id="6" name="Content Placeholder 5"/>
          <p:cNvSpPr>
            <a:spLocks noGrp="1"/>
          </p:cNvSpPr>
          <p:nvPr>
            <p:ph idx="13"/>
          </p:nvPr>
        </p:nvSpPr>
        <p:spPr>
          <a:xfrm>
            <a:off x="457200" y="1818640"/>
            <a:ext cx="8099168" cy="4002723"/>
          </a:xfrm>
        </p:spPr>
        <p:txBody>
          <a:bodyPr/>
          <a:lstStyle/>
          <a:p>
            <a:r>
              <a:rPr lang="en-US" dirty="0" smtClean="0"/>
              <a:t>Prevention:</a:t>
            </a:r>
          </a:p>
          <a:p>
            <a:pPr marL="342900" indent="-342900">
              <a:buFont typeface="Arial" panose="020B0604020202020204" pitchFamily="34" charset="0"/>
              <a:buChar char="•"/>
            </a:pPr>
            <a:r>
              <a:rPr lang="en-US" dirty="0" smtClean="0"/>
              <a:t>Clean up plant debris.</a:t>
            </a:r>
          </a:p>
          <a:p>
            <a:pPr marL="342900" indent="-342900">
              <a:buFont typeface="Arial" panose="020B0604020202020204" pitchFamily="34" charset="0"/>
              <a:buChar char="•"/>
            </a:pPr>
            <a:r>
              <a:rPr lang="en-US" dirty="0" smtClean="0"/>
              <a:t>Make sure plants are not overcrowded and have good air circulation.</a:t>
            </a:r>
          </a:p>
          <a:p>
            <a:pPr marL="342900" indent="-342900">
              <a:buFont typeface="Arial" panose="020B0604020202020204" pitchFamily="34" charset="0"/>
              <a:buChar char="•"/>
            </a:pPr>
            <a:r>
              <a:rPr lang="en-US" dirty="0" smtClean="0"/>
              <a:t>Carefully monitor plants during spring time when the weather is cool and damp (especially pansies, impatiens and roses). </a:t>
            </a:r>
          </a:p>
          <a:p>
            <a:endParaRPr lang="en-US" dirty="0"/>
          </a:p>
          <a:p>
            <a:r>
              <a:rPr lang="en-US" dirty="0" smtClean="0"/>
              <a:t>Treatment:</a:t>
            </a:r>
          </a:p>
          <a:p>
            <a:pPr marL="342900" indent="-342900">
              <a:buFont typeface="Arial" panose="020B0604020202020204" pitchFamily="34" charset="0"/>
              <a:buChar char="•"/>
            </a:pPr>
            <a:r>
              <a:rPr lang="en-US" dirty="0" smtClean="0"/>
              <a:t>Chemically – Fungicide</a:t>
            </a:r>
          </a:p>
          <a:p>
            <a:pPr marL="342900" indent="-342900">
              <a:buFont typeface="Arial" panose="020B0604020202020204" pitchFamily="34" charset="0"/>
              <a:buChar char="•"/>
            </a:pPr>
            <a:r>
              <a:rPr lang="en-US" dirty="0" smtClean="0"/>
              <a:t>Culturally – Reduce relative humidity</a:t>
            </a:r>
          </a:p>
          <a:p>
            <a:endParaRPr lang="en-US" dirty="0"/>
          </a:p>
        </p:txBody>
      </p:sp>
    </p:spTree>
    <p:extLst>
      <p:ext uri="{BB962C8B-B14F-4D97-AF65-F5344CB8AC3E}">
        <p14:creationId xmlns:p14="http://schemas.microsoft.com/office/powerpoint/2010/main" val="38999697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Downy Mildew</a:t>
            </a:r>
            <a:endParaRPr lang="en-US" dirty="0"/>
          </a:p>
        </p:txBody>
      </p:sp>
      <p:pic>
        <p:nvPicPr>
          <p:cNvPr id="5" name="Content Placeholder 4"/>
          <p:cNvPicPr>
            <a:picLocks noGrp="1" noChangeAspect="1"/>
          </p:cNvPicPr>
          <p:nvPr>
            <p:ph idx="13"/>
          </p:nvPr>
        </p:nvPicPr>
        <p:blipFill>
          <a:blip r:embed="rId2"/>
          <a:stretch>
            <a:fillRect/>
          </a:stretch>
        </p:blipFill>
        <p:spPr>
          <a:xfrm>
            <a:off x="502285" y="1811655"/>
            <a:ext cx="3810000" cy="3162300"/>
          </a:xfrm>
          <a:prstGeom prst="rect">
            <a:avLst/>
          </a:prstGeom>
        </p:spPr>
      </p:pic>
      <p:sp>
        <p:nvSpPr>
          <p:cNvPr id="4" name="Rectangle 3"/>
          <p:cNvSpPr/>
          <p:nvPr/>
        </p:nvSpPr>
        <p:spPr>
          <a:xfrm>
            <a:off x="32952" y="5817870"/>
            <a:ext cx="8817232" cy="1040285"/>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Pennsylvania State University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extension.psu.edu/pests/plant-diseases/all-fact-sheets/downy-mildew</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p:cNvPicPr>
            <a:picLocks noChangeAspect="1"/>
          </p:cNvPicPr>
          <p:nvPr/>
        </p:nvPicPr>
        <p:blipFill>
          <a:blip r:embed="rId4"/>
          <a:stretch>
            <a:fillRect/>
          </a:stretch>
        </p:blipFill>
        <p:spPr>
          <a:xfrm>
            <a:off x="4578728" y="1811655"/>
            <a:ext cx="3977640" cy="3162300"/>
          </a:xfrm>
          <a:prstGeom prst="rect">
            <a:avLst/>
          </a:prstGeom>
        </p:spPr>
      </p:pic>
      <p:sp>
        <p:nvSpPr>
          <p:cNvPr id="7" name="Rectangle 6"/>
          <p:cNvSpPr/>
          <p:nvPr/>
        </p:nvSpPr>
        <p:spPr>
          <a:xfrm>
            <a:off x="4278184" y="4881622"/>
            <a:ext cx="4572000" cy="184666"/>
          </a:xfrm>
          <a:prstGeom prst="rect">
            <a:avLst/>
          </a:prstGeom>
        </p:spPr>
        <p:txBody>
          <a:bodyPr>
            <a:spAutoFit/>
          </a:bodyPr>
          <a:lstStyle/>
          <a:p>
            <a:pPr algn="ctr"/>
            <a:r>
              <a:rPr lang="en-US" sz="600"/>
              <a:t>http://walterreeves.code18interactiv.netdna-cdn.com/wp-content/uploads/2013/07/squash-downy-mildew.jpg</a:t>
            </a:r>
          </a:p>
        </p:txBody>
      </p:sp>
      <p:sp>
        <p:nvSpPr>
          <p:cNvPr id="8" name="Rectangle 7"/>
          <p:cNvSpPr/>
          <p:nvPr/>
        </p:nvSpPr>
        <p:spPr>
          <a:xfrm>
            <a:off x="121285" y="4881622"/>
            <a:ext cx="4572000" cy="184666"/>
          </a:xfrm>
          <a:prstGeom prst="rect">
            <a:avLst/>
          </a:prstGeom>
        </p:spPr>
        <p:txBody>
          <a:bodyPr>
            <a:spAutoFit/>
          </a:bodyPr>
          <a:lstStyle/>
          <a:p>
            <a:pPr algn="ctr"/>
            <a:r>
              <a:rPr lang="en-US" sz="600" dirty="0"/>
              <a:t>http://extension.psu.edu/images/factsheets/ppath/downy-mildew0.jpg/image_preview</a:t>
            </a:r>
          </a:p>
        </p:txBody>
      </p:sp>
    </p:spTree>
    <p:extLst>
      <p:ext uri="{BB962C8B-B14F-4D97-AF65-F5344CB8AC3E}">
        <p14:creationId xmlns:p14="http://schemas.microsoft.com/office/powerpoint/2010/main" val="39501958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Leaf Spot (Black)</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 </a:t>
            </a:r>
          </a:p>
          <a:p>
            <a:endParaRPr lang="en-US" sz="2400" dirty="0" smtClean="0"/>
          </a:p>
          <a:p>
            <a:r>
              <a:rPr lang="en-US" sz="2400" dirty="0" smtClean="0"/>
              <a:t>This disease is caused by the fungus </a:t>
            </a:r>
            <a:r>
              <a:rPr lang="en-US" sz="2400" i="1" dirty="0" err="1" smtClean="0"/>
              <a:t>Diplocarpon</a:t>
            </a:r>
            <a:r>
              <a:rPr lang="en-US" sz="2400" i="1" dirty="0" smtClean="0"/>
              <a:t> </a:t>
            </a:r>
            <a:r>
              <a:rPr lang="en-US" sz="2400" i="1" dirty="0" err="1" smtClean="0"/>
              <a:t>rosae</a:t>
            </a:r>
            <a:r>
              <a:rPr lang="en-US" sz="2400" i="1" dirty="0" smtClean="0"/>
              <a:t> </a:t>
            </a:r>
            <a:r>
              <a:rPr lang="en-US" sz="2400" dirty="0" smtClean="0"/>
              <a:t>and is very common in roses. It causes black spots to appear on the leaves and can result in weakening of the plant and lack of blooms. </a:t>
            </a:r>
          </a:p>
          <a:p>
            <a:endParaRPr lang="en-US" dirty="0"/>
          </a:p>
        </p:txBody>
      </p:sp>
    </p:spTree>
    <p:extLst>
      <p:ext uri="{BB962C8B-B14F-4D97-AF65-F5344CB8AC3E}">
        <p14:creationId xmlns:p14="http://schemas.microsoft.com/office/powerpoint/2010/main" val="7610889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Leaf Spot (Black)</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Symptoms:</a:t>
            </a:r>
          </a:p>
          <a:p>
            <a:endParaRPr lang="en-US" sz="2400" dirty="0" smtClean="0"/>
          </a:p>
          <a:p>
            <a:r>
              <a:rPr lang="en-US" sz="2400" dirty="0" smtClean="0"/>
              <a:t>Black spots form on the top side of leaves with no powdery growth found on the underside. The black spots have feathery fibers and are not fluffy like mildew. Yellowing typically occurs around the edges of the spots and causes the leaf to drop off. </a:t>
            </a:r>
          </a:p>
        </p:txBody>
      </p:sp>
    </p:spTree>
    <p:extLst>
      <p:ext uri="{BB962C8B-B14F-4D97-AF65-F5344CB8AC3E}">
        <p14:creationId xmlns:p14="http://schemas.microsoft.com/office/powerpoint/2010/main" val="9481079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Leaf Spot (Black)</a:t>
            </a:r>
            <a:endParaRPr lang="en-US" dirty="0"/>
          </a:p>
        </p:txBody>
      </p:sp>
      <p:sp>
        <p:nvSpPr>
          <p:cNvPr id="6" name="Content Placeholder 5"/>
          <p:cNvSpPr>
            <a:spLocks noGrp="1"/>
          </p:cNvSpPr>
          <p:nvPr>
            <p:ph idx="13"/>
          </p:nvPr>
        </p:nvSpPr>
        <p:spPr>
          <a:xfrm>
            <a:off x="457200" y="1818640"/>
            <a:ext cx="8099168" cy="4002723"/>
          </a:xfrm>
        </p:spPr>
        <p:txBody>
          <a:bodyPr/>
          <a:lstStyle/>
          <a:p>
            <a:r>
              <a:rPr lang="en-US" dirty="0" smtClean="0"/>
              <a:t>Prevention:</a:t>
            </a:r>
          </a:p>
          <a:p>
            <a:pPr marL="342900" indent="-342900">
              <a:buFont typeface="Arial" panose="020B0604020202020204" pitchFamily="34" charset="0"/>
              <a:buChar char="•"/>
            </a:pPr>
            <a:r>
              <a:rPr lang="en-US" dirty="0"/>
              <a:t>Make sure plants are not </a:t>
            </a:r>
            <a:r>
              <a:rPr lang="en-US" dirty="0" smtClean="0"/>
              <a:t>overcrowded </a:t>
            </a:r>
            <a:r>
              <a:rPr lang="en-US" dirty="0"/>
              <a:t>and have good air circulation</a:t>
            </a:r>
            <a:r>
              <a:rPr lang="en-US" dirty="0" smtClean="0"/>
              <a:t>.</a:t>
            </a:r>
          </a:p>
          <a:p>
            <a:pPr marL="342900" indent="-342900">
              <a:buFont typeface="Arial" panose="020B0604020202020204" pitchFamily="34" charset="0"/>
              <a:buChar char="•"/>
            </a:pPr>
            <a:r>
              <a:rPr lang="en-US" dirty="0" smtClean="0"/>
              <a:t>Do not allow leaves to be wet for more then seven hours.</a:t>
            </a:r>
          </a:p>
          <a:p>
            <a:pPr marL="342900" indent="-342900">
              <a:buFont typeface="Arial" panose="020B0604020202020204" pitchFamily="34" charset="0"/>
              <a:buChar char="•"/>
            </a:pPr>
            <a:r>
              <a:rPr lang="en-US" dirty="0"/>
              <a:t>Clean up </a:t>
            </a:r>
            <a:r>
              <a:rPr lang="en-US" dirty="0" smtClean="0"/>
              <a:t>infected plant </a:t>
            </a:r>
            <a:r>
              <a:rPr lang="en-US" dirty="0"/>
              <a:t>debris.</a:t>
            </a:r>
          </a:p>
          <a:p>
            <a:pPr marL="342900" indent="-342900">
              <a:buFont typeface="Arial" panose="020B0604020202020204" pitchFamily="34" charset="0"/>
              <a:buChar char="•"/>
            </a:pPr>
            <a:endParaRPr lang="en-US" dirty="0"/>
          </a:p>
          <a:p>
            <a:r>
              <a:rPr lang="en-US" dirty="0" smtClean="0"/>
              <a:t>Treatment:</a:t>
            </a:r>
          </a:p>
          <a:p>
            <a:pPr marL="342900" indent="-342900">
              <a:buFont typeface="Arial" panose="020B0604020202020204" pitchFamily="34" charset="0"/>
              <a:buChar char="•"/>
            </a:pPr>
            <a:r>
              <a:rPr lang="en-US" dirty="0" smtClean="0"/>
              <a:t>Chemically – Fungicide</a:t>
            </a:r>
          </a:p>
          <a:p>
            <a:pPr marL="342900" indent="-342900">
              <a:buFont typeface="Arial" panose="020B0604020202020204" pitchFamily="34" charset="0"/>
              <a:buChar char="•"/>
            </a:pPr>
            <a:r>
              <a:rPr lang="en-US" dirty="0" smtClean="0"/>
              <a:t>Culturally – No treatment listed</a:t>
            </a:r>
            <a:endParaRPr lang="en-US" dirty="0"/>
          </a:p>
        </p:txBody>
      </p:sp>
    </p:spTree>
    <p:extLst>
      <p:ext uri="{BB962C8B-B14F-4D97-AF65-F5344CB8AC3E}">
        <p14:creationId xmlns:p14="http://schemas.microsoft.com/office/powerpoint/2010/main" val="1834228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Leaf Spot (Black)</a:t>
            </a:r>
            <a:endParaRPr lang="en-US" dirty="0"/>
          </a:p>
        </p:txBody>
      </p:sp>
      <p:sp>
        <p:nvSpPr>
          <p:cNvPr id="4" name="Rectangle 3"/>
          <p:cNvSpPr/>
          <p:nvPr/>
        </p:nvSpPr>
        <p:spPr>
          <a:xfrm>
            <a:off x="32952" y="5143431"/>
            <a:ext cx="8817232" cy="1680460"/>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Maine</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https://extension.umaine.edu/ipm/ipddl/publications/5097e</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p>
          <a:p>
            <a:pPr lvl="0" eaLnBrk="0" hangingPunct="0">
              <a:spcBef>
                <a:spcPct val="30000"/>
              </a:spcBef>
            </a:pPr>
            <a:r>
              <a:rPr lang="en-US" sz="2000" dirty="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rPr>
              <a:t>University of </a:t>
            </a:r>
            <a:r>
              <a:rPr lang="en-US" sz="20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rPr>
              <a:t>California</a:t>
            </a:r>
            <a:endParaRPr lang="en-US" sz="2000" dirty="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endParaRPr>
          </a:p>
          <a:p>
            <a:pPr lvl="0" eaLnBrk="0" hangingPunct="0">
              <a:spcBef>
                <a:spcPct val="30000"/>
              </a:spcBef>
            </a:pPr>
            <a:r>
              <a:rPr lang="en-US" sz="1200" dirty="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hlinkClick r:id="rId3"/>
              </a:rPr>
              <a:t>http://</a:t>
            </a:r>
            <a:r>
              <a:rPr lang="en-US" sz="12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hlinkClick r:id="rId3"/>
              </a:rPr>
              <a:t>ipm.ucanr.edu/PMG/GARDEN/PLANTS/DISEASES/blackspot.html</a:t>
            </a:r>
            <a:r>
              <a:rPr lang="en-US" sz="12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rPr>
              <a:t> </a:t>
            </a: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Content Placeholder 4"/>
          <p:cNvPicPr>
            <a:picLocks noGrp="1" noChangeAspect="1"/>
          </p:cNvPicPr>
          <p:nvPr>
            <p:ph idx="13"/>
          </p:nvPr>
        </p:nvPicPr>
        <p:blipFill>
          <a:blip r:embed="rId4"/>
          <a:stretch>
            <a:fillRect/>
          </a:stretch>
        </p:blipFill>
        <p:spPr>
          <a:xfrm>
            <a:off x="1393568" y="1127726"/>
            <a:ext cx="6096000" cy="3952875"/>
          </a:xfrm>
          <a:prstGeom prst="rect">
            <a:avLst/>
          </a:prstGeom>
        </p:spPr>
      </p:pic>
      <p:sp>
        <p:nvSpPr>
          <p:cNvPr id="6" name="Rectangle 5"/>
          <p:cNvSpPr/>
          <p:nvPr/>
        </p:nvSpPr>
        <p:spPr>
          <a:xfrm>
            <a:off x="2155568" y="5034434"/>
            <a:ext cx="4572000" cy="184666"/>
          </a:xfrm>
          <a:prstGeom prst="rect">
            <a:avLst/>
          </a:prstGeom>
        </p:spPr>
        <p:txBody>
          <a:bodyPr>
            <a:spAutoFit/>
          </a:bodyPr>
          <a:lstStyle/>
          <a:p>
            <a:pPr algn="ctr"/>
            <a:r>
              <a:rPr lang="en-US" sz="600" dirty="0"/>
              <a:t>http://www.olyrose.org/images/Black%20spot-01%20-%20Copy.JPG</a:t>
            </a:r>
          </a:p>
        </p:txBody>
      </p:sp>
    </p:spTree>
    <p:extLst>
      <p:ext uri="{BB962C8B-B14F-4D97-AF65-F5344CB8AC3E}">
        <p14:creationId xmlns:p14="http://schemas.microsoft.com/office/powerpoint/2010/main" val="16610363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prstGeom prst="rect">
            <a:avLst/>
          </a:prstGeom>
        </p:spPr>
        <p:txBody>
          <a:bodyPr/>
          <a:lstStyle/>
          <a:p>
            <a:r>
              <a:rPr lang="en-US" dirty="0" smtClean="0"/>
              <a:t>Introduction </a:t>
            </a:r>
            <a:endParaRPr lang="en-US" dirty="0"/>
          </a:p>
        </p:txBody>
      </p:sp>
      <p:sp>
        <p:nvSpPr>
          <p:cNvPr id="3" name="Text Placeholder 2"/>
          <p:cNvSpPr>
            <a:spLocks noGrp="1"/>
          </p:cNvSpPr>
          <p:nvPr>
            <p:ph type="body" sz="quarter" idx="12"/>
          </p:nvPr>
        </p:nvSpPr>
        <p:spPr/>
        <p:txBody>
          <a:bodyPr/>
          <a:lstStyle/>
          <a:p>
            <a:r>
              <a:rPr lang="en-US" dirty="0" smtClean="0"/>
              <a:t>Think, Pair, Share</a:t>
            </a:r>
            <a:endParaRPr lang="en-US" dirty="0"/>
          </a:p>
        </p:txBody>
      </p:sp>
      <p:sp>
        <p:nvSpPr>
          <p:cNvPr id="4" name="Content Placeholder 3"/>
          <p:cNvSpPr>
            <a:spLocks noGrp="1"/>
          </p:cNvSpPr>
          <p:nvPr>
            <p:ph idx="13"/>
          </p:nvPr>
        </p:nvSpPr>
        <p:spPr>
          <a:xfrm>
            <a:off x="953588" y="5473338"/>
            <a:ext cx="2743200" cy="1057774"/>
          </a:xfrm>
        </p:spPr>
        <p:txBody>
          <a:bodyPr/>
          <a:lstStyle/>
          <a:p>
            <a:r>
              <a:rPr lang="en-US" dirty="0" smtClean="0"/>
              <a:t>How can you tell if a </a:t>
            </a:r>
            <a:r>
              <a:rPr lang="en-US" b="1" dirty="0" smtClean="0"/>
              <a:t>person</a:t>
            </a:r>
            <a:r>
              <a:rPr lang="en-US" dirty="0" smtClean="0"/>
              <a:t> is sick?</a:t>
            </a:r>
          </a:p>
        </p:txBody>
      </p:sp>
      <p:pic>
        <p:nvPicPr>
          <p:cNvPr id="6" name="Picture 5"/>
          <p:cNvPicPr>
            <a:picLocks noChangeAspect="1"/>
          </p:cNvPicPr>
          <p:nvPr/>
        </p:nvPicPr>
        <p:blipFill>
          <a:blip r:embed="rId3"/>
          <a:stretch>
            <a:fillRect/>
          </a:stretch>
        </p:blipFill>
        <p:spPr>
          <a:xfrm>
            <a:off x="953588" y="1602624"/>
            <a:ext cx="2235019" cy="3742855"/>
          </a:xfrm>
          <a:prstGeom prst="rect">
            <a:avLst/>
          </a:prstGeom>
        </p:spPr>
      </p:pic>
      <p:sp>
        <p:nvSpPr>
          <p:cNvPr id="7" name="Content Placeholder 3"/>
          <p:cNvSpPr txBox="1">
            <a:spLocks/>
          </p:cNvSpPr>
          <p:nvPr/>
        </p:nvSpPr>
        <p:spPr>
          <a:xfrm>
            <a:off x="5495108" y="5473338"/>
            <a:ext cx="2743200" cy="1057774"/>
          </a:xfrm>
          <a:prstGeom prst="rect">
            <a:avLst/>
          </a:prstGeom>
        </p:spPr>
        <p:txBody>
          <a:bodyPr/>
          <a:lstStyle>
            <a:lvl1pPr marL="0" marR="0" indent="0" algn="l" defTabSz="914400" rtl="0" eaLnBrk="1" fontAlgn="auto" latinLnBrk="0" hangingPunct="1">
              <a:lnSpc>
                <a:spcPct val="100000"/>
              </a:lnSpc>
              <a:spcBef>
                <a:spcPts val="800"/>
              </a:spcBef>
              <a:spcAft>
                <a:spcPts val="0"/>
              </a:spcAft>
              <a:buClrTx/>
              <a:buSzTx/>
              <a:buFont typeface="Arial"/>
              <a:buNone/>
              <a:tabLst/>
              <a:defRPr sz="2000" b="0" i="0" kern="1200" baseline="0">
                <a:solidFill>
                  <a:schemeClr val="tx1">
                    <a:lumMod val="50000"/>
                    <a:lumOff val="50000"/>
                  </a:schemeClr>
                </a:solidFill>
                <a:latin typeface="Verdana"/>
                <a:ea typeface="+mn-ea"/>
                <a:cs typeface="Verdana"/>
              </a:defRPr>
            </a:lvl1pPr>
            <a:lvl2pPr marL="173736" indent="-173736" algn="l" defTabSz="914400" rtl="0" eaLnBrk="1" latinLnBrk="0" hangingPunct="1">
              <a:spcBef>
                <a:spcPts val="300"/>
              </a:spcBef>
              <a:buClr>
                <a:schemeClr val="accent2"/>
              </a:buClr>
              <a:buFont typeface="Wingdings" pitchFamily="2" charset="2"/>
              <a:buChar char="§"/>
              <a:defRPr sz="1600" b="0" i="0" kern="1200">
                <a:solidFill>
                  <a:srgbClr val="000000"/>
                </a:solidFill>
                <a:latin typeface="Verdana"/>
                <a:ea typeface="+mn-ea"/>
                <a:cs typeface="Verdana"/>
              </a:defRPr>
            </a:lvl2pPr>
            <a:lvl3pPr marL="402336" indent="-164592" algn="l" defTabSz="914400" rtl="0" eaLnBrk="1" latinLnBrk="0" hangingPunct="1">
              <a:spcBef>
                <a:spcPts val="300"/>
              </a:spcBef>
              <a:buClr>
                <a:schemeClr val="accent2"/>
              </a:buClr>
              <a:buFont typeface="Wingdings" pitchFamily="2" charset="2"/>
              <a:buChar char="§"/>
              <a:defRPr sz="1600" b="0" i="0" kern="1200">
                <a:solidFill>
                  <a:srgbClr val="000000"/>
                </a:solidFill>
                <a:latin typeface="Verdana"/>
                <a:ea typeface="+mn-ea"/>
                <a:cs typeface="Verdana"/>
              </a:defRPr>
            </a:lvl3pPr>
            <a:lvl4pPr marL="630936" indent="-164592" algn="l" defTabSz="914400" rtl="0" eaLnBrk="1" latinLnBrk="0" hangingPunct="1">
              <a:spcBef>
                <a:spcPts val="300"/>
              </a:spcBef>
              <a:buClr>
                <a:schemeClr val="accent2"/>
              </a:buClr>
              <a:buFont typeface="Wingdings" pitchFamily="2" charset="2"/>
              <a:buChar char="§"/>
              <a:defRPr sz="1600" b="0" i="0" kern="1200">
                <a:solidFill>
                  <a:srgbClr val="000000"/>
                </a:solidFill>
                <a:latin typeface="Verdana"/>
                <a:ea typeface="+mn-ea"/>
                <a:cs typeface="Verdana"/>
              </a:defRPr>
            </a:lvl4pPr>
            <a:lvl5pPr marL="859536" indent="-173736" algn="l" defTabSz="914400" rtl="0" eaLnBrk="1" latinLnBrk="0" hangingPunct="1">
              <a:spcBef>
                <a:spcPts val="300"/>
              </a:spcBef>
              <a:buClr>
                <a:schemeClr val="accent2"/>
              </a:buClr>
              <a:buFont typeface="Wingdings" pitchFamily="2" charset="2"/>
              <a:buChar char="§"/>
              <a:defRPr sz="1600" b="0" i="0" kern="1200">
                <a:solidFill>
                  <a:srgbClr val="000000"/>
                </a:solidFill>
                <a:latin typeface="Verdana"/>
                <a:ea typeface="+mn-ea"/>
                <a:cs typeface="Verdana"/>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a:lstStyle>
          <a:p>
            <a:r>
              <a:rPr lang="en-US" dirty="0" smtClean="0"/>
              <a:t>How can you tell if a </a:t>
            </a:r>
            <a:r>
              <a:rPr lang="en-US" b="1" dirty="0" smtClean="0"/>
              <a:t>plant</a:t>
            </a:r>
            <a:r>
              <a:rPr lang="en-US" dirty="0" smtClean="0"/>
              <a:t> is sick?</a:t>
            </a:r>
          </a:p>
        </p:txBody>
      </p:sp>
      <p:pic>
        <p:nvPicPr>
          <p:cNvPr id="8" name="Picture 7"/>
          <p:cNvPicPr>
            <a:picLocks noChangeAspect="1"/>
          </p:cNvPicPr>
          <p:nvPr/>
        </p:nvPicPr>
        <p:blipFill>
          <a:blip r:embed="rId4"/>
          <a:stretch>
            <a:fillRect/>
          </a:stretch>
        </p:blipFill>
        <p:spPr>
          <a:xfrm>
            <a:off x="5680369" y="1690440"/>
            <a:ext cx="2372678" cy="3655039"/>
          </a:xfrm>
          <a:prstGeom prst="rect">
            <a:avLst/>
          </a:prstGeom>
        </p:spPr>
      </p:pic>
    </p:spTree>
    <p:extLst>
      <p:ext uri="{BB962C8B-B14F-4D97-AF65-F5344CB8AC3E}">
        <p14:creationId xmlns:p14="http://schemas.microsoft.com/office/powerpoint/2010/main" val="1172535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Powdery Mildew </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 </a:t>
            </a:r>
          </a:p>
          <a:p>
            <a:endParaRPr lang="en-US" sz="2400" dirty="0" smtClean="0"/>
          </a:p>
          <a:p>
            <a:r>
              <a:rPr lang="en-US" sz="2400" dirty="0" smtClean="0"/>
              <a:t>Powdery mildew refers to a group of diseases that are caused by related fungi. The powder growth can affect the plants’ leaves, stems and flower petals. While water does not affect this fungus as much as other mildews, high humidity helps it spread. </a:t>
            </a:r>
          </a:p>
        </p:txBody>
      </p:sp>
    </p:spTree>
    <p:extLst>
      <p:ext uri="{BB962C8B-B14F-4D97-AF65-F5344CB8AC3E}">
        <p14:creationId xmlns:p14="http://schemas.microsoft.com/office/powerpoint/2010/main" val="22136440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Powdery Mildew </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Symptoms:</a:t>
            </a:r>
          </a:p>
          <a:p>
            <a:endParaRPr lang="en-US" sz="2400" dirty="0" smtClean="0"/>
          </a:p>
          <a:p>
            <a:r>
              <a:rPr lang="en-US" sz="2400" dirty="0" smtClean="0"/>
              <a:t>Small round spots develop on the plant’s surface and grow into a powdery white-gray growth. As the fungus grows, it extracts nutrients from the plant and causes a decline in health and vigor. </a:t>
            </a:r>
          </a:p>
        </p:txBody>
      </p:sp>
    </p:spTree>
    <p:extLst>
      <p:ext uri="{BB962C8B-B14F-4D97-AF65-F5344CB8AC3E}">
        <p14:creationId xmlns:p14="http://schemas.microsoft.com/office/powerpoint/2010/main" val="14993828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Powdery Mildew </a:t>
            </a:r>
            <a:endParaRPr lang="en-US" dirty="0"/>
          </a:p>
        </p:txBody>
      </p:sp>
      <p:sp>
        <p:nvSpPr>
          <p:cNvPr id="6" name="Content Placeholder 5"/>
          <p:cNvSpPr>
            <a:spLocks noGrp="1"/>
          </p:cNvSpPr>
          <p:nvPr>
            <p:ph idx="13"/>
          </p:nvPr>
        </p:nvSpPr>
        <p:spPr>
          <a:xfrm>
            <a:off x="457200" y="1624330"/>
            <a:ext cx="8099168" cy="4002723"/>
          </a:xfrm>
        </p:spPr>
        <p:txBody>
          <a:bodyPr/>
          <a:lstStyle/>
          <a:p>
            <a:r>
              <a:rPr lang="en-US" dirty="0" smtClean="0"/>
              <a:t>Prevention:</a:t>
            </a:r>
          </a:p>
          <a:p>
            <a:pPr marL="342900" indent="-342900">
              <a:buFont typeface="Arial" panose="020B0604020202020204" pitchFamily="34" charset="0"/>
              <a:buChar char="•"/>
            </a:pPr>
            <a:r>
              <a:rPr lang="en-US" dirty="0" smtClean="0"/>
              <a:t>Properly ventilate greenhouse.</a:t>
            </a:r>
          </a:p>
          <a:p>
            <a:pPr marL="342900" indent="-342900">
              <a:buFont typeface="Arial" panose="020B0604020202020204" pitchFamily="34" charset="0"/>
              <a:buChar char="•"/>
            </a:pPr>
            <a:r>
              <a:rPr lang="en-US" dirty="0"/>
              <a:t>Make sure plants are not </a:t>
            </a:r>
            <a:r>
              <a:rPr lang="en-US" dirty="0" smtClean="0"/>
              <a:t>overcrowded </a:t>
            </a:r>
            <a:r>
              <a:rPr lang="en-US" dirty="0"/>
              <a:t>and have good air circulation.</a:t>
            </a:r>
          </a:p>
          <a:p>
            <a:pPr marL="342900" indent="-342900">
              <a:buFont typeface="Arial" panose="020B0604020202020204" pitchFamily="34" charset="0"/>
              <a:buChar char="•"/>
            </a:pPr>
            <a:r>
              <a:rPr lang="en-US" dirty="0" smtClean="0"/>
              <a:t>If you notice an onset of powdery mildew, remove the leaves immediately and prune the infected stem at the end of the growing season. </a:t>
            </a:r>
          </a:p>
          <a:p>
            <a:endParaRPr lang="en-US" dirty="0"/>
          </a:p>
          <a:p>
            <a:r>
              <a:rPr lang="en-US" dirty="0" smtClean="0"/>
              <a:t>Treatment:</a:t>
            </a:r>
          </a:p>
          <a:p>
            <a:pPr marL="342900" indent="-342900">
              <a:buFont typeface="Arial" panose="020B0604020202020204" pitchFamily="34" charset="0"/>
              <a:buChar char="•"/>
            </a:pPr>
            <a:r>
              <a:rPr lang="en-US" dirty="0" smtClean="0"/>
              <a:t>Chemically – Fungicide</a:t>
            </a:r>
          </a:p>
          <a:p>
            <a:pPr marL="342900" indent="-342900">
              <a:buFont typeface="Arial" panose="020B0604020202020204" pitchFamily="34" charset="0"/>
              <a:buChar char="•"/>
            </a:pPr>
            <a:r>
              <a:rPr lang="en-US" dirty="0" smtClean="0"/>
              <a:t>Culturally – Reduce relative humidity</a:t>
            </a:r>
            <a:endParaRPr lang="en-US" dirty="0"/>
          </a:p>
        </p:txBody>
      </p:sp>
    </p:spTree>
    <p:extLst>
      <p:ext uri="{BB962C8B-B14F-4D97-AF65-F5344CB8AC3E}">
        <p14:creationId xmlns:p14="http://schemas.microsoft.com/office/powerpoint/2010/main" val="40036727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Powdery Mildew</a:t>
            </a:r>
            <a:endParaRPr lang="en-US" dirty="0"/>
          </a:p>
        </p:txBody>
      </p:sp>
      <p:sp>
        <p:nvSpPr>
          <p:cNvPr id="4" name="Rectangle 3"/>
          <p:cNvSpPr/>
          <p:nvPr/>
        </p:nvSpPr>
        <p:spPr>
          <a:xfrm>
            <a:off x="32952" y="5817870"/>
            <a:ext cx="8817232" cy="1040285"/>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Clemson University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www.clemson.edu/extension/hgic/pests/plant_pests/flowers/hgic2049.html</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9" name="Content Placeholder 8"/>
          <p:cNvPicPr>
            <a:picLocks noGrp="1" noChangeAspect="1"/>
          </p:cNvPicPr>
          <p:nvPr>
            <p:ph idx="13"/>
          </p:nvPr>
        </p:nvPicPr>
        <p:blipFill>
          <a:blip r:embed="rId3"/>
          <a:stretch>
            <a:fillRect/>
          </a:stretch>
        </p:blipFill>
        <p:spPr>
          <a:xfrm>
            <a:off x="1307918" y="2067131"/>
            <a:ext cx="2857500" cy="2857500"/>
          </a:xfrm>
          <a:prstGeom prst="rect">
            <a:avLst/>
          </a:prstGeom>
        </p:spPr>
      </p:pic>
      <p:pic>
        <p:nvPicPr>
          <p:cNvPr id="10" name="Picture 9"/>
          <p:cNvPicPr>
            <a:picLocks noChangeAspect="1"/>
          </p:cNvPicPr>
          <p:nvPr/>
        </p:nvPicPr>
        <p:blipFill>
          <a:blip r:embed="rId4"/>
          <a:stretch>
            <a:fillRect/>
          </a:stretch>
        </p:blipFill>
        <p:spPr>
          <a:xfrm>
            <a:off x="4165418" y="2067131"/>
            <a:ext cx="3771900" cy="2857500"/>
          </a:xfrm>
          <a:prstGeom prst="rect">
            <a:avLst/>
          </a:prstGeom>
        </p:spPr>
      </p:pic>
    </p:spTree>
    <p:extLst>
      <p:ext uri="{BB962C8B-B14F-4D97-AF65-F5344CB8AC3E}">
        <p14:creationId xmlns:p14="http://schemas.microsoft.com/office/powerpoint/2010/main" val="23190293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Root Rot </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 </a:t>
            </a:r>
          </a:p>
          <a:p>
            <a:endParaRPr lang="en-US" sz="2400" dirty="0" smtClean="0"/>
          </a:p>
          <a:p>
            <a:r>
              <a:rPr lang="en-US" sz="2400" dirty="0" smtClean="0"/>
              <a:t>This disease can happen in both indoor and outdoor plants that are affected by poor drainage. The fungus that results from the lack of drainage can cause symptoms that are very common to other diseases and disorders. </a:t>
            </a:r>
          </a:p>
          <a:p>
            <a:endParaRPr lang="en-US" dirty="0"/>
          </a:p>
        </p:txBody>
      </p:sp>
    </p:spTree>
    <p:extLst>
      <p:ext uri="{BB962C8B-B14F-4D97-AF65-F5344CB8AC3E}">
        <p14:creationId xmlns:p14="http://schemas.microsoft.com/office/powerpoint/2010/main" val="19230955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Root Rot </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Symptoms:</a:t>
            </a:r>
          </a:p>
          <a:p>
            <a:endParaRPr lang="en-US" sz="2400" dirty="0" smtClean="0"/>
          </a:p>
          <a:p>
            <a:r>
              <a:rPr lang="en-US" sz="2400" dirty="0" smtClean="0"/>
              <a:t>Above the soil, the overall growth of the plant is decreased, and they may appear smaller and flower less then healthy plants. The leaves of infected plants will yellow, curl and die. The roots of the plant will turn black and become limp. When the plant is removed from the growing medium, the root’s outer cell layer will be stripped off and the tissue exposed. </a:t>
            </a:r>
          </a:p>
        </p:txBody>
      </p:sp>
    </p:spTree>
    <p:extLst>
      <p:ext uri="{BB962C8B-B14F-4D97-AF65-F5344CB8AC3E}">
        <p14:creationId xmlns:p14="http://schemas.microsoft.com/office/powerpoint/2010/main" val="16896532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Root Rot</a:t>
            </a:r>
            <a:endParaRPr lang="en-US" dirty="0"/>
          </a:p>
        </p:txBody>
      </p:sp>
      <p:sp>
        <p:nvSpPr>
          <p:cNvPr id="6" name="Content Placeholder 5"/>
          <p:cNvSpPr>
            <a:spLocks noGrp="1"/>
          </p:cNvSpPr>
          <p:nvPr>
            <p:ph idx="13"/>
          </p:nvPr>
        </p:nvSpPr>
        <p:spPr>
          <a:xfrm>
            <a:off x="457200" y="1624330"/>
            <a:ext cx="8099168" cy="4002723"/>
          </a:xfrm>
        </p:spPr>
        <p:txBody>
          <a:bodyPr/>
          <a:lstStyle/>
          <a:p>
            <a:r>
              <a:rPr lang="en-US" dirty="0" smtClean="0"/>
              <a:t>Prevention:</a:t>
            </a:r>
          </a:p>
          <a:p>
            <a:pPr marL="342900" indent="-342900">
              <a:buFont typeface="Arial" panose="020B0604020202020204" pitchFamily="34" charset="0"/>
              <a:buChar char="•"/>
            </a:pPr>
            <a:r>
              <a:rPr lang="en-US" dirty="0"/>
              <a:t>Sanitize all your containers, </a:t>
            </a:r>
            <a:r>
              <a:rPr lang="en-US" dirty="0" smtClean="0"/>
              <a:t>equipment </a:t>
            </a:r>
            <a:r>
              <a:rPr lang="en-US" dirty="0"/>
              <a:t>and growing medium to prevent the spread of pathogens. </a:t>
            </a:r>
          </a:p>
          <a:p>
            <a:pPr marL="342900" indent="-342900">
              <a:buFont typeface="Arial" panose="020B0604020202020204" pitchFamily="34" charset="0"/>
              <a:buChar char="•"/>
            </a:pPr>
            <a:r>
              <a:rPr lang="en-US" dirty="0"/>
              <a:t>Make sure growing medium is well </a:t>
            </a:r>
            <a:r>
              <a:rPr lang="en-US" dirty="0" smtClean="0"/>
              <a:t>drained.</a:t>
            </a:r>
          </a:p>
          <a:p>
            <a:pPr marL="342900" indent="-342900">
              <a:buFont typeface="Arial" panose="020B0604020202020204" pitchFamily="34" charset="0"/>
              <a:buChar char="•"/>
            </a:pPr>
            <a:r>
              <a:rPr lang="en-US" dirty="0" smtClean="0"/>
              <a:t>Avoid overwatering and overcrowding. </a:t>
            </a:r>
          </a:p>
          <a:p>
            <a:endParaRPr lang="en-US" dirty="0" smtClean="0"/>
          </a:p>
          <a:p>
            <a:r>
              <a:rPr lang="en-US" dirty="0" smtClean="0"/>
              <a:t>Treatment:</a:t>
            </a:r>
          </a:p>
          <a:p>
            <a:pPr marL="342900" indent="-342900">
              <a:buFont typeface="Arial" panose="020B0604020202020204" pitchFamily="34" charset="0"/>
              <a:buChar char="•"/>
            </a:pPr>
            <a:r>
              <a:rPr lang="en-US" dirty="0" smtClean="0"/>
              <a:t>Chemically – Fungicide</a:t>
            </a:r>
          </a:p>
          <a:p>
            <a:pPr marL="342900" indent="-342900">
              <a:buFont typeface="Arial" panose="020B0604020202020204" pitchFamily="34" charset="0"/>
              <a:buChar char="•"/>
            </a:pPr>
            <a:r>
              <a:rPr lang="en-US" dirty="0" smtClean="0"/>
              <a:t>Culturally – Correct/adjust watering</a:t>
            </a:r>
            <a:endParaRPr lang="en-US" dirty="0"/>
          </a:p>
        </p:txBody>
      </p:sp>
    </p:spTree>
    <p:extLst>
      <p:ext uri="{BB962C8B-B14F-4D97-AF65-F5344CB8AC3E}">
        <p14:creationId xmlns:p14="http://schemas.microsoft.com/office/powerpoint/2010/main" val="38346099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Root Rot</a:t>
            </a:r>
          </a:p>
        </p:txBody>
      </p:sp>
      <p:pic>
        <p:nvPicPr>
          <p:cNvPr id="5" name="Content Placeholder 4"/>
          <p:cNvPicPr>
            <a:picLocks noGrp="1" noChangeAspect="1"/>
          </p:cNvPicPr>
          <p:nvPr>
            <p:ph idx="13"/>
          </p:nvPr>
        </p:nvPicPr>
        <p:blipFill>
          <a:blip r:embed="rId2"/>
          <a:stretch>
            <a:fillRect/>
          </a:stretch>
        </p:blipFill>
        <p:spPr>
          <a:xfrm>
            <a:off x="965008" y="2155371"/>
            <a:ext cx="6953120" cy="2948123"/>
          </a:xfrm>
          <a:prstGeom prst="rect">
            <a:avLst/>
          </a:prstGeom>
        </p:spPr>
      </p:pic>
      <p:sp>
        <p:nvSpPr>
          <p:cNvPr id="7" name="Rectangle 6"/>
          <p:cNvSpPr/>
          <p:nvPr/>
        </p:nvSpPr>
        <p:spPr>
          <a:xfrm>
            <a:off x="32952" y="5817870"/>
            <a:ext cx="8817232" cy="1040285"/>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Pennsylvania State University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3"/>
              </a:rPr>
              <a:t>extension.psu.edu/pests/plant-diseases/all-fact-sheets/fungal-root-rots-and-chemical-fungicide-use</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p:cNvSpPr/>
          <p:nvPr/>
        </p:nvSpPr>
        <p:spPr>
          <a:xfrm>
            <a:off x="1984038" y="5011161"/>
            <a:ext cx="4572000" cy="184666"/>
          </a:xfrm>
          <a:prstGeom prst="rect">
            <a:avLst/>
          </a:prstGeom>
        </p:spPr>
        <p:txBody>
          <a:bodyPr>
            <a:spAutoFit/>
          </a:bodyPr>
          <a:lstStyle/>
          <a:p>
            <a:pPr algn="ctr"/>
            <a:r>
              <a:rPr lang="en-US" sz="600" dirty="0"/>
              <a:t>http://pnwhandbooks.org/plantdisease/sites/default/files/images/Corn_root_rot.jpg</a:t>
            </a:r>
          </a:p>
        </p:txBody>
      </p:sp>
      <p:sp>
        <p:nvSpPr>
          <p:cNvPr id="3" name="TextBox 2"/>
          <p:cNvSpPr txBox="1"/>
          <p:nvPr/>
        </p:nvSpPr>
        <p:spPr>
          <a:xfrm>
            <a:off x="1984038" y="1878372"/>
            <a:ext cx="5703570" cy="369332"/>
          </a:xfrm>
          <a:prstGeom prst="rect">
            <a:avLst/>
          </a:prstGeom>
          <a:noFill/>
        </p:spPr>
        <p:txBody>
          <a:bodyPr wrap="square" rtlCol="0">
            <a:spAutoFit/>
          </a:bodyPr>
          <a:lstStyle/>
          <a:p>
            <a:r>
              <a:rPr lang="en-US"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Healthy Root			Infected Root</a:t>
            </a:r>
            <a:endParaRPr lang="en-US"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2013138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Rust</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a:t>
            </a:r>
          </a:p>
          <a:p>
            <a:r>
              <a:rPr lang="en-US" sz="2400" dirty="0" smtClean="0"/>
              <a:t> </a:t>
            </a:r>
          </a:p>
          <a:p>
            <a:r>
              <a:rPr lang="en-US" sz="2400" dirty="0" smtClean="0"/>
              <a:t>Rust is a very common disease found in all types of plants. It is an unsightly fungus and can cause death in extreme cases. Rust tends to be more prominent in the late-summer to mid-autumn months. Typically, the leaves show signs of rust, but it can also form on the stem and flowers in some cases. In severe cases, it can cause leaves to yellow and fall off. </a:t>
            </a:r>
          </a:p>
        </p:txBody>
      </p:sp>
    </p:spTree>
    <p:extLst>
      <p:ext uri="{BB962C8B-B14F-4D97-AF65-F5344CB8AC3E}">
        <p14:creationId xmlns:p14="http://schemas.microsoft.com/office/powerpoint/2010/main" val="17119258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Rust</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Symptoms:</a:t>
            </a:r>
          </a:p>
          <a:p>
            <a:endParaRPr lang="en-US" sz="2400" dirty="0" smtClean="0"/>
          </a:p>
          <a:p>
            <a:r>
              <a:rPr lang="en-US" sz="2400" dirty="0" smtClean="0"/>
              <a:t>Small round structures called pustules form on the underside of the leaf. Dozens of pustules can form on a single leaf. The rust name comes from the color of the pustules that can be yellow-orange to dark brown. </a:t>
            </a:r>
          </a:p>
        </p:txBody>
      </p:sp>
    </p:spTree>
    <p:extLst>
      <p:ext uri="{BB962C8B-B14F-4D97-AF65-F5344CB8AC3E}">
        <p14:creationId xmlns:p14="http://schemas.microsoft.com/office/powerpoint/2010/main" val="28783855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p:cNvSpPr>
            <a:spLocks noGrp="1"/>
          </p:cNvSpPr>
          <p:nvPr>
            <p:ph idx="13"/>
          </p:nvPr>
        </p:nvSpPr>
        <p:spPr>
          <a:xfrm>
            <a:off x="457200" y="2031356"/>
            <a:ext cx="8235696" cy="3866523"/>
          </a:xfrm>
        </p:spPr>
        <p:txBody>
          <a:bodyPr numCol="2"/>
          <a:lstStyle/>
          <a:p>
            <a:r>
              <a:rPr lang="en-US" dirty="0" smtClean="0"/>
              <a:t>Botrytis – Gray mold</a:t>
            </a:r>
          </a:p>
          <a:p>
            <a:r>
              <a:rPr lang="en-US" dirty="0" smtClean="0"/>
              <a:t>Damping-off</a:t>
            </a:r>
          </a:p>
          <a:p>
            <a:r>
              <a:rPr lang="en-US" dirty="0" smtClean="0"/>
              <a:t>Downy mildew</a:t>
            </a:r>
          </a:p>
          <a:p>
            <a:r>
              <a:rPr lang="en-US" dirty="0" smtClean="0"/>
              <a:t>Leaf spot (Black)</a:t>
            </a:r>
          </a:p>
          <a:p>
            <a:r>
              <a:rPr lang="en-US" dirty="0" smtClean="0"/>
              <a:t>Powdery mildew</a:t>
            </a:r>
          </a:p>
          <a:p>
            <a:r>
              <a:rPr lang="en-US" dirty="0" smtClean="0"/>
              <a:t>Root rot</a:t>
            </a:r>
          </a:p>
          <a:p>
            <a:r>
              <a:rPr lang="en-US" dirty="0" smtClean="0"/>
              <a:t>Rust</a:t>
            </a:r>
          </a:p>
          <a:p>
            <a:r>
              <a:rPr lang="en-US" dirty="0" smtClean="0"/>
              <a:t>Stem rot</a:t>
            </a:r>
          </a:p>
          <a:p>
            <a:r>
              <a:rPr lang="en-US" dirty="0" err="1" smtClean="0"/>
              <a:t>Tospovirus</a:t>
            </a:r>
            <a:r>
              <a:rPr lang="en-US" dirty="0" smtClean="0"/>
              <a:t> (INSV &amp; TSWV) </a:t>
            </a:r>
            <a:endParaRPr lang="en-US" dirty="0"/>
          </a:p>
        </p:txBody>
      </p:sp>
      <p:sp>
        <p:nvSpPr>
          <p:cNvPr id="9" name="Title 8"/>
          <p:cNvSpPr>
            <a:spLocks noGrp="1"/>
          </p:cNvSpPr>
          <p:nvPr>
            <p:ph type="title"/>
          </p:nvPr>
        </p:nvSpPr>
        <p:spPr/>
        <p:txBody>
          <a:bodyPr/>
          <a:lstStyle/>
          <a:p>
            <a:r>
              <a:rPr lang="en-US" dirty="0" smtClean="0"/>
              <a:t>Identification </a:t>
            </a:r>
            <a:endParaRPr lang="en-US" dirty="0"/>
          </a:p>
        </p:txBody>
      </p:sp>
      <p:sp>
        <p:nvSpPr>
          <p:cNvPr id="11" name="Text Placeholder 10"/>
          <p:cNvSpPr>
            <a:spLocks noGrp="1"/>
          </p:cNvSpPr>
          <p:nvPr>
            <p:ph type="body" sz="quarter" idx="12"/>
          </p:nvPr>
        </p:nvSpPr>
        <p:spPr/>
        <p:txBody>
          <a:bodyPr/>
          <a:lstStyle/>
          <a:p>
            <a:r>
              <a:rPr lang="en-US" dirty="0" smtClean="0"/>
              <a:t>Diseases</a:t>
            </a:r>
            <a:endParaRPr lang="en-US" dirty="0"/>
          </a:p>
        </p:txBody>
      </p:sp>
    </p:spTree>
    <p:extLst>
      <p:ext uri="{BB962C8B-B14F-4D97-AF65-F5344CB8AC3E}">
        <p14:creationId xmlns:p14="http://schemas.microsoft.com/office/powerpoint/2010/main" val="40367443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Rust</a:t>
            </a:r>
            <a:endParaRPr lang="en-US" dirty="0"/>
          </a:p>
        </p:txBody>
      </p:sp>
      <p:sp>
        <p:nvSpPr>
          <p:cNvPr id="6" name="Content Placeholder 5"/>
          <p:cNvSpPr>
            <a:spLocks noGrp="1"/>
          </p:cNvSpPr>
          <p:nvPr>
            <p:ph idx="13"/>
          </p:nvPr>
        </p:nvSpPr>
        <p:spPr>
          <a:xfrm>
            <a:off x="457200" y="1624330"/>
            <a:ext cx="8099168" cy="4002723"/>
          </a:xfrm>
        </p:spPr>
        <p:txBody>
          <a:bodyPr/>
          <a:lstStyle/>
          <a:p>
            <a:r>
              <a:rPr lang="en-US" dirty="0" smtClean="0"/>
              <a:t>Prevention:</a:t>
            </a:r>
          </a:p>
          <a:p>
            <a:pPr marL="342900" indent="-342900">
              <a:buFont typeface="Arial" panose="020B0604020202020204" pitchFamily="34" charset="0"/>
              <a:buChar char="•"/>
            </a:pPr>
            <a:r>
              <a:rPr lang="en-US" dirty="0"/>
              <a:t>Make sure plants are not </a:t>
            </a:r>
            <a:r>
              <a:rPr lang="en-US" dirty="0" smtClean="0"/>
              <a:t>overcrowded </a:t>
            </a:r>
            <a:r>
              <a:rPr lang="en-US" dirty="0"/>
              <a:t>and have good air circulation.</a:t>
            </a:r>
          </a:p>
          <a:p>
            <a:pPr marL="342900" indent="-342900">
              <a:buFont typeface="Arial" panose="020B0604020202020204" pitchFamily="34" charset="0"/>
              <a:buChar char="•"/>
            </a:pPr>
            <a:r>
              <a:rPr lang="en-US" dirty="0"/>
              <a:t>Do not allow leaves to be wet for more then seven hours</a:t>
            </a:r>
            <a:r>
              <a:rPr lang="en-US" dirty="0" smtClean="0"/>
              <a:t>.</a:t>
            </a:r>
          </a:p>
          <a:p>
            <a:pPr marL="342900" indent="-342900">
              <a:buFont typeface="Arial" panose="020B0604020202020204" pitchFamily="34" charset="0"/>
              <a:buChar char="•"/>
            </a:pPr>
            <a:r>
              <a:rPr lang="en-US" dirty="0" smtClean="0"/>
              <a:t>If </a:t>
            </a:r>
            <a:r>
              <a:rPr lang="en-US" dirty="0"/>
              <a:t>you notice an onset of </a:t>
            </a:r>
            <a:r>
              <a:rPr lang="en-US" dirty="0" smtClean="0"/>
              <a:t>rust, </a:t>
            </a:r>
            <a:r>
              <a:rPr lang="en-US" dirty="0"/>
              <a:t>remove the leaves immediately and </a:t>
            </a:r>
            <a:r>
              <a:rPr lang="en-US" dirty="0" smtClean="0"/>
              <a:t>dispose of them. </a:t>
            </a:r>
          </a:p>
          <a:p>
            <a:pPr marL="342900" indent="-342900">
              <a:buFont typeface="Arial" panose="020B0604020202020204" pitchFamily="34" charset="0"/>
              <a:buChar char="•"/>
            </a:pPr>
            <a:r>
              <a:rPr lang="en-US" dirty="0" smtClean="0"/>
              <a:t>Dust plants with sulfur to prevent fungus from spreading.</a:t>
            </a:r>
            <a:endParaRPr lang="en-US" dirty="0"/>
          </a:p>
          <a:p>
            <a:pPr marL="342900" indent="-342900">
              <a:buFont typeface="Arial" panose="020B0604020202020204" pitchFamily="34" charset="0"/>
              <a:buChar char="•"/>
            </a:pPr>
            <a:endParaRPr lang="en-US" dirty="0"/>
          </a:p>
          <a:p>
            <a:r>
              <a:rPr lang="en-US" dirty="0" smtClean="0"/>
              <a:t>Treatment:</a:t>
            </a:r>
          </a:p>
          <a:p>
            <a:pPr marL="342900" indent="-342900">
              <a:buFont typeface="Arial" panose="020B0604020202020204" pitchFamily="34" charset="0"/>
              <a:buChar char="•"/>
            </a:pPr>
            <a:r>
              <a:rPr lang="en-US" dirty="0" smtClean="0"/>
              <a:t>Chemically – Fungicide</a:t>
            </a:r>
          </a:p>
          <a:p>
            <a:pPr marL="342900" indent="-342900">
              <a:buFont typeface="Arial" panose="020B0604020202020204" pitchFamily="34" charset="0"/>
              <a:buChar char="•"/>
            </a:pPr>
            <a:r>
              <a:rPr lang="en-US" dirty="0" smtClean="0"/>
              <a:t>Culturally – No treatment listed</a:t>
            </a:r>
            <a:endParaRPr lang="en-US" dirty="0"/>
          </a:p>
        </p:txBody>
      </p:sp>
    </p:spTree>
    <p:extLst>
      <p:ext uri="{BB962C8B-B14F-4D97-AF65-F5344CB8AC3E}">
        <p14:creationId xmlns:p14="http://schemas.microsoft.com/office/powerpoint/2010/main" val="30304946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Rust</a:t>
            </a:r>
          </a:p>
        </p:txBody>
      </p:sp>
      <p:sp>
        <p:nvSpPr>
          <p:cNvPr id="4" name="Rectangle 3"/>
          <p:cNvSpPr/>
          <p:nvPr/>
        </p:nvSpPr>
        <p:spPr>
          <a:xfrm>
            <a:off x="0" y="5164727"/>
            <a:ext cx="8817232" cy="1680460"/>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Royal Horticulture Society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https://</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2"/>
              </a:rPr>
              <a:t>www.rhs.org.uk/advice/profile?pid=756</a:t>
            </a:r>
            <a:endPar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a:p>
            <a:pPr lvl="0" eaLnBrk="0" hangingPunct="0">
              <a:spcBef>
                <a:spcPct val="30000"/>
              </a:spcBef>
            </a:pPr>
            <a:r>
              <a:rPr lang="en-US" sz="20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rPr>
              <a:t>Farmer’s Almanac </a:t>
            </a:r>
            <a:endParaRPr lang="en-US" sz="2000" dirty="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endParaRPr>
          </a:p>
          <a:p>
            <a:pPr lvl="0" eaLnBrk="0" hangingPunct="0">
              <a:spcBef>
                <a:spcPct val="30000"/>
              </a:spcBef>
            </a:pPr>
            <a:r>
              <a:rPr lang="en-US" sz="1200" dirty="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hlinkClick r:id="rId3"/>
              </a:rPr>
              <a:t>http://</a:t>
            </a:r>
            <a:r>
              <a:rPr lang="en-US" sz="12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hlinkClick r:id="rId3"/>
              </a:rPr>
              <a:t>www.almanac.com/content/rust</a:t>
            </a:r>
            <a:r>
              <a:rPr lang="en-US" sz="1200" dirty="0" smtClean="0">
                <a:solidFill>
                  <a:srgbClr val="000000">
                    <a:lumMod val="50000"/>
                    <a:lumOff val="50000"/>
                  </a:srgbClr>
                </a:solidFill>
                <a:latin typeface="Verdana" panose="020B0604030504040204" pitchFamily="34" charset="0"/>
                <a:ea typeface="Verdana" panose="020B0604030504040204" pitchFamily="34" charset="0"/>
                <a:cs typeface="Verdana" panose="020B0604030504040204" pitchFamily="34" charset="0"/>
              </a:rPr>
              <a:t> </a:t>
            </a: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Content Placeholder 4"/>
          <p:cNvPicPr>
            <a:picLocks noGrp="1" noChangeAspect="1"/>
          </p:cNvPicPr>
          <p:nvPr>
            <p:ph idx="13"/>
          </p:nvPr>
        </p:nvPicPr>
        <p:blipFill>
          <a:blip r:embed="rId4"/>
          <a:stretch>
            <a:fillRect/>
          </a:stretch>
        </p:blipFill>
        <p:spPr>
          <a:xfrm>
            <a:off x="2106484" y="1543707"/>
            <a:ext cx="4670168" cy="3124256"/>
          </a:xfrm>
          <a:prstGeom prst="rect">
            <a:avLst/>
          </a:prstGeom>
        </p:spPr>
      </p:pic>
      <p:sp>
        <p:nvSpPr>
          <p:cNvPr id="6" name="Rectangle 5"/>
          <p:cNvSpPr/>
          <p:nvPr/>
        </p:nvSpPr>
        <p:spPr>
          <a:xfrm>
            <a:off x="2008709" y="4575630"/>
            <a:ext cx="4572000" cy="184666"/>
          </a:xfrm>
          <a:prstGeom prst="rect">
            <a:avLst/>
          </a:prstGeom>
        </p:spPr>
        <p:txBody>
          <a:bodyPr>
            <a:spAutoFit/>
          </a:bodyPr>
          <a:lstStyle/>
          <a:p>
            <a:pPr algn="ctr"/>
            <a:r>
              <a:rPr lang="en-US" sz="600" dirty="0"/>
              <a:t>http://apps.rhs.org.uk/Advice/ACEImages//RHS_SCN0000059rust_429507.JPG</a:t>
            </a:r>
          </a:p>
        </p:txBody>
      </p:sp>
    </p:spTree>
    <p:extLst>
      <p:ext uri="{BB962C8B-B14F-4D97-AF65-F5344CB8AC3E}">
        <p14:creationId xmlns:p14="http://schemas.microsoft.com/office/powerpoint/2010/main" val="11293692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Stem Rot </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 </a:t>
            </a:r>
          </a:p>
          <a:p>
            <a:endParaRPr lang="en-US" sz="2400" dirty="0" smtClean="0"/>
          </a:p>
          <a:p>
            <a:r>
              <a:rPr lang="en-US" sz="2400" dirty="0" smtClean="0"/>
              <a:t>This fungal disease (</a:t>
            </a:r>
            <a:r>
              <a:rPr lang="en-US" sz="2400" i="1" dirty="0" err="1"/>
              <a:t>Rhizoctonia</a:t>
            </a:r>
            <a:r>
              <a:rPr lang="en-US" sz="2400" i="1" dirty="0"/>
              <a:t>, Fusarium </a:t>
            </a:r>
            <a:r>
              <a:rPr lang="en-US" sz="2400" dirty="0"/>
              <a:t>and </a:t>
            </a:r>
            <a:r>
              <a:rPr lang="en-US" sz="2400" i="1" dirty="0" smtClean="0"/>
              <a:t>Pythium</a:t>
            </a:r>
            <a:r>
              <a:rPr lang="en-US" sz="2400" dirty="0" smtClean="0"/>
              <a:t>) is </a:t>
            </a:r>
            <a:r>
              <a:rPr lang="en-US" sz="2400" dirty="0"/>
              <a:t>caused </a:t>
            </a:r>
            <a:r>
              <a:rPr lang="en-US" sz="2400" dirty="0" smtClean="0"/>
              <a:t>by poor drainage, overwatering and crowding. Typically, plants with stem rot are predisposed to root rot. Nematodes can cause similar symptoms in plants. </a:t>
            </a:r>
          </a:p>
        </p:txBody>
      </p:sp>
    </p:spTree>
    <p:extLst>
      <p:ext uri="{BB962C8B-B14F-4D97-AF65-F5344CB8AC3E}">
        <p14:creationId xmlns:p14="http://schemas.microsoft.com/office/powerpoint/2010/main" val="35184278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Stem Rot </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Symptoms:</a:t>
            </a:r>
          </a:p>
          <a:p>
            <a:endParaRPr lang="en-US" sz="2400" dirty="0" smtClean="0"/>
          </a:p>
          <a:p>
            <a:r>
              <a:rPr lang="en-US" sz="2400" dirty="0" smtClean="0"/>
              <a:t>Stains will appear on the affected area of the stem and vary in color from black to red. The infection will cause the stems to wilt, losing their structure and vigor.    </a:t>
            </a:r>
          </a:p>
        </p:txBody>
      </p:sp>
    </p:spTree>
    <p:extLst>
      <p:ext uri="{BB962C8B-B14F-4D97-AF65-F5344CB8AC3E}">
        <p14:creationId xmlns:p14="http://schemas.microsoft.com/office/powerpoint/2010/main" val="18144303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Stem Rot</a:t>
            </a:r>
            <a:endParaRPr lang="en-US" dirty="0"/>
          </a:p>
        </p:txBody>
      </p:sp>
      <p:sp>
        <p:nvSpPr>
          <p:cNvPr id="6" name="Content Placeholder 5"/>
          <p:cNvSpPr>
            <a:spLocks noGrp="1"/>
          </p:cNvSpPr>
          <p:nvPr>
            <p:ph idx="13"/>
          </p:nvPr>
        </p:nvSpPr>
        <p:spPr>
          <a:xfrm>
            <a:off x="457200" y="1624330"/>
            <a:ext cx="8099168" cy="4002723"/>
          </a:xfrm>
        </p:spPr>
        <p:txBody>
          <a:bodyPr/>
          <a:lstStyle/>
          <a:p>
            <a:r>
              <a:rPr lang="en-US" dirty="0" smtClean="0"/>
              <a:t>Prevention:</a:t>
            </a:r>
          </a:p>
          <a:p>
            <a:pPr marL="342900" indent="-342900">
              <a:buFont typeface="Arial" panose="020B0604020202020204" pitchFamily="34" charset="0"/>
              <a:buChar char="•"/>
            </a:pPr>
            <a:r>
              <a:rPr lang="en-US" dirty="0"/>
              <a:t>Sanitize all your containers, </a:t>
            </a:r>
            <a:r>
              <a:rPr lang="en-US" dirty="0" smtClean="0"/>
              <a:t>equipment </a:t>
            </a:r>
            <a:r>
              <a:rPr lang="en-US" dirty="0"/>
              <a:t>and growing medium to prevent the spread of pathogens. </a:t>
            </a:r>
          </a:p>
          <a:p>
            <a:pPr marL="342900" indent="-342900">
              <a:buFont typeface="Arial" panose="020B0604020202020204" pitchFamily="34" charset="0"/>
              <a:buChar char="•"/>
            </a:pPr>
            <a:r>
              <a:rPr lang="en-US" dirty="0"/>
              <a:t>Make sure growing medium is well drained.</a:t>
            </a:r>
          </a:p>
          <a:p>
            <a:pPr marL="342900" indent="-342900">
              <a:buFont typeface="Arial" panose="020B0604020202020204" pitchFamily="34" charset="0"/>
              <a:buChar char="•"/>
            </a:pPr>
            <a:r>
              <a:rPr lang="en-US" dirty="0"/>
              <a:t>Avoid overwatering and overcrowding. </a:t>
            </a:r>
          </a:p>
          <a:p>
            <a:endParaRPr lang="en-US" dirty="0"/>
          </a:p>
          <a:p>
            <a:r>
              <a:rPr lang="en-US" dirty="0" smtClean="0"/>
              <a:t>Treatment:</a:t>
            </a:r>
          </a:p>
          <a:p>
            <a:pPr marL="342900" indent="-342900">
              <a:buFont typeface="Arial" panose="020B0604020202020204" pitchFamily="34" charset="0"/>
              <a:buChar char="•"/>
            </a:pPr>
            <a:r>
              <a:rPr lang="en-US" dirty="0" smtClean="0"/>
              <a:t>Chemically – Fungicide </a:t>
            </a:r>
          </a:p>
          <a:p>
            <a:pPr marL="342900" indent="-342900">
              <a:buFont typeface="Arial" panose="020B0604020202020204" pitchFamily="34" charset="0"/>
              <a:buChar char="•"/>
            </a:pPr>
            <a:r>
              <a:rPr lang="en-US" dirty="0" smtClean="0"/>
              <a:t>Culturally – Correct/adjust watering</a:t>
            </a:r>
            <a:endParaRPr lang="en-US" dirty="0"/>
          </a:p>
        </p:txBody>
      </p:sp>
    </p:spTree>
    <p:extLst>
      <p:ext uri="{BB962C8B-B14F-4D97-AF65-F5344CB8AC3E}">
        <p14:creationId xmlns:p14="http://schemas.microsoft.com/office/powerpoint/2010/main" val="33753177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Stem Rot</a:t>
            </a:r>
          </a:p>
        </p:txBody>
      </p:sp>
      <p:sp>
        <p:nvSpPr>
          <p:cNvPr id="4" name="Rectangle 3"/>
          <p:cNvSpPr/>
          <p:nvPr/>
        </p:nvSpPr>
        <p:spPr>
          <a:xfrm>
            <a:off x="32952" y="5817870"/>
            <a:ext cx="8817232" cy="1030282"/>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Texas A&amp;M University </a:t>
            </a:r>
          </a:p>
          <a:p>
            <a:pPr lvl="0" eaLnBrk="0" hangingPunct="0">
              <a:spcBef>
                <a:spcPct val="30000"/>
              </a:spcBef>
            </a:pPr>
            <a:r>
              <a:rPr lang="en-US" sz="115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http://plantdiseasehandbook.tamu.edu/problems-treatments/problems-affecting-multiple-crops/stem-and-root-rot/</a:t>
            </a:r>
            <a:endParaRPr lang="en-US" sz="115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Content Placeholder 4"/>
          <p:cNvPicPr>
            <a:picLocks noGrp="1" noChangeAspect="1"/>
          </p:cNvPicPr>
          <p:nvPr>
            <p:ph idx="13"/>
          </p:nvPr>
        </p:nvPicPr>
        <p:blipFill>
          <a:blip r:embed="rId2"/>
          <a:stretch>
            <a:fillRect/>
          </a:stretch>
        </p:blipFill>
        <p:spPr>
          <a:xfrm>
            <a:off x="2432050" y="1857375"/>
            <a:ext cx="4019550" cy="3276600"/>
          </a:xfrm>
          <a:prstGeom prst="rect">
            <a:avLst/>
          </a:prstGeom>
        </p:spPr>
      </p:pic>
      <p:sp>
        <p:nvSpPr>
          <p:cNvPr id="6" name="Rectangle 5"/>
          <p:cNvSpPr/>
          <p:nvPr/>
        </p:nvSpPr>
        <p:spPr>
          <a:xfrm>
            <a:off x="2155568" y="5041642"/>
            <a:ext cx="4572000" cy="184666"/>
          </a:xfrm>
          <a:prstGeom prst="rect">
            <a:avLst/>
          </a:prstGeom>
        </p:spPr>
        <p:txBody>
          <a:bodyPr>
            <a:spAutoFit/>
          </a:bodyPr>
          <a:lstStyle/>
          <a:p>
            <a:pPr algn="ctr"/>
            <a:r>
              <a:rPr lang="en-US" sz="600" dirty="0"/>
              <a:t>http://www.armstronggrowers.com/wp/files/2012/04/Typical-symptoms-of-botrytis-on-Begonia.png</a:t>
            </a:r>
          </a:p>
        </p:txBody>
      </p:sp>
    </p:spTree>
    <p:extLst>
      <p:ext uri="{BB962C8B-B14F-4D97-AF65-F5344CB8AC3E}">
        <p14:creationId xmlns:p14="http://schemas.microsoft.com/office/powerpoint/2010/main" val="3959742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err="1" smtClean="0"/>
              <a:t>Tospovirus</a:t>
            </a:r>
            <a:r>
              <a:rPr lang="en-US" dirty="0" smtClean="0"/>
              <a:t> (INSV and TSWV) </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 </a:t>
            </a:r>
          </a:p>
          <a:p>
            <a:endParaRPr lang="en-US" sz="2400" dirty="0" smtClean="0"/>
          </a:p>
          <a:p>
            <a:r>
              <a:rPr lang="en-US" sz="2400" dirty="0"/>
              <a:t>V</a:t>
            </a:r>
            <a:r>
              <a:rPr lang="en-US" sz="2400" dirty="0" smtClean="0"/>
              <a:t>iruses like Impatiens </a:t>
            </a:r>
            <a:r>
              <a:rPr lang="en-US" sz="2400" dirty="0"/>
              <a:t>Necrotic Spot Virus (INSV) and the Tomato Spotted Wilt Virus (TSWV</a:t>
            </a:r>
            <a:r>
              <a:rPr lang="en-US" sz="2400" dirty="0" smtClean="0"/>
              <a:t>) created the </a:t>
            </a:r>
            <a:r>
              <a:rPr lang="en-US" sz="2400" dirty="0" err="1"/>
              <a:t>t</a:t>
            </a:r>
            <a:r>
              <a:rPr lang="en-US" sz="2400" dirty="0" err="1" smtClean="0"/>
              <a:t>ospovirus</a:t>
            </a:r>
            <a:r>
              <a:rPr lang="en-US" sz="2400" dirty="0" smtClean="0"/>
              <a:t>. This virus is commonly seen in the greenhouse industry and can be transmitted by </a:t>
            </a:r>
            <a:r>
              <a:rPr lang="en-US" sz="2400" dirty="0" err="1" smtClean="0"/>
              <a:t>thrips</a:t>
            </a:r>
            <a:r>
              <a:rPr lang="en-US" sz="2400" dirty="0" smtClean="0"/>
              <a:t> from plant to plant.</a:t>
            </a:r>
          </a:p>
          <a:p>
            <a:r>
              <a:rPr lang="en-US" dirty="0" smtClean="0"/>
              <a:t> </a:t>
            </a:r>
          </a:p>
        </p:txBody>
      </p:sp>
    </p:spTree>
    <p:extLst>
      <p:ext uri="{BB962C8B-B14F-4D97-AF65-F5344CB8AC3E}">
        <p14:creationId xmlns:p14="http://schemas.microsoft.com/office/powerpoint/2010/main" val="15408531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err="1" smtClean="0"/>
              <a:t>Tospovirus</a:t>
            </a:r>
            <a:r>
              <a:rPr lang="en-US" dirty="0" smtClean="0"/>
              <a:t> (INSV &amp; TSWV) </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Symptoms:</a:t>
            </a:r>
          </a:p>
          <a:p>
            <a:endParaRPr lang="en-US" sz="2400" dirty="0" smtClean="0"/>
          </a:p>
          <a:p>
            <a:r>
              <a:rPr lang="en-US" sz="2400" dirty="0" smtClean="0"/>
              <a:t>The leaves or stems will develop brown or yellow rings that eventually lead to wilting. The symptoms alone are not enough to diagnose the problem and testing should be used to positively identify the virus.    </a:t>
            </a:r>
          </a:p>
        </p:txBody>
      </p:sp>
    </p:spTree>
    <p:extLst>
      <p:ext uri="{BB962C8B-B14F-4D97-AF65-F5344CB8AC3E}">
        <p14:creationId xmlns:p14="http://schemas.microsoft.com/office/powerpoint/2010/main" val="18737838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err="1" smtClean="0"/>
              <a:t>Tospovirus</a:t>
            </a:r>
            <a:r>
              <a:rPr lang="en-US" dirty="0" smtClean="0"/>
              <a:t> (INSV &amp; TSWV)</a:t>
            </a:r>
            <a:endParaRPr lang="en-US" dirty="0"/>
          </a:p>
        </p:txBody>
      </p:sp>
      <p:sp>
        <p:nvSpPr>
          <p:cNvPr id="6" name="Content Placeholder 5"/>
          <p:cNvSpPr>
            <a:spLocks noGrp="1"/>
          </p:cNvSpPr>
          <p:nvPr>
            <p:ph idx="13"/>
          </p:nvPr>
        </p:nvSpPr>
        <p:spPr>
          <a:xfrm>
            <a:off x="457200" y="1624330"/>
            <a:ext cx="8099168" cy="4002723"/>
          </a:xfrm>
        </p:spPr>
        <p:txBody>
          <a:bodyPr/>
          <a:lstStyle/>
          <a:p>
            <a:r>
              <a:rPr lang="en-US" dirty="0" smtClean="0"/>
              <a:t>Prevention:</a:t>
            </a:r>
          </a:p>
          <a:p>
            <a:pPr marL="342900" indent="-342900">
              <a:buFont typeface="Arial" panose="020B0604020202020204" pitchFamily="34" charset="0"/>
              <a:buChar char="•"/>
            </a:pPr>
            <a:r>
              <a:rPr lang="en-US" dirty="0" smtClean="0"/>
              <a:t>Isolate and inspect any new plants for symptoms and test as needed. </a:t>
            </a:r>
          </a:p>
          <a:p>
            <a:pPr marL="342900" indent="-342900">
              <a:buFont typeface="Arial" panose="020B0604020202020204" pitchFamily="34" charset="0"/>
              <a:buChar char="•"/>
            </a:pPr>
            <a:r>
              <a:rPr lang="en-US" dirty="0" smtClean="0"/>
              <a:t>Destroy any plants found positive for </a:t>
            </a:r>
            <a:r>
              <a:rPr lang="en-US" dirty="0" err="1" smtClean="0"/>
              <a:t>tospovirus</a:t>
            </a:r>
            <a:r>
              <a:rPr lang="en-US" dirty="0" smtClean="0"/>
              <a:t>.</a:t>
            </a:r>
          </a:p>
          <a:p>
            <a:endParaRPr lang="en-US" dirty="0"/>
          </a:p>
          <a:p>
            <a:r>
              <a:rPr lang="en-US" dirty="0" smtClean="0"/>
              <a:t>Treatment:</a:t>
            </a:r>
          </a:p>
          <a:p>
            <a:pPr marL="342900" indent="-342900">
              <a:buFont typeface="Arial" panose="020B0604020202020204" pitchFamily="34" charset="0"/>
              <a:buChar char="•"/>
            </a:pPr>
            <a:r>
              <a:rPr lang="en-US" dirty="0" smtClean="0"/>
              <a:t>Chemically – No treatment found</a:t>
            </a:r>
          </a:p>
          <a:p>
            <a:pPr marL="342900" indent="-342900">
              <a:buFont typeface="Arial" panose="020B0604020202020204" pitchFamily="34" charset="0"/>
              <a:buChar char="•"/>
            </a:pPr>
            <a:r>
              <a:rPr lang="en-US" dirty="0" smtClean="0"/>
              <a:t>Culturally – No treatment found</a:t>
            </a:r>
            <a:endParaRPr lang="en-US" dirty="0"/>
          </a:p>
        </p:txBody>
      </p:sp>
    </p:spTree>
    <p:extLst>
      <p:ext uri="{BB962C8B-B14F-4D97-AF65-F5344CB8AC3E}">
        <p14:creationId xmlns:p14="http://schemas.microsoft.com/office/powerpoint/2010/main" val="40109557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Tospovirus</a:t>
            </a:r>
            <a:r>
              <a:rPr lang="en-US" dirty="0" smtClean="0"/>
              <a:t> (INSV &amp; TSWV)</a:t>
            </a:r>
          </a:p>
        </p:txBody>
      </p:sp>
      <p:sp>
        <p:nvSpPr>
          <p:cNvPr id="4" name="Rectangle 3"/>
          <p:cNvSpPr/>
          <p:nvPr/>
        </p:nvSpPr>
        <p:spPr>
          <a:xfrm>
            <a:off x="0" y="5202162"/>
            <a:ext cx="8817232" cy="1532727"/>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University of Florida </a:t>
            </a:r>
          </a:p>
          <a:p>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http://edis.ifas.ufl.edu/pp134</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Pennsylvania State University</a:t>
            </a:r>
          </a:p>
          <a:p>
            <a:pPr lvl="0" eaLnBrk="0" hangingPunct="0">
              <a:spcBef>
                <a:spcPct val="30000"/>
              </a:spcBef>
            </a:pP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http://extension.psu.edu/pests/plant-diseases/all-fact-sheets/impatiens-necrotic-spot-virus</a:t>
            </a: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5" name="Content Placeholder 4"/>
          <p:cNvPicPr>
            <a:picLocks noGrp="1" noChangeAspect="1"/>
          </p:cNvPicPr>
          <p:nvPr>
            <p:ph idx="13"/>
          </p:nvPr>
        </p:nvPicPr>
        <p:blipFill>
          <a:blip r:embed="rId2"/>
          <a:stretch>
            <a:fillRect/>
          </a:stretch>
        </p:blipFill>
        <p:spPr>
          <a:xfrm>
            <a:off x="503018" y="1712899"/>
            <a:ext cx="3905598" cy="2950256"/>
          </a:xfrm>
          <a:prstGeom prst="rect">
            <a:avLst/>
          </a:prstGeom>
        </p:spPr>
      </p:pic>
      <p:sp>
        <p:nvSpPr>
          <p:cNvPr id="6" name="Rectangle 5"/>
          <p:cNvSpPr/>
          <p:nvPr/>
        </p:nvSpPr>
        <p:spPr>
          <a:xfrm>
            <a:off x="-163384" y="4557861"/>
            <a:ext cx="4572000" cy="184666"/>
          </a:xfrm>
          <a:prstGeom prst="rect">
            <a:avLst/>
          </a:prstGeom>
        </p:spPr>
        <p:txBody>
          <a:bodyPr>
            <a:spAutoFit/>
          </a:bodyPr>
          <a:lstStyle/>
          <a:p>
            <a:pPr algn="ctr"/>
            <a:r>
              <a:rPr lang="en-US" sz="600" dirty="0"/>
              <a:t>http://www.gardeningknowhow.com/wp-content/uploads/2014/12/insv.jpg</a:t>
            </a:r>
          </a:p>
        </p:txBody>
      </p:sp>
      <p:pic>
        <p:nvPicPr>
          <p:cNvPr id="7" name="Picture 6"/>
          <p:cNvPicPr>
            <a:picLocks noChangeAspect="1"/>
          </p:cNvPicPr>
          <p:nvPr/>
        </p:nvPicPr>
        <p:blipFill>
          <a:blip r:embed="rId3"/>
          <a:stretch>
            <a:fillRect/>
          </a:stretch>
        </p:blipFill>
        <p:spPr>
          <a:xfrm>
            <a:off x="4408616" y="1699938"/>
            <a:ext cx="3938550" cy="2953912"/>
          </a:xfrm>
          <a:prstGeom prst="rect">
            <a:avLst/>
          </a:prstGeom>
        </p:spPr>
      </p:pic>
      <p:sp>
        <p:nvSpPr>
          <p:cNvPr id="8" name="Rectangle 7"/>
          <p:cNvSpPr/>
          <p:nvPr/>
        </p:nvSpPr>
        <p:spPr>
          <a:xfrm>
            <a:off x="3984368" y="4564533"/>
            <a:ext cx="4572000" cy="184666"/>
          </a:xfrm>
          <a:prstGeom prst="rect">
            <a:avLst/>
          </a:prstGeom>
        </p:spPr>
        <p:txBody>
          <a:bodyPr>
            <a:spAutoFit/>
          </a:bodyPr>
          <a:lstStyle/>
          <a:p>
            <a:pPr algn="ctr"/>
            <a:r>
              <a:rPr lang="en-US" sz="600" dirty="0"/>
              <a:t>http://aces.nmsu.edu/ces/plantclinic/documents/pepperleaf.jpg</a:t>
            </a:r>
          </a:p>
        </p:txBody>
      </p:sp>
    </p:spTree>
    <p:extLst>
      <p:ext uri="{BB962C8B-B14F-4D97-AF65-F5344CB8AC3E}">
        <p14:creationId xmlns:p14="http://schemas.microsoft.com/office/powerpoint/2010/main" val="21737905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Botrytis – Gray Mold</a:t>
            </a:r>
            <a:endParaRPr lang="en-US" dirty="0"/>
          </a:p>
        </p:txBody>
      </p:sp>
      <p:sp>
        <p:nvSpPr>
          <p:cNvPr id="6" name="Content Placeholder 5"/>
          <p:cNvSpPr>
            <a:spLocks noGrp="1"/>
          </p:cNvSpPr>
          <p:nvPr>
            <p:ph idx="13"/>
          </p:nvPr>
        </p:nvSpPr>
        <p:spPr/>
        <p:txBody>
          <a:bodyPr/>
          <a:lstStyle/>
          <a:p>
            <a:r>
              <a:rPr lang="en-US" sz="2400" dirty="0" smtClean="0"/>
              <a:t>Overview: </a:t>
            </a:r>
          </a:p>
          <a:p>
            <a:endParaRPr lang="en-US" sz="2400" dirty="0" smtClean="0"/>
          </a:p>
          <a:p>
            <a:r>
              <a:rPr lang="en-US" sz="2400" dirty="0" smtClean="0"/>
              <a:t>This fungus can thrive everywhere plants are grown and survives particularly well in humid areas, especially greenhouses. Botrytis requires a food source and will often times be found on wounded or dying plant parts that are leaking nutrients. Once the food source is established, the fungus will expand as it attacks the healthy plant tissue. </a:t>
            </a:r>
          </a:p>
        </p:txBody>
      </p:sp>
    </p:spTree>
    <p:extLst>
      <p:ext uri="{BB962C8B-B14F-4D97-AF65-F5344CB8AC3E}">
        <p14:creationId xmlns:p14="http://schemas.microsoft.com/office/powerpoint/2010/main" val="37134701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Review  </a:t>
            </a:r>
            <a:endParaRPr lang="en-US" dirty="0"/>
          </a:p>
        </p:txBody>
      </p:sp>
      <p:sp>
        <p:nvSpPr>
          <p:cNvPr id="5" name="Text Placeholder 4"/>
          <p:cNvSpPr>
            <a:spLocks noGrp="1"/>
          </p:cNvSpPr>
          <p:nvPr>
            <p:ph type="body" sz="quarter" idx="12"/>
          </p:nvPr>
        </p:nvSpPr>
        <p:spPr/>
        <p:txBody>
          <a:bodyPr/>
          <a:lstStyle/>
          <a:p>
            <a:r>
              <a:rPr lang="en-US" dirty="0" smtClean="0"/>
              <a:t>What is That?!</a:t>
            </a:r>
            <a:endParaRPr lang="en-US" dirty="0"/>
          </a:p>
        </p:txBody>
      </p:sp>
      <p:sp>
        <p:nvSpPr>
          <p:cNvPr id="6" name="Content Placeholder 5"/>
          <p:cNvSpPr>
            <a:spLocks noGrp="1"/>
          </p:cNvSpPr>
          <p:nvPr>
            <p:ph idx="13"/>
          </p:nvPr>
        </p:nvSpPr>
        <p:spPr/>
        <p:txBody>
          <a:bodyPr/>
          <a:lstStyle/>
          <a:p>
            <a:r>
              <a:rPr lang="en-US" i="1" dirty="0" smtClean="0"/>
              <a:t>Illustrate the symptoms of the diseases we discussed on the plant diagrams.</a:t>
            </a:r>
          </a:p>
          <a:p>
            <a:endParaRPr lang="en-US" i="1" dirty="0" smtClean="0"/>
          </a:p>
          <a:p>
            <a:pPr marL="342900" indent="-342900">
              <a:buFont typeface="Arial" panose="020B0604020202020204" pitchFamily="34" charset="0"/>
              <a:buChar char="•"/>
            </a:pPr>
            <a:r>
              <a:rPr lang="en-US" dirty="0" smtClean="0"/>
              <a:t>Where is it located? </a:t>
            </a:r>
            <a:endParaRPr lang="en-US" i="1" dirty="0" smtClean="0"/>
          </a:p>
          <a:p>
            <a:pPr marL="342900" indent="-342900">
              <a:buFont typeface="Arial" panose="020B0604020202020204" pitchFamily="34" charset="0"/>
              <a:buChar char="•"/>
            </a:pPr>
            <a:r>
              <a:rPr lang="en-US" dirty="0"/>
              <a:t>What does it look like? </a:t>
            </a:r>
          </a:p>
          <a:p>
            <a:pPr marL="342900" indent="-342900">
              <a:buFont typeface="Arial" panose="020B0604020202020204" pitchFamily="34" charset="0"/>
              <a:buChar char="•"/>
            </a:pPr>
            <a:r>
              <a:rPr lang="en-US" dirty="0" smtClean="0"/>
              <a:t>What color is it? </a:t>
            </a:r>
          </a:p>
        </p:txBody>
      </p:sp>
      <p:pic>
        <p:nvPicPr>
          <p:cNvPr id="2" name="Picture 1"/>
          <p:cNvPicPr>
            <a:picLocks noChangeAspect="1"/>
          </p:cNvPicPr>
          <p:nvPr/>
        </p:nvPicPr>
        <p:blipFill>
          <a:blip r:embed="rId3"/>
          <a:stretch>
            <a:fillRect/>
          </a:stretch>
        </p:blipFill>
        <p:spPr>
          <a:xfrm>
            <a:off x="4130313" y="3053398"/>
            <a:ext cx="4426055" cy="3072765"/>
          </a:xfrm>
          <a:prstGeom prst="rect">
            <a:avLst/>
          </a:prstGeom>
        </p:spPr>
      </p:pic>
    </p:spTree>
    <p:extLst>
      <p:ext uri="{BB962C8B-B14F-4D97-AF65-F5344CB8AC3E}">
        <p14:creationId xmlns:p14="http://schemas.microsoft.com/office/powerpoint/2010/main" val="4820200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Botrytis – Gray Mold</a:t>
            </a:r>
            <a:endParaRPr lang="en-US" dirty="0"/>
          </a:p>
        </p:txBody>
      </p:sp>
      <p:sp>
        <p:nvSpPr>
          <p:cNvPr id="6" name="Content Placeholder 5"/>
          <p:cNvSpPr>
            <a:spLocks noGrp="1"/>
          </p:cNvSpPr>
          <p:nvPr>
            <p:ph idx="13"/>
          </p:nvPr>
        </p:nvSpPr>
        <p:spPr/>
        <p:txBody>
          <a:bodyPr/>
          <a:lstStyle/>
          <a:p>
            <a:r>
              <a:rPr lang="en-US" sz="2400" dirty="0" smtClean="0"/>
              <a:t>Symptoms:</a:t>
            </a:r>
          </a:p>
          <a:p>
            <a:endParaRPr lang="en-US" sz="2400" dirty="0" smtClean="0"/>
          </a:p>
          <a:p>
            <a:r>
              <a:rPr lang="en-US" sz="2400" dirty="0" smtClean="0"/>
              <a:t>Initially appearing as a white spot, Botrytis will turn a dark gray color. The gray mold will grow spores that give it a dusty appearance and will spread easily. It can be found on any part of the plant: leaves, stem, flower, fruit, etc.</a:t>
            </a:r>
            <a:endParaRPr lang="en-US" sz="2400" dirty="0"/>
          </a:p>
        </p:txBody>
      </p:sp>
    </p:spTree>
    <p:extLst>
      <p:ext uri="{BB962C8B-B14F-4D97-AF65-F5344CB8AC3E}">
        <p14:creationId xmlns:p14="http://schemas.microsoft.com/office/powerpoint/2010/main" val="37790674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Botrytis – Gray Mold</a:t>
            </a:r>
            <a:endParaRPr lang="en-US" dirty="0"/>
          </a:p>
        </p:txBody>
      </p:sp>
      <p:sp>
        <p:nvSpPr>
          <p:cNvPr id="6" name="Content Placeholder 5"/>
          <p:cNvSpPr>
            <a:spLocks noGrp="1"/>
          </p:cNvSpPr>
          <p:nvPr>
            <p:ph idx="13"/>
          </p:nvPr>
        </p:nvSpPr>
        <p:spPr/>
        <p:txBody>
          <a:bodyPr/>
          <a:lstStyle/>
          <a:p>
            <a:r>
              <a:rPr lang="en-US" dirty="0" smtClean="0"/>
              <a:t>Prevention:</a:t>
            </a:r>
          </a:p>
          <a:p>
            <a:pPr marL="342900" indent="-342900">
              <a:buFont typeface="Arial" panose="020B0604020202020204" pitchFamily="34" charset="0"/>
              <a:buChar char="•"/>
            </a:pPr>
            <a:r>
              <a:rPr lang="en-US" dirty="0" smtClean="0"/>
              <a:t>Avoid injuring plants.</a:t>
            </a:r>
          </a:p>
          <a:p>
            <a:pPr marL="342900" indent="-342900">
              <a:buFont typeface="Arial" panose="020B0604020202020204" pitchFamily="34" charset="0"/>
              <a:buChar char="•"/>
            </a:pPr>
            <a:r>
              <a:rPr lang="en-US" dirty="0" smtClean="0"/>
              <a:t>Clean up plant debris.</a:t>
            </a:r>
          </a:p>
          <a:p>
            <a:pPr marL="342900" indent="-342900">
              <a:buFont typeface="Arial" panose="020B0604020202020204" pitchFamily="34" charset="0"/>
              <a:buChar char="•"/>
            </a:pPr>
            <a:r>
              <a:rPr lang="en-US" dirty="0" smtClean="0"/>
              <a:t>Properly ventilate greenhouses.</a:t>
            </a:r>
          </a:p>
          <a:p>
            <a:endParaRPr lang="en-US" dirty="0"/>
          </a:p>
          <a:p>
            <a:r>
              <a:rPr lang="en-US" dirty="0" smtClean="0"/>
              <a:t>Treatment:</a:t>
            </a:r>
          </a:p>
          <a:p>
            <a:pPr marL="342900" indent="-342900">
              <a:buFont typeface="Arial" panose="020B0604020202020204" pitchFamily="34" charset="0"/>
              <a:buChar char="•"/>
            </a:pPr>
            <a:r>
              <a:rPr lang="en-US" dirty="0" smtClean="0"/>
              <a:t>Chemically – Fungicide</a:t>
            </a:r>
          </a:p>
          <a:p>
            <a:pPr marL="342900" indent="-342900">
              <a:buFont typeface="Arial" panose="020B0604020202020204" pitchFamily="34" charset="0"/>
              <a:buChar char="•"/>
            </a:pPr>
            <a:r>
              <a:rPr lang="en-US" dirty="0" smtClean="0"/>
              <a:t>Culturally – Reduce relative humidity</a:t>
            </a:r>
          </a:p>
          <a:p>
            <a:endParaRPr lang="en-US" dirty="0"/>
          </a:p>
        </p:txBody>
      </p:sp>
    </p:spTree>
    <p:extLst>
      <p:ext uri="{BB962C8B-B14F-4D97-AF65-F5344CB8AC3E}">
        <p14:creationId xmlns:p14="http://schemas.microsoft.com/office/powerpoint/2010/main" val="38380161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Botrytis – Gray Mold </a:t>
            </a:r>
            <a:endParaRPr lang="en-US" dirty="0"/>
          </a:p>
        </p:txBody>
      </p:sp>
      <p:pic>
        <p:nvPicPr>
          <p:cNvPr id="4" name="Content Placeholder 3"/>
          <p:cNvPicPr>
            <a:picLocks noGrp="1" noChangeAspect="1"/>
          </p:cNvPicPr>
          <p:nvPr>
            <p:ph idx="13"/>
          </p:nvPr>
        </p:nvPicPr>
        <p:blipFill>
          <a:blip r:embed="rId2"/>
          <a:stretch>
            <a:fillRect/>
          </a:stretch>
        </p:blipFill>
        <p:spPr>
          <a:xfrm>
            <a:off x="1099306" y="966470"/>
            <a:ext cx="3159382" cy="2369537"/>
          </a:xfrm>
          <a:prstGeom prst="rect">
            <a:avLst/>
          </a:prstGeom>
        </p:spPr>
      </p:pic>
      <p:pic>
        <p:nvPicPr>
          <p:cNvPr id="5" name="Picture 4"/>
          <p:cNvPicPr>
            <a:picLocks noChangeAspect="1"/>
          </p:cNvPicPr>
          <p:nvPr/>
        </p:nvPicPr>
        <p:blipFill>
          <a:blip r:embed="rId3"/>
          <a:stretch>
            <a:fillRect/>
          </a:stretch>
        </p:blipFill>
        <p:spPr>
          <a:xfrm>
            <a:off x="4350128" y="962183"/>
            <a:ext cx="3170812" cy="2378109"/>
          </a:xfrm>
          <a:prstGeom prst="rect">
            <a:avLst/>
          </a:prstGeom>
        </p:spPr>
      </p:pic>
      <p:pic>
        <p:nvPicPr>
          <p:cNvPr id="6" name="Picture 5"/>
          <p:cNvPicPr>
            <a:picLocks noChangeAspect="1"/>
          </p:cNvPicPr>
          <p:nvPr/>
        </p:nvPicPr>
        <p:blipFill>
          <a:blip r:embed="rId4"/>
          <a:stretch>
            <a:fillRect/>
          </a:stretch>
        </p:blipFill>
        <p:spPr>
          <a:xfrm>
            <a:off x="1088768" y="3440430"/>
            <a:ext cx="3169920" cy="2377440"/>
          </a:xfrm>
          <a:prstGeom prst="rect">
            <a:avLst/>
          </a:prstGeom>
        </p:spPr>
      </p:pic>
      <p:pic>
        <p:nvPicPr>
          <p:cNvPr id="7" name="Picture 6"/>
          <p:cNvPicPr>
            <a:picLocks noChangeAspect="1"/>
          </p:cNvPicPr>
          <p:nvPr/>
        </p:nvPicPr>
        <p:blipFill>
          <a:blip r:embed="rId5"/>
          <a:stretch>
            <a:fillRect/>
          </a:stretch>
        </p:blipFill>
        <p:spPr>
          <a:xfrm>
            <a:off x="4354702" y="3440430"/>
            <a:ext cx="3166238" cy="2377440"/>
          </a:xfrm>
          <a:prstGeom prst="rect">
            <a:avLst/>
          </a:prstGeom>
        </p:spPr>
      </p:pic>
      <p:sp>
        <p:nvSpPr>
          <p:cNvPr id="8" name="Rectangle 7"/>
          <p:cNvSpPr/>
          <p:nvPr/>
        </p:nvSpPr>
        <p:spPr>
          <a:xfrm>
            <a:off x="32952" y="5817870"/>
            <a:ext cx="8817232" cy="1040285"/>
          </a:xfrm>
          <a:prstGeom prst="rect">
            <a:avLst/>
          </a:prstGeom>
        </p:spPr>
        <p:txBody>
          <a:bodyPr wrap="square">
            <a:spAutoFit/>
          </a:bodyPr>
          <a:lstStyle/>
          <a:p>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Resources:</a:t>
            </a:r>
          </a:p>
          <a:p>
            <a:pPr lvl="0" eaLnBrk="0" hangingPunct="0">
              <a:spcBef>
                <a:spcPct val="30000"/>
              </a:spcBef>
            </a:pPr>
            <a:r>
              <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Pennsylvania State University </a:t>
            </a:r>
          </a:p>
          <a:p>
            <a:pPr lvl="0" eaLnBrk="0" hangingPunct="0">
              <a:spcBef>
                <a:spcPct val="30000"/>
              </a:spcBef>
            </a:pPr>
            <a:r>
              <a:rPr lang="en-US" sz="1200" dirty="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6"/>
              </a:rPr>
              <a:t>http://</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hlinkClick r:id="rId6"/>
              </a:rPr>
              <a:t>extension.psu.edu/pests/plant-diseases/all-fact-sheets/botrytis-or-gray-mold</a:t>
            </a:r>
            <a:r>
              <a:rPr lang="en-US" sz="12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rPr>
              <a:t> </a:t>
            </a:r>
            <a:endParaRPr lang="en-US" sz="2000" dirty="0" smtClean="0">
              <a:solidFill>
                <a:schemeClr val="tx1">
                  <a:lumMod val="50000"/>
                  <a:lumOff val="50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952978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Damping-off</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Overview: </a:t>
            </a:r>
          </a:p>
          <a:p>
            <a:endParaRPr lang="en-US" sz="2400" dirty="0" smtClean="0"/>
          </a:p>
          <a:p>
            <a:r>
              <a:rPr lang="en-US" sz="2400" dirty="0" smtClean="0"/>
              <a:t>Damping-</a:t>
            </a:r>
            <a:r>
              <a:rPr lang="en-US" sz="2400" dirty="0"/>
              <a:t>o</a:t>
            </a:r>
            <a:r>
              <a:rPr lang="en-US" sz="2400" dirty="0" smtClean="0"/>
              <a:t>ff is generally caused by soil inhabiting fungus (</a:t>
            </a:r>
            <a:r>
              <a:rPr lang="en-US" sz="2400" i="1" dirty="0" smtClean="0"/>
              <a:t>Pythium, </a:t>
            </a:r>
            <a:r>
              <a:rPr lang="en-US" sz="2400" i="1" dirty="0" err="1" smtClean="0"/>
              <a:t>Rhizoctonia</a:t>
            </a:r>
            <a:r>
              <a:rPr lang="en-US" sz="2400" i="1" dirty="0" smtClean="0"/>
              <a:t>, Fusarium and </a:t>
            </a:r>
            <a:r>
              <a:rPr lang="en-US" sz="2400" i="1" dirty="0" err="1" smtClean="0"/>
              <a:t>Phytophthora</a:t>
            </a:r>
            <a:r>
              <a:rPr lang="en-US" sz="2400" dirty="0" smtClean="0"/>
              <a:t>). They affect the seeds causing them not to grow, and the shoots, stems and leaves will decay.</a:t>
            </a:r>
          </a:p>
        </p:txBody>
      </p:sp>
    </p:spTree>
    <p:extLst>
      <p:ext uri="{BB962C8B-B14F-4D97-AF65-F5344CB8AC3E}">
        <p14:creationId xmlns:p14="http://schemas.microsoft.com/office/powerpoint/2010/main" val="19640699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Damping-off</a:t>
            </a:r>
            <a:endParaRPr lang="en-US" dirty="0"/>
          </a:p>
        </p:txBody>
      </p:sp>
      <p:sp>
        <p:nvSpPr>
          <p:cNvPr id="6" name="Content Placeholder 5"/>
          <p:cNvSpPr>
            <a:spLocks noGrp="1"/>
          </p:cNvSpPr>
          <p:nvPr>
            <p:ph idx="13"/>
          </p:nvPr>
        </p:nvSpPr>
        <p:spPr>
          <a:xfrm>
            <a:off x="326768" y="1395730"/>
            <a:ext cx="8229600" cy="5073650"/>
          </a:xfrm>
        </p:spPr>
        <p:txBody>
          <a:bodyPr/>
          <a:lstStyle/>
          <a:p>
            <a:r>
              <a:rPr lang="en-US" sz="2400" dirty="0" smtClean="0"/>
              <a:t>Symptoms:</a:t>
            </a:r>
          </a:p>
          <a:p>
            <a:endParaRPr lang="en-US" sz="2400" dirty="0" smtClean="0"/>
          </a:p>
          <a:p>
            <a:r>
              <a:rPr lang="en-US" sz="2400" dirty="0" smtClean="0"/>
              <a:t>Seeds that are attacked before they germinate will become dark brown and turn soft. Seedlings that make it above the soil will shrivel and darken. If damping-off doesn’t occur until after the plant has germinated, it will be seen on the stem and leaves near the soil line as they weaken and decay. Eventually the decay will cause the plant to fall over and die. </a:t>
            </a:r>
          </a:p>
        </p:txBody>
      </p:sp>
    </p:spTree>
    <p:extLst>
      <p:ext uri="{BB962C8B-B14F-4D97-AF65-F5344CB8AC3E}">
        <p14:creationId xmlns:p14="http://schemas.microsoft.com/office/powerpoint/2010/main" val="31695761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LongProperties xmlns="http://schemas.microsoft.com/office/2006/metadata/longProperti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7460B7E68ED8CC43BF749F2C27615CF4" ma:contentTypeVersion="3" ma:contentTypeDescription="Create a new document." ma:contentTypeScope="" ma:versionID="09cfa358cf9e3bf1360d654bfd9537cb">
  <xsd:schema xmlns:xsd="http://www.w3.org/2001/XMLSchema" xmlns:xs="http://www.w3.org/2001/XMLSchema" xmlns:p="http://schemas.microsoft.com/office/2006/metadata/properties" targetNamespace="http://schemas.microsoft.com/office/2006/metadata/properties" ma:root="true" ma:fieldsID="2a276fbc7de9a4060e54dafc32f34ca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4C674B6-D552-4B5A-A71B-A21B6E1CBA71}">
  <ds:schemaRefs>
    <ds:schemaRef ds:uri="http://schemas.microsoft.com/office/2006/metadata/longProperties"/>
  </ds:schemaRefs>
</ds:datastoreItem>
</file>

<file path=customXml/itemProps2.xml><?xml version="1.0" encoding="utf-8"?>
<ds:datastoreItem xmlns:ds="http://schemas.openxmlformats.org/officeDocument/2006/customXml" ds:itemID="{D077A53E-A8F8-4613-A362-6AAE3EF4D9B9}">
  <ds:schemaRefs>
    <ds:schemaRef ds:uri="http://purl.org/dc/elements/1.1/"/>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4.xml><?xml version="1.0" encoding="utf-8"?>
<ds:datastoreItem xmlns:ds="http://schemas.openxmlformats.org/officeDocument/2006/customXml" ds:itemID="{E54591BA-8E1D-48A3-BA22-AB22805475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5.xml><?xml version="1.0" encoding="utf-8"?>
<ds:datastoreItem xmlns:ds="http://schemas.openxmlformats.org/officeDocument/2006/customXml" ds:itemID="{1699BBED-78AB-40D6-AC52-804A83D00C82}">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Clarity.thmx</Template>
  <TotalTime>18543</TotalTime>
  <Words>1701</Words>
  <Application>Microsoft Office PowerPoint</Application>
  <PresentationFormat>On-screen Show (4:3)</PresentationFormat>
  <Paragraphs>245</Paragraphs>
  <Slides>40</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Wingdings</vt:lpstr>
      <vt:lpstr>Verdana</vt:lpstr>
      <vt:lpstr>Georgia</vt:lpstr>
      <vt:lpstr>FFA Inservice Master</vt:lpstr>
      <vt:lpstr>Unit Two: Plant Disease  and Pest Management</vt:lpstr>
      <vt:lpstr>Introduction </vt:lpstr>
      <vt:lpstr>Identification </vt:lpstr>
      <vt:lpstr>Botrytis – Gray Mold</vt:lpstr>
      <vt:lpstr>Botrytis – Gray Mold</vt:lpstr>
      <vt:lpstr>Botrytis – Gray Mold</vt:lpstr>
      <vt:lpstr>Botrytis – Gray Mold </vt:lpstr>
      <vt:lpstr>Damping-off</vt:lpstr>
      <vt:lpstr>Damping-off</vt:lpstr>
      <vt:lpstr>Damping-off</vt:lpstr>
      <vt:lpstr>Damping Off</vt:lpstr>
      <vt:lpstr>Downy Mildew </vt:lpstr>
      <vt:lpstr>Downy Mildew </vt:lpstr>
      <vt:lpstr>Downy Mildew </vt:lpstr>
      <vt:lpstr>Downy Mildew</vt:lpstr>
      <vt:lpstr>Leaf Spot (Black)</vt:lpstr>
      <vt:lpstr>Leaf Spot (Black)</vt:lpstr>
      <vt:lpstr>Leaf Spot (Black)</vt:lpstr>
      <vt:lpstr>Leaf Spot (Black)</vt:lpstr>
      <vt:lpstr>Powdery Mildew </vt:lpstr>
      <vt:lpstr>Powdery Mildew </vt:lpstr>
      <vt:lpstr>Powdery Mildew </vt:lpstr>
      <vt:lpstr>Powdery Mildew</vt:lpstr>
      <vt:lpstr>Root Rot </vt:lpstr>
      <vt:lpstr>Root Rot </vt:lpstr>
      <vt:lpstr>Root Rot</vt:lpstr>
      <vt:lpstr>Root Rot</vt:lpstr>
      <vt:lpstr>Rust</vt:lpstr>
      <vt:lpstr>Rust</vt:lpstr>
      <vt:lpstr>Rust</vt:lpstr>
      <vt:lpstr>Rust</vt:lpstr>
      <vt:lpstr>Stem Rot </vt:lpstr>
      <vt:lpstr>Stem Rot </vt:lpstr>
      <vt:lpstr>Stem Rot</vt:lpstr>
      <vt:lpstr>Stem Rot</vt:lpstr>
      <vt:lpstr>Tospovirus (INSV and TSWV) </vt:lpstr>
      <vt:lpstr>Tospovirus (INSV &amp; TSWV) </vt:lpstr>
      <vt:lpstr>Tospovirus (INSV &amp; TSWV)</vt:lpstr>
      <vt:lpstr>Tospovirus (INSV &amp; TSWV)</vt:lpstr>
      <vt:lpstr>Review  </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Two: Plant Disease  and Pest Management</dc:title>
  <dc:creator>Information Technology</dc:creator>
  <cp:lastModifiedBy>Balzer, Ashtin</cp:lastModifiedBy>
  <cp:revision>572</cp:revision>
  <dcterms:created xsi:type="dcterms:W3CDTF">2007-01-30T15:01:20Z</dcterms:created>
  <dcterms:modified xsi:type="dcterms:W3CDTF">2017-05-01T15:31:12Z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0x0101007460B7E68ED8CC43BF749F2C27615CF4</vt:lpwstr>
  </property>
  <property fmtid="{D5CDD505-2E9C-101B-9397-08002B2CF9AE}" pid="4" name="_dlc_DocIdItemGuid">
    <vt:lpwstr>b4df306a-be12-470c-b8e4-0915d98a09e0</vt:lpwstr>
  </property>
  <property fmtid="{D5CDD505-2E9C-101B-9397-08002B2CF9AE}" pid="5" name="_dlc_DocId">
    <vt:lpwstr>6HAXTY5FZTHJ-43-1597</vt:lpwstr>
  </property>
  <property fmtid="{D5CDD505-2E9C-101B-9397-08002B2CF9AE}" pid="6" name="_dlc_DocIdUrl">
    <vt:lpwstr>https://ffanet.ffa.org/sites/collaboration/edresources/_layouts/15/DocIdRedir.aspx?ID=6HAXTY5FZTHJ-43-1597, 6HAXTY5FZTHJ-43-1597</vt:lpwstr>
  </property>
</Properties>
</file>