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5"/>
  </p:sldMasterIdLst>
  <p:notesMasterIdLst>
    <p:notesMasterId r:id="rId41"/>
  </p:notesMasterIdLst>
  <p:handoutMasterIdLst>
    <p:handoutMasterId r:id="rId42"/>
  </p:handoutMasterIdLst>
  <p:sldIdLst>
    <p:sldId id="525" r:id="rId6"/>
    <p:sldId id="526" r:id="rId7"/>
    <p:sldId id="545" r:id="rId8"/>
    <p:sldId id="533" r:id="rId9"/>
    <p:sldId id="534" r:id="rId10"/>
    <p:sldId id="541" r:id="rId11"/>
    <p:sldId id="536" r:id="rId12"/>
    <p:sldId id="538" r:id="rId13"/>
    <p:sldId id="539" r:id="rId14"/>
    <p:sldId id="537" r:id="rId15"/>
    <p:sldId id="540" r:id="rId16"/>
    <p:sldId id="535" r:id="rId17"/>
    <p:sldId id="542" r:id="rId18"/>
    <p:sldId id="543" r:id="rId19"/>
    <p:sldId id="544" r:id="rId20"/>
    <p:sldId id="546" r:id="rId21"/>
    <p:sldId id="547" r:id="rId22"/>
    <p:sldId id="548" r:id="rId23"/>
    <p:sldId id="549" r:id="rId24"/>
    <p:sldId id="550" r:id="rId25"/>
    <p:sldId id="551" r:id="rId26"/>
    <p:sldId id="552" r:id="rId27"/>
    <p:sldId id="553" r:id="rId28"/>
    <p:sldId id="554" r:id="rId29"/>
    <p:sldId id="555" r:id="rId30"/>
    <p:sldId id="556" r:id="rId31"/>
    <p:sldId id="560" r:id="rId32"/>
    <p:sldId id="557" r:id="rId33"/>
    <p:sldId id="558" r:id="rId34"/>
    <p:sldId id="559" r:id="rId35"/>
    <p:sldId id="561" r:id="rId36"/>
    <p:sldId id="562" r:id="rId37"/>
    <p:sldId id="563" r:id="rId38"/>
    <p:sldId id="564" r:id="rId39"/>
    <p:sldId id="565" r:id="rId40"/>
  </p:sldIdLst>
  <p:sldSz cx="9144000" cy="6858000" type="screen4x3"/>
  <p:notesSz cx="7010400" cy="9296400"/>
  <p:embeddedFontLst>
    <p:embeddedFont>
      <p:font typeface="Verdana" panose="020B0604030504040204" pitchFamily="34" charset="0"/>
      <p:regular r:id="rId43"/>
      <p:bold r:id="rId44"/>
      <p:italic r:id="rId45"/>
      <p:boldItalic r:id="rId46"/>
    </p:embeddedFont>
    <p:embeddedFont>
      <p:font typeface="Georgia" panose="02040502050405020303" pitchFamily="18" charset="0"/>
      <p:regular r:id="rId47"/>
      <p:bold r:id="rId48"/>
      <p:italic r:id="rId49"/>
      <p:boldItalic r:id="rId50"/>
    </p:embeddedFont>
    <p:embeddedFont>
      <p:font typeface="Franklin Gothic Book" panose="020B0503020102020204" pitchFamily="34" charset="0"/>
      <p:regular r:id="rId51"/>
      <p:italic r:id="rId52"/>
    </p:embeddedFont>
  </p:embeddedFontLst>
  <p:custDataLst>
    <p:tags r:id="rId5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ey Hampton" initials="HH" lastIdx="2" clrIdx="0">
    <p:extLst>
      <p:ext uri="{19B8F6BF-5375-455C-9EA6-DF929625EA0E}">
        <p15:presenceInfo xmlns:p15="http://schemas.microsoft.com/office/powerpoint/2012/main" userId="Haley Hampt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2" autoAdjust="0"/>
    <p:restoredTop sz="94624" autoAdjust="0"/>
  </p:normalViewPr>
  <p:slideViewPr>
    <p:cSldViewPr snapToGrid="0">
      <p:cViewPr varScale="1">
        <p:scale>
          <a:sx n="97" d="100"/>
          <a:sy n="97" d="100"/>
        </p:scale>
        <p:origin x="84" y="156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handoutMaster" Target="handoutMasters/handout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4.fntdata"/><Relationship Id="rId59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notesMaster" Target="notesMasters/notesMaster1.xml"/><Relationship Id="rId54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font" Target="fonts/font3.fntdata"/><Relationship Id="rId53" Type="http://schemas.openxmlformats.org/officeDocument/2006/relationships/tags" Target="tags/tag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7.fntdata"/><Relationship Id="rId57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font" Target="fonts/font9.fntdata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572603" y="573820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4095750"/>
            <a:ext cx="7694613" cy="130937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8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90" y="779912"/>
            <a:ext cx="2597023" cy="31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/>
              <a:t>Subhead, Verdana, 24pt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/>
              <a:t>Subhead, Verdana, 24pt</a:t>
            </a:r>
          </a:p>
        </p:txBody>
      </p:sp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4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1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5.xml"/><Relationship Id="rId4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94151" y="3662613"/>
            <a:ext cx="7694613" cy="1309370"/>
          </a:xfrm>
        </p:spPr>
        <p:txBody>
          <a:bodyPr/>
          <a:lstStyle/>
          <a:p>
            <a:r>
              <a:rPr lang="en-US" dirty="0"/>
              <a:t>Lesson 8: Plant Propagation and Planting</a:t>
            </a:r>
          </a:p>
        </p:txBody>
      </p:sp>
      <p:sp>
        <p:nvSpPr>
          <p:cNvPr id="3" name="Title 4"/>
          <p:cNvSpPr txBox="1">
            <a:spLocks/>
          </p:cNvSpPr>
          <p:nvPr/>
        </p:nvSpPr>
        <p:spPr>
          <a:xfrm>
            <a:off x="0" y="274638"/>
            <a:ext cx="9144000" cy="649922"/>
          </a:xfrm>
          <a:prstGeom prst="rect">
            <a:avLst/>
          </a:prstGeom>
        </p:spPr>
        <p:txBody>
          <a:bodyPr vert="horz"/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 cap="none" baseline="0">
                <a:solidFill>
                  <a:srgbClr val="7F7F7F"/>
                </a:solidFill>
                <a:latin typeface="Georgia"/>
                <a:ea typeface="+mj-ea"/>
                <a:cs typeface="Georgia"/>
              </a:defRPr>
            </a:lvl1pPr>
          </a:lstStyle>
          <a:p>
            <a:endParaRPr lang="en-US" strike="sngStrike" dirty="0"/>
          </a:p>
        </p:txBody>
      </p:sp>
    </p:spTree>
    <p:extLst>
      <p:ext uri="{BB962C8B-B14F-4D97-AF65-F5344CB8AC3E}">
        <p14:creationId xmlns:p14="http://schemas.microsoft.com/office/powerpoint/2010/main" val="515849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Seeds — Timing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>
          <a:xfrm>
            <a:off x="423510" y="1281943"/>
            <a:ext cx="8229600" cy="453517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Knowing when the plants are needed is essential to knowing when to start the seeds.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The range for </a:t>
            </a:r>
            <a:r>
              <a:rPr lang="en-US" sz="2800" dirty="0" smtClean="0"/>
              <a:t>germination to occur </a:t>
            </a:r>
            <a:r>
              <a:rPr lang="en-US" sz="2800" dirty="0"/>
              <a:t>can take 5–21 days prior to the time of transplanting. </a:t>
            </a:r>
          </a:p>
          <a:p>
            <a:r>
              <a:rPr lang="en-US" dirty="0"/>
              <a:t>	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938" y="4277227"/>
            <a:ext cx="4398745" cy="24742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9224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Seeds — Seeding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>
          <a:xfrm>
            <a:off x="457200" y="1127022"/>
            <a:ext cx="8229600" cy="449292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Seeding is the process of putting the seeds into the growing medium to start the growing process.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Steps </a:t>
            </a:r>
          </a:p>
          <a:p>
            <a:pPr marL="630936" lvl="1" indent="-457200">
              <a:buFont typeface="+mj-lt"/>
              <a:buAutoNum type="arabicPeriod"/>
            </a:pPr>
            <a:r>
              <a:rPr lang="en-US" dirty="0"/>
              <a:t>Select a container and fill it with the medium of choice. </a:t>
            </a:r>
          </a:p>
          <a:p>
            <a:pPr marL="630936" lvl="1" indent="-457200">
              <a:buFont typeface="+mj-lt"/>
              <a:buAutoNum type="arabicPeriod"/>
            </a:pPr>
            <a:r>
              <a:rPr lang="en-US" dirty="0"/>
              <a:t>Plant seeds on top of the growing medium (depth will vary on seed size). Large/medium seeds should be planted 1–2 inches apart.</a:t>
            </a:r>
          </a:p>
          <a:p>
            <a:pPr marL="630936" lvl="1" indent="-457200">
              <a:buFont typeface="+mj-lt"/>
              <a:buAutoNum type="arabicPeriod"/>
            </a:pPr>
            <a:r>
              <a:rPr lang="en-US" dirty="0"/>
              <a:t>Place the seeds in rows for easier growth. </a:t>
            </a:r>
          </a:p>
          <a:p>
            <a:pPr marL="630936" lvl="1" indent="-457200">
              <a:buFont typeface="+mj-lt"/>
              <a:buAutoNum type="arabicPeriod"/>
            </a:pPr>
            <a:r>
              <a:rPr lang="en-US" dirty="0"/>
              <a:t>Once the seeds are planted, water the seeds with a fine mist to start the germination process. </a:t>
            </a:r>
          </a:p>
          <a:p>
            <a:pPr marL="630936" lvl="1" indent="-457200">
              <a:buFont typeface="+mj-lt"/>
              <a:buAutoNum type="arabicPeriod"/>
            </a:pPr>
            <a:r>
              <a:rPr lang="en-US" dirty="0"/>
              <a:t>Wait for the seeds to grow, and then transplant them so they have more room to grow. 	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267" y="4381901"/>
            <a:ext cx="3301465" cy="24760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8605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Pregermination</a:t>
            </a:r>
            <a:r>
              <a:rPr lang="en-US" dirty="0"/>
              <a:t>	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idx="13"/>
          </p:nvPr>
        </p:nvSpPr>
        <p:spPr>
          <a:xfrm>
            <a:off x="528761" y="1899920"/>
            <a:ext cx="8229600" cy="449292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Seeds can also be pregerminated. This process can be done in many ways, but the purpose is for the seed to start germination without a media.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Examples 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Placing a seed within a moist paper towel or cloth in a warm environment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Suspending a seed within gel 	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008" y="3737008"/>
            <a:ext cx="3120992" cy="31209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9187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Transplanting 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idx="13"/>
          </p:nvPr>
        </p:nvSpPr>
        <p:spPr>
          <a:xfrm>
            <a:off x="528761" y="1899920"/>
            <a:ext cx="8229600" cy="449292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Once seeds are germinated, they need to be placed in their own containers to maximize growth space.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Transplant once the true leaves appear above or between the cotyledon leaves. 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Cotyledon leaves are the first leaves that a seedling produces.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246" y="3599848"/>
            <a:ext cx="2378643" cy="31715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8250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Transplanting 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idx="13"/>
          </p:nvPr>
        </p:nvSpPr>
        <p:spPr>
          <a:xfrm>
            <a:off x="538386" y="1341655"/>
            <a:ext cx="8229600" cy="449292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To transplant </a:t>
            </a:r>
          </a:p>
          <a:p>
            <a:pPr marL="859536" lvl="2" indent="-457200">
              <a:buFont typeface="+mj-lt"/>
              <a:buAutoNum type="arabicPeriod"/>
            </a:pPr>
            <a:r>
              <a:rPr lang="en-US" dirty="0"/>
              <a:t>Carefully dig up the small plants with a knife or wooden plant label. </a:t>
            </a:r>
          </a:p>
          <a:p>
            <a:pPr marL="859536" lvl="2" indent="-457200">
              <a:buFont typeface="+mj-lt"/>
              <a:buAutoNum type="arabicPeriod"/>
            </a:pPr>
            <a:r>
              <a:rPr lang="en-US" dirty="0"/>
              <a:t>Let the seedlings fall apart and pick out individual plants. </a:t>
            </a:r>
          </a:p>
          <a:p>
            <a:pPr marL="859536" lvl="2" indent="-457200">
              <a:buFont typeface="+mj-lt"/>
              <a:buAutoNum type="arabicPeriod"/>
            </a:pPr>
            <a:r>
              <a:rPr lang="en-US" dirty="0"/>
              <a:t>Handle small seedlings by their leaves and avoid tearing roots. </a:t>
            </a:r>
          </a:p>
          <a:p>
            <a:pPr marL="859536" lvl="2" indent="-457200">
              <a:buFont typeface="+mj-lt"/>
              <a:buAutoNum type="arabicPeriod"/>
            </a:pPr>
            <a:r>
              <a:rPr lang="en-US" dirty="0"/>
              <a:t>Punch a small hole in the growing medium you are transplanting to and plant the seedling at the same depth as it was in the flat. </a:t>
            </a:r>
          </a:p>
          <a:p>
            <a:pPr marL="859536" lvl="2" indent="-457200">
              <a:buFont typeface="+mj-lt"/>
              <a:buAutoNum type="arabicPeriod"/>
            </a:pPr>
            <a:r>
              <a:rPr lang="en-US" dirty="0"/>
              <a:t>Firm the soil and water the seedlings once moved. </a:t>
            </a:r>
          </a:p>
          <a:p>
            <a:pPr marL="859536" lvl="2" indent="-457200">
              <a:buFont typeface="+mj-lt"/>
              <a:buAutoNum type="arabicPeriod"/>
            </a:pPr>
            <a:r>
              <a:rPr lang="en-US" dirty="0"/>
              <a:t>Keep freshly transplanted seedlings in the shade and away from direct heat sources for a few days.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664" y="3891013"/>
            <a:ext cx="2167489" cy="28899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501" y="3891013"/>
            <a:ext cx="4355137" cy="285115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16296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Sexual Propagation with a Spore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66826" y="866275"/>
            <a:ext cx="8229600" cy="462462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Ferns reproduce with spores.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Use the spores from the underside of the fern frond to propagate this way.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Place the spores onto a brick covered in moss and soil, cover the brick with plastic and keep the brick in a moist place with indirect light.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After about three weeks, fertilization should have occurred. Separate the mat that has grown with tweezers, cover with plastic and keep moist.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When fern fronds appear and become crowded, transplant to small pots, gradually reduce humidity and increase light exposure.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528" y="4744453"/>
            <a:ext cx="2926080" cy="19507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37078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Asexual Methods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399450" y="1789765"/>
            <a:ext cx="8229600" cy="478429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Cuttings (multiple methods)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Layering (multiple methods)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Division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Separation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Grafting </a:t>
            </a:r>
          </a:p>
          <a:p>
            <a:pPr lvl="1" indent="0">
              <a:buNone/>
            </a:pPr>
            <a:r>
              <a:rPr lang="en-US" dirty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271" y="3193783"/>
            <a:ext cx="3810000" cy="2857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01292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Cuttings — Stem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563080" y="894616"/>
            <a:ext cx="8229600" cy="478429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Cut off a section of the stem.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Select healthy growth that is 3–6 inches long and make a sharp cut that doesn’t mash the stems.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Remove the lower leaves.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Clip off the leaves on the lower half of the shoot, leaving the bare stem to insert into your potting mix.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Dip the end of your stem in rooting hormone.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This helps many cuttings root more quickly.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Pot your cutting.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Immediately place the cutting into the growing media of your choice.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Keep your cutting humid by loosely wrapping it in clear plastic.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097" y="4392648"/>
            <a:ext cx="1819173" cy="23302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5779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Cuttings — Stem Tip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326768" y="961993"/>
            <a:ext cx="8229600" cy="478429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Cut off a section of the stem, including the terminal bud.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Select healthy growth that is 2–6 inches long and make a sharp cut that doesn’t mash the stems.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Make the cut just below a node.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Remove the lower leaves.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Clip off the leaves on the lower half of the shoot, leaving the bare stem to insert into your potting mix.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Dip the end of your stem in rooting hormone.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This helps many cuttings root more quickly.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Pot your cutting.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Immediately place the cutting into the growing media of your choice.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Keep your cutting humid by loosely wrapping it in clear plastic.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At least one node must be below the surface.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876" y="4991100"/>
            <a:ext cx="4220678" cy="17234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45921" y="6622211"/>
            <a:ext cx="727669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https://aggie-horticulture.tamu.edu/ornamental/a-reference-guide-to-plant-care-handling-and-merchandising/propagating-foliage-flowering-plants/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6680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Cuttings — Stem Medial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37951" y="894615"/>
            <a:ext cx="8229600" cy="478429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Cut off a section of the stem.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Make the first cut just above a node, and the second cut just above a node 2–6 inches down the stem.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Remove the leaves.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Clip off the leaves on the shoot, leaving the bare stem to insert into your potting mix.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Dip the end of your stem in rooting hormone.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This helps many cuttings root more quickly.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Pot your cutting.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Immediately place the cutting into the growing media of your choice.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Keep your cutting humid by loosely wrapping it in clear plastic.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Be sure to position the right side up, axial buds are always above the leaves.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45921" y="6622211"/>
            <a:ext cx="727669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https://aggie-horticulture.tamu.edu/ornamental/a-reference-guide-to-plant-care-handling-and-merchandising/propagating-foliage-flowering-plants/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229" y="4817183"/>
            <a:ext cx="4220678" cy="17234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1335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Propagation?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399450" y="1789765"/>
            <a:ext cx="8229600" cy="478429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Propagation is the process of creating a new plant either sexually or asexually.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Sexual Method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Seed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Spore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Asexual Method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Cuttings (multiple methods)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Layering (multiple methods)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Division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Separation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Grafting </a:t>
            </a:r>
          </a:p>
          <a:p>
            <a:pPr lvl="1" indent="0">
              <a:buNone/>
            </a:pPr>
            <a:r>
              <a:rPr lang="en-US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23016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Cuttings — Leaf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28326" y="971618"/>
            <a:ext cx="8229600" cy="478429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Cut a leaf from the parent plant.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Snip as close to the leaf stalk as possible.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Dip the cut end of your leaf in rooting hormone.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This helps many cuttings root more quickly.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Pot your cutting.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Immediately place the cutting into the growing media of your choice.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Keep your cutting humid by loosely wrapping it in clear plastic.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Be sure to place the cut portion into the growing media.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45921" y="6622211"/>
            <a:ext cx="727669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https://content.ces.ncsu.edu/plant-propagation-by-leaf-cane-and-root-cuttings-instructions-for-the-home-gardener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442" y="4055158"/>
            <a:ext cx="3690689" cy="20421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6132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Cuttings — Leaf with Petiole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57202" y="913866"/>
            <a:ext cx="8229600" cy="478429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Cut a leaf from the parent plant.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Ensure that you have the petiole of the leaf.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Dip the cut end of your leaf in rooting hormone.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This helps many cuttings root more quickly.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Pot your cutting.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Immediately place the cutting into the growing media of your choice.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Keep your cutting humid by loosely wrapping it in clear plastic.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Be sure to place the cut portion into the growing media.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45921" y="6622211"/>
            <a:ext cx="727669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https://content.ces.ncsu.edu/plant-propagation-by-leaf-cane-and-root-cuttings-instructions-for-the-home-gardener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707" y="3546572"/>
            <a:ext cx="2730719" cy="28731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34866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Cuttings — Leaf without Petiole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326768" y="846490"/>
            <a:ext cx="8229600" cy="478429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Cut a leaf from the parent plant.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This method is used on plants with sessile leaves.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Dip the cut end of your leaf in rooting hormone.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This helps many cuttings root more quickly.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Pot your cutting.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Immediately place the cutting into the growing media of your choice.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Keep your cutting humid by loosely wrapping it in clear plastic.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Be sure to place the cut portion into the growing media.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45921" y="6622211"/>
            <a:ext cx="727669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https://content.ces.ncsu.edu/plant-propagation-by-leaf-cane-and-root-cuttings-instructions-for-the-home-gardener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166" y="3495289"/>
            <a:ext cx="2707857" cy="30448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541029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Cuttings — Split Vein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399450" y="1789765"/>
            <a:ext cx="8229600" cy="478429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Detach a leaf from the parent plant.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Slit the veins of the leaf on the underside of the leaf surface.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Lay the cutting, lower side down, on the growing medium.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New plants will form at each cut.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45921" y="6622211"/>
            <a:ext cx="727669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https://aggie-horticulture.tamu.edu/ornamental/a-reference-guide-to-plant-care-handling-and-merchandising/propagating-foliage-flowering-plants/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766" y="4037797"/>
            <a:ext cx="2743200" cy="2286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661577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Cuttings — Leaf Sections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399450" y="1789765"/>
            <a:ext cx="8229600" cy="478429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Cut leaves into wedges with at least one vein.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Lay leaves flat on the medium.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 new plant will arise at the vein.</a:t>
            </a:r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474" y="3280902"/>
            <a:ext cx="4383552" cy="32931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158024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Cuttings — Root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399450" y="1789765"/>
            <a:ext cx="8229600" cy="478429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Root cuttings are usually taken from 2- to 3-year-old plants during their dormant season when they have a large carbohydrate supply.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361" y="3018074"/>
            <a:ext cx="5553777" cy="36313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376041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Layering 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524578" y="1173892"/>
            <a:ext cx="8229600" cy="478429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Stems still attached to the parent plant may form roots where they touch a rooting medium.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This method has a high success rate because it prevents the water stress and carbohydrate shortage that occurs with cuttings.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Some plants do this naturally.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378" y="3482540"/>
            <a:ext cx="3810000" cy="2857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32206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Layering — Simple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326768" y="981243"/>
            <a:ext cx="8229600" cy="478429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Bend the stem to the ground.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Cover part of it with soil, leaving the last 6–12 inches exposed.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Bend the tip to a vertical position and stake in place.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sharp bend will induce rooting. 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Wounding the lower side of the branch or loosening the bark by twisting the stem may help.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987" y="3503596"/>
            <a:ext cx="3007969" cy="32621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21743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Layering — Tip  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326768" y="1173892"/>
            <a:ext cx="8229600" cy="478429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Dig a hole 3–4 inches deep.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Insert the shoot tip, and cover it with soil.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tip will grow downward first and then bend sharply and grow upward.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Roots form at the bend.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Remove the new plant, and replant where desired.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851" y="3566037"/>
            <a:ext cx="4495433" cy="32494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69660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Layering — Compound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399450" y="1789765"/>
            <a:ext cx="8229600" cy="478429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Cut the plant back to 1 inch above the ground in the dormant season.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Mound soil over the emerging shoots in the spring to enhance rooting.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Replant new plants where desired.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132" y="3589834"/>
            <a:ext cx="4052235" cy="31045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93849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Sexual Methods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399450" y="1789765"/>
            <a:ext cx="8229600" cy="478429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Seed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Spore</a:t>
            </a:r>
          </a:p>
          <a:p>
            <a:pPr lvl="1" indent="0">
              <a:buNone/>
            </a:pPr>
            <a:r>
              <a:rPr lang="en-US" dirty="0"/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734" y="1588971"/>
            <a:ext cx="3000375" cy="1524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756" y="4068628"/>
            <a:ext cx="2619375" cy="1743075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V="1">
            <a:off x="1694046" y="1915427"/>
            <a:ext cx="2897205" cy="577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607419" y="2512194"/>
            <a:ext cx="924024" cy="14271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1124164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Layering — Air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76452" y="961993"/>
            <a:ext cx="8229600" cy="478429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Slit the stem just below a node.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Pry the slit open with a toothpick.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Surround the wound with wet, </a:t>
            </a:r>
            <a:r>
              <a:rPr lang="en-US" dirty="0" err="1"/>
              <a:t>unmilled</a:t>
            </a:r>
            <a:r>
              <a:rPr lang="en-US" dirty="0"/>
              <a:t> sphagnum moss.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Wrap plastic or foil around the sphagnum moss and tie in place.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When roots come through the moss, cut the plant off below the root ball.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Replant the new plant where desired.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823" y="4039001"/>
            <a:ext cx="3613975" cy="27104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100327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Division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399450" y="1789765"/>
            <a:ext cx="8229600" cy="478429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If stems are not joined, gently pull the plants apart.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If the crowns are united by horizontal stems, cut the stems and roots with a sharp knife to minimize injury.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Dust with fungicide before replanting.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45921" y="6622211"/>
            <a:ext cx="727669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https://extension.umaine.edu/gardening/manual/propagation/plant-propagation/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750" y="4362450"/>
            <a:ext cx="2451100" cy="1866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350" y="4330700"/>
            <a:ext cx="3073400" cy="19304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1" y="4349750"/>
            <a:ext cx="3086100" cy="187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574455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Separation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326768" y="894615"/>
            <a:ext cx="8229600" cy="478429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Bulbs: New bulbs form beside the original bulb. 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Separate the bulb clumps every 3 to 5 years. 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Replant the bulbs immediately.</a:t>
            </a:r>
          </a:p>
          <a:p>
            <a:pPr lvl="2" indent="0">
              <a:buNone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Corms: New corms form on top of the old corms and </a:t>
            </a:r>
            <a:r>
              <a:rPr lang="en-US" dirty="0" err="1"/>
              <a:t>cormels</a:t>
            </a:r>
            <a:r>
              <a:rPr lang="en-US" dirty="0"/>
              <a:t> form around the new corm. 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After the leaves wither, dig up the corms and allow them to dry in indirect light for 2 to 3 weeks. 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Remove the </a:t>
            </a:r>
            <a:r>
              <a:rPr lang="en-US" dirty="0" err="1"/>
              <a:t>cormels</a:t>
            </a:r>
            <a:r>
              <a:rPr lang="en-US" dirty="0"/>
              <a:t>, and gently separate the new corm from the old corm. 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Dust all new corms with fungicide and store in a cool place until planting time.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080" y="4174155"/>
            <a:ext cx="3829649" cy="25530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66818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Potting a Plant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326768" y="1036855"/>
            <a:ext cx="8229600" cy="478429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Sometimes, after significant growth has occurred, a plant needs to be potted or repotted.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All propagated plants need to be repotted.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Signs potting or repotting is needed: 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Plant looks too big for its pot. 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Roots are growing out of the drainage holes. 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Water is sitting on the top of the soil and is not absorbing. </a:t>
            </a:r>
          </a:p>
          <a:p>
            <a:pPr marL="859536" lvl="2" indent="-457200">
              <a:buFont typeface="Arial" panose="020B0604020202020204" pitchFamily="34" charset="0"/>
              <a:buChar char="•"/>
            </a:pPr>
            <a:r>
              <a:rPr lang="en-US" dirty="0"/>
              <a:t>The plant has been in the same pot for a long time.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095" y="3503596"/>
            <a:ext cx="2450832" cy="32677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01058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Potting a Plant — Steps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57201" y="904241"/>
            <a:ext cx="8229600" cy="478429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Inspect the plant for damage.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Prepare the new pot or container.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Add a base layer of soil so the roots have space to grow. Add enough that the plant will have room without spilling over the top of the container.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Water the plant in the original container.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Remove the plant from the original container.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Do not pull the plant out. Turn the plant upside down while placing your hand over the top of the pot.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Rotate the plant, loosen it and allow it to fall out into your hand.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639" y="4136457"/>
            <a:ext cx="3628724" cy="27215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773935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Potting a Plant — Steps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326768" y="846489"/>
            <a:ext cx="8229600" cy="4784290"/>
          </a:xfrm>
        </p:spPr>
        <p:txBody>
          <a:bodyPr/>
          <a:lstStyle/>
          <a:p>
            <a:pPr marL="457200" indent="-457200">
              <a:buFont typeface="+mj-lt"/>
              <a:buAutoNum type="arabicPeriod" startAt="5"/>
            </a:pPr>
            <a:r>
              <a:rPr lang="en-US" dirty="0"/>
              <a:t>Prune the root ball and untangle old roots,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This allows for the root ball to stop growing inward.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Prune excess root length off.  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dirty="0"/>
              <a:t>Place the plant in the new container.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Make sure the plant is centered and upright then press firmly into the new soil. 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Add soil around the plant to stabilize it. 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en-US" dirty="0"/>
              <a:t>Water the plant in the new container.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en-US" dirty="0"/>
              <a:t>Properly label the plant with 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Variety 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Name </a:t>
            </a:r>
          </a:p>
          <a:p>
            <a:pPr marL="688086" lvl="2" indent="-285750">
              <a:buFont typeface="Arial" panose="020B0604020202020204" pitchFamily="34" charset="0"/>
              <a:buChar char="•"/>
            </a:pPr>
            <a:r>
              <a:rPr lang="en-US" dirty="0"/>
              <a:t>Date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107" y="4444465"/>
            <a:ext cx="1802461" cy="23726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501" y="3761071"/>
            <a:ext cx="2805332" cy="30560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9678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Sexual Propagation with a Seed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501542"/>
            <a:ext cx="8229600" cy="462462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Union of the pollen (male) and the egg (female) to produce a seed.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seed is made of three parts: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Outer seed coat — protection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Endosperm — food reserve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Embryo — young plant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When a seed is mature and put in favorable conditions, it will germinate and grow a plant.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712" y="4296348"/>
            <a:ext cx="3216576" cy="22282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2556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Seed Propagation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>
          <a:xfrm>
            <a:off x="457200" y="1407382"/>
            <a:ext cx="8229600" cy="471878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Germination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The seed must meet the following requirements for germination to occur: 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sz="2800" dirty="0"/>
              <a:t>Mature embryo 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sz="2800" dirty="0"/>
              <a:t>Large enough endosperm to sustain growth 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sz="2800" dirty="0"/>
              <a:t>Sufficient hormones to initiate the process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033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Seed Propagation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501542"/>
            <a:ext cx="8229600" cy="462462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Germination Elements </a:t>
            </a:r>
          </a:p>
          <a:p>
            <a:pPr marL="516636" lvl="1" indent="-342900">
              <a:buFont typeface="+mj-lt"/>
              <a:buAutoNum type="arabicPeriod"/>
            </a:pPr>
            <a:r>
              <a:rPr lang="en-US" sz="2800" dirty="0"/>
              <a:t>Absorption of water</a:t>
            </a:r>
          </a:p>
          <a:p>
            <a:pPr marL="516636" lvl="1" indent="-342900">
              <a:buFont typeface="+mj-lt"/>
              <a:buAutoNum type="arabicPeriod"/>
            </a:pPr>
            <a:r>
              <a:rPr lang="en-US" sz="2800" dirty="0"/>
              <a:t>Light (the proper amount varies per seed)</a:t>
            </a:r>
          </a:p>
          <a:p>
            <a:pPr marL="516636" lvl="1" indent="-342900">
              <a:buFont typeface="+mj-lt"/>
              <a:buAutoNum type="arabicPeriod"/>
            </a:pPr>
            <a:r>
              <a:rPr lang="en-US" sz="2800" dirty="0"/>
              <a:t>Access to oxygen </a:t>
            </a:r>
          </a:p>
          <a:p>
            <a:pPr marL="516636" lvl="1" indent="-342900">
              <a:buFont typeface="+mj-lt"/>
              <a:buAutoNum type="arabicPeriod"/>
            </a:pPr>
            <a:r>
              <a:rPr lang="en-US" sz="2800" dirty="0"/>
              <a:t>Temperature (temp desired varies per seed) </a:t>
            </a:r>
          </a:p>
          <a:p>
            <a:pPr lvl="1" indent="0">
              <a:buNone/>
            </a:pPr>
            <a:endParaRPr lang="en-US" dirty="0"/>
          </a:p>
          <a:p>
            <a:pPr marL="516636" lvl="1" indent="-342900"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030076"/>
            <a:ext cx="2143982" cy="14237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073" y="4644543"/>
            <a:ext cx="1393317" cy="21031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873" y="4772197"/>
            <a:ext cx="1939491" cy="19394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267" y="4632632"/>
            <a:ext cx="1109312" cy="22186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61025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Seed Dormancy 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idx="13"/>
          </p:nvPr>
        </p:nvSpPr>
        <p:spPr>
          <a:xfrm>
            <a:off x="457200" y="1407382"/>
            <a:ext cx="8229600" cy="471878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Seeds go into dormancy to prevent germination before the ideal time.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Some seeds, like those of trees and shrubs, are hard to get out of dormancy.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1800" dirty="0"/>
              <a:t>Treatments can be done to get these seeds out of dormancy. 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sz="1800" dirty="0"/>
              <a:t>Scarification involves breaking, scratching or softening the seed coat so that water can enter and start the germination process.</a:t>
            </a:r>
          </a:p>
          <a:p>
            <a:pPr marL="1440180" lvl="5" indent="-342900">
              <a:buFont typeface="Arial" panose="020B0604020202020204" pitchFamily="34" charset="0"/>
              <a:buChar char="•"/>
            </a:pPr>
            <a:r>
              <a:rPr lang="en-US" sz="1600" dirty="0"/>
              <a:t>There are many methods of scarification: </a:t>
            </a:r>
          </a:p>
          <a:p>
            <a:pPr marL="1696212" lvl="6" indent="-342900">
              <a:buFont typeface="Arial" panose="020B0604020202020204" pitchFamily="34" charset="0"/>
              <a:buChar char="•"/>
            </a:pPr>
            <a:r>
              <a:rPr lang="en-US" sz="1600" dirty="0"/>
              <a:t>Acid</a:t>
            </a:r>
          </a:p>
          <a:p>
            <a:pPr marL="1696212" lvl="6" indent="-342900">
              <a:buFont typeface="Arial" panose="020B0604020202020204" pitchFamily="34" charset="0"/>
              <a:buChar char="•"/>
            </a:pPr>
            <a:r>
              <a:rPr lang="en-US" sz="1600" dirty="0"/>
              <a:t>Mechanical </a:t>
            </a:r>
          </a:p>
          <a:p>
            <a:pPr marL="1696212" lvl="6" indent="-342900">
              <a:buFont typeface="Arial" panose="020B0604020202020204" pitchFamily="34" charset="0"/>
              <a:buChar char="•"/>
            </a:pPr>
            <a:r>
              <a:rPr lang="en-US" sz="1600" dirty="0"/>
              <a:t>Hot water</a:t>
            </a:r>
          </a:p>
          <a:p>
            <a:pPr marL="1696212" lvl="6" indent="-342900">
              <a:buFont typeface="Arial" panose="020B0604020202020204" pitchFamily="34" charset="0"/>
              <a:buChar char="•"/>
            </a:pPr>
            <a:r>
              <a:rPr lang="en-US" sz="1600" dirty="0"/>
              <a:t>Warm moist </a:t>
            </a:r>
          </a:p>
          <a:p>
            <a:pPr marL="973836" lvl="3" indent="-342900">
              <a:buFont typeface="Arial" panose="020B0604020202020204" pitchFamily="34" charset="0"/>
              <a:buChar char="•"/>
            </a:pPr>
            <a:r>
              <a:rPr lang="en-US" sz="1800" dirty="0"/>
              <a:t>Stratification involves keeping the seed in a moist medium in the refrigerator for 10 to 12 weeks.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587" y="4004109"/>
            <a:ext cx="2063015" cy="15472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81800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Seeds — Media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idx="13"/>
          </p:nvPr>
        </p:nvSpPr>
        <p:spPr>
          <a:xfrm>
            <a:off x="457200" y="1407382"/>
            <a:ext cx="8229600" cy="471878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Media is the substance that the seed is placed in.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Types: 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/>
              <a:t>Vermiculite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/>
              <a:t>Sphagnum peat moss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/>
              <a:t>Pearlite</a:t>
            </a:r>
          </a:p>
          <a:p>
            <a:pPr marL="745236" lvl="2" indent="-342900">
              <a:buFont typeface="Arial" panose="020B0604020202020204" pitchFamily="34" charset="0"/>
              <a:buChar char="•"/>
            </a:pPr>
            <a:r>
              <a:rPr lang="en-US" dirty="0"/>
              <a:t>Sterilized soil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Placing the seed in one of these media types should allow the seed to grow easily.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media should be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Fine and uniform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Well aerated and loose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Free of insects, disease and weeds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Capable of holding and moving moisture </a:t>
            </a:r>
          </a:p>
          <a:p>
            <a:pPr lvl="2" indent="0">
              <a:buNone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104" y="1780673"/>
            <a:ext cx="2010848" cy="14437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071" y="3732192"/>
            <a:ext cx="3687762" cy="27672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7863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Seeds — Containers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idx="13"/>
          </p:nvPr>
        </p:nvSpPr>
        <p:spPr>
          <a:xfrm>
            <a:off x="528761" y="960435"/>
            <a:ext cx="8229600" cy="471878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Many items can be used as containers for starting seeds.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Some examples are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Flats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Trays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Recycled takeout containers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Recycled plastic containers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Pie pans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Plastic pots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Clay pots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Wood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Newspaper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Whatever the container, good drainage is key.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Seeds can be started together or in individual containers.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307" y="1789509"/>
            <a:ext cx="2476500" cy="18383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978" y="5082139"/>
            <a:ext cx="1666390" cy="17758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718" y="5082138"/>
            <a:ext cx="2367815" cy="17758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8" y="5082138"/>
            <a:ext cx="2541992" cy="17446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16183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3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ongProperties xmlns="http://schemas.microsoft.com/office/2006/metadata/longPropertie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Basic Excel Workbook" ma:contentTypeID="0x010100E0F45C0E3884B14D86F69C16F715BA100034B665055D71C84EB19B23098300E880" ma:contentTypeVersion="6" ma:contentTypeDescription="Blank Excel template for document library content type" ma:contentTypeScope="" ma:versionID="e485e9f50a58ea9bfb81841392e00f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ecc3287acba05003821241183c7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9A271D1E-6D96-4BA4-86F3-355FAEAD7C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077A53E-A8F8-4613-A362-6AAE3EF4D9B9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14802</TotalTime>
  <Words>2218</Words>
  <Application>Microsoft Office PowerPoint</Application>
  <PresentationFormat>On-screen Show (4:3)</PresentationFormat>
  <Paragraphs>262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Verdana</vt:lpstr>
      <vt:lpstr>Georgia</vt:lpstr>
      <vt:lpstr>Arial</vt:lpstr>
      <vt:lpstr>Franklin Gothic Book</vt:lpstr>
      <vt:lpstr>Wingdings</vt:lpstr>
      <vt:lpstr>FFA Inservice Master</vt:lpstr>
      <vt:lpstr>PowerPoint Presentation</vt:lpstr>
      <vt:lpstr>What is Propagation? </vt:lpstr>
      <vt:lpstr>Sexual Methods</vt:lpstr>
      <vt:lpstr>Sexual Propagation with a Seed</vt:lpstr>
      <vt:lpstr>Seed Propagation </vt:lpstr>
      <vt:lpstr>Seed Propagation </vt:lpstr>
      <vt:lpstr>Seed Dormancy </vt:lpstr>
      <vt:lpstr>Starting Seeds — Media</vt:lpstr>
      <vt:lpstr>Starting Seeds — Containers</vt:lpstr>
      <vt:lpstr>Starting Seeds — Timing</vt:lpstr>
      <vt:lpstr>Starting Seeds — Seeding </vt:lpstr>
      <vt:lpstr>Pregermination </vt:lpstr>
      <vt:lpstr>Transplanting </vt:lpstr>
      <vt:lpstr>Transplanting </vt:lpstr>
      <vt:lpstr>Sexual Propagation with a Spore</vt:lpstr>
      <vt:lpstr>Asexual Methods</vt:lpstr>
      <vt:lpstr>Cuttings — Stem</vt:lpstr>
      <vt:lpstr>Cuttings — Stem Tip</vt:lpstr>
      <vt:lpstr>Cuttings — Stem Medial</vt:lpstr>
      <vt:lpstr>Cuttings — Leaf</vt:lpstr>
      <vt:lpstr>Cuttings — Leaf with Petiole</vt:lpstr>
      <vt:lpstr>Cuttings — Leaf without Petiole</vt:lpstr>
      <vt:lpstr>Cuttings — Split Vein </vt:lpstr>
      <vt:lpstr>Cuttings — Leaf Sections </vt:lpstr>
      <vt:lpstr>Cuttings — Root  </vt:lpstr>
      <vt:lpstr>Layering   </vt:lpstr>
      <vt:lpstr>Layering — Simple</vt:lpstr>
      <vt:lpstr>Layering — Tip    </vt:lpstr>
      <vt:lpstr>Layering — Compound  </vt:lpstr>
      <vt:lpstr>Layering — Air</vt:lpstr>
      <vt:lpstr>Division</vt:lpstr>
      <vt:lpstr>Separation </vt:lpstr>
      <vt:lpstr>Potting a Plant  </vt:lpstr>
      <vt:lpstr>Potting a Plant — Steps</vt:lpstr>
      <vt:lpstr>Potting a Plant — Steps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Weinrich, Ashli</cp:lastModifiedBy>
  <cp:revision>443</cp:revision>
  <dcterms:created xsi:type="dcterms:W3CDTF">2007-01-30T15:01:20Z</dcterms:created>
  <dcterms:modified xsi:type="dcterms:W3CDTF">2018-01-08T22:07:41Z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0x010100E0F45C0E3884B14D86F69C16F715BA100034B665055D71C84EB19B23098300E880</vt:lpwstr>
  </property>
  <property fmtid="{D5CDD505-2E9C-101B-9397-08002B2CF9AE}" pid="4" name="ArticulateGUID">
    <vt:lpwstr>150BFF0B-3AD5-4B8C-81CD-B4D90EF70827</vt:lpwstr>
  </property>
  <property fmtid="{D5CDD505-2E9C-101B-9397-08002B2CF9AE}" pid="5" name="ArticulatePath">
    <vt:lpwstr>8. Potting and Propagation</vt:lpwstr>
  </property>
</Properties>
</file>