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21"/>
  </p:notesMasterIdLst>
  <p:handoutMasterIdLst>
    <p:handoutMasterId r:id="rId22"/>
  </p:handoutMasterIdLst>
  <p:sldIdLst>
    <p:sldId id="525" r:id="rId6"/>
    <p:sldId id="539" r:id="rId7"/>
    <p:sldId id="536" r:id="rId8"/>
    <p:sldId id="537" r:id="rId9"/>
    <p:sldId id="538" r:id="rId10"/>
    <p:sldId id="526" r:id="rId11"/>
    <p:sldId id="527" r:id="rId12"/>
    <p:sldId id="528" r:id="rId13"/>
    <p:sldId id="529" r:id="rId14"/>
    <p:sldId id="530" r:id="rId15"/>
    <p:sldId id="531" r:id="rId16"/>
    <p:sldId id="532" r:id="rId17"/>
    <p:sldId id="533" r:id="rId18"/>
    <p:sldId id="534" r:id="rId19"/>
    <p:sldId id="535" r:id="rId20"/>
  </p:sldIdLst>
  <p:sldSz cx="9144000" cy="6858000" type="screen4x3"/>
  <p:notesSz cx="7010400" cy="9296400"/>
  <p:embeddedFontLst>
    <p:embeddedFont>
      <p:font typeface="Verdana" panose="020B0604030504040204" pitchFamily="34" charset="0"/>
      <p:regular r:id="rId23"/>
      <p:bold r:id="rId24"/>
      <p:italic r:id="rId25"/>
      <p:boldItalic r:id="rId26"/>
    </p:embeddedFont>
    <p:embeddedFont>
      <p:font typeface="Georgia" panose="02040502050405020303" pitchFamily="18" charset="0"/>
      <p:regular r:id="rId27"/>
      <p:bold r:id="rId28"/>
      <p:italic r:id="rId29"/>
      <p:boldItalic r:id="rId30"/>
    </p:embeddedFont>
  </p:embeddedFontLst>
  <p:custDataLst>
    <p:tags r:id="rId31"/>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ey Hampton" initials="HH" lastIdx="3" clrIdx="0">
    <p:extLst>
      <p:ext uri="{19B8F6BF-5375-455C-9EA6-DF929625EA0E}">
        <p15:presenceInfo xmlns:p15="http://schemas.microsoft.com/office/powerpoint/2012/main" userId="Haley Hamp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46" autoAdjust="0"/>
    <p:restoredTop sz="94624" autoAdjust="0"/>
  </p:normalViewPr>
  <p:slideViewPr>
    <p:cSldViewPr snapToGrid="0">
      <p:cViewPr varScale="1">
        <p:scale>
          <a:sx n="95" d="100"/>
          <a:sy n="95" d="100"/>
        </p:scale>
        <p:origin x="246" y="84"/>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notesMaster" Target="notesMasters/notesMaster1.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picture on the right is a better landscape.</a:t>
            </a:r>
            <a:r>
              <a:rPr lang="en-US" baseline="0" dirty="0"/>
              <a:t> The left picture fails because the tree is much larger than the house (proportion), and there is nothing else to balance it out. The tree is completely blocking the house.</a:t>
            </a:r>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3</a:t>
            </a:fld>
            <a:endParaRPr lang="en-US"/>
          </a:p>
        </p:txBody>
      </p:sp>
    </p:spTree>
    <p:extLst>
      <p:ext uri="{BB962C8B-B14F-4D97-AF65-F5344CB8AC3E}">
        <p14:creationId xmlns:p14="http://schemas.microsoft.com/office/powerpoint/2010/main" val="2615206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house</a:t>
            </a:r>
            <a:r>
              <a:rPr lang="en-US" baseline="0" dirty="0"/>
              <a:t> on the right fails because its landscaping is too small for the house. It has balance and good lines. Creates focus on the front door, but the plants are way too small.</a:t>
            </a:r>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4</a:t>
            </a:fld>
            <a:endParaRPr lang="en-US"/>
          </a:p>
        </p:txBody>
      </p:sp>
    </p:spTree>
    <p:extLst>
      <p:ext uri="{BB962C8B-B14F-4D97-AF65-F5344CB8AC3E}">
        <p14:creationId xmlns:p14="http://schemas.microsoft.com/office/powerpoint/2010/main" val="3075705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house</a:t>
            </a:r>
            <a:r>
              <a:rPr lang="en-US" baseline="0" dirty="0"/>
              <a:t> on the left fails because it is too complex. There are no defined lines and  many different plants, and it is unbalanced. The landscape on the right has nice lines and great proportion and proximal balance.</a:t>
            </a:r>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5</a:t>
            </a:fld>
            <a:endParaRPr lang="en-US"/>
          </a:p>
        </p:txBody>
      </p:sp>
    </p:spTree>
    <p:extLst>
      <p:ext uri="{BB962C8B-B14F-4D97-AF65-F5344CB8AC3E}">
        <p14:creationId xmlns:p14="http://schemas.microsoft.com/office/powerpoint/2010/main" val="32338371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a:t>PRESENTATION TITLE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4.xml"/><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5.xml"/><Relationship Id="rId5" Type="http://schemas.openxmlformats.org/officeDocument/2006/relationships/image" Target="../media/image8.jpe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6.xml"/><Relationship Id="rId5" Type="http://schemas.openxmlformats.org/officeDocument/2006/relationships/image" Target="../media/image10.jp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Layout" Target="../slideLayouts/slideLayout6.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t>Lesson </a:t>
            </a:r>
            <a:r>
              <a:rPr lang="en-US" smtClean="0"/>
              <a:t>Three: </a:t>
            </a:r>
            <a:endParaRPr lang="en-US" dirty="0"/>
          </a:p>
          <a:p>
            <a:r>
              <a:rPr lang="en-US" dirty="0"/>
              <a:t>Design Concepts</a:t>
            </a:r>
          </a:p>
        </p:txBody>
      </p:sp>
      <p:sp>
        <p:nvSpPr>
          <p:cNvPr id="3" name="Title 4"/>
          <p:cNvSpPr txBox="1">
            <a:spLocks/>
          </p:cNvSpPr>
          <p:nvPr/>
        </p:nvSpPr>
        <p:spPr>
          <a:xfrm>
            <a:off x="0" y="274638"/>
            <a:ext cx="9144000" cy="649922"/>
          </a:xfrm>
          <a:prstGeom prst="rect">
            <a:avLst/>
          </a:prstGeom>
        </p:spPr>
        <p:txBody>
          <a:bodyPr vert="horz"/>
          <a:lstStyle>
            <a:lvl1pPr algn="ctr" defTabSz="914400" rtl="0" eaLnBrk="1" latinLnBrk="0" hangingPunct="1">
              <a:spcBef>
                <a:spcPct val="0"/>
              </a:spcBef>
              <a:buNone/>
              <a:defRPr sz="2800" b="1" kern="1200" cap="none" baseline="0">
                <a:solidFill>
                  <a:srgbClr val="7F7F7F"/>
                </a:solidFill>
                <a:latin typeface="Georgia"/>
                <a:ea typeface="+mj-ea"/>
                <a:cs typeface="Georgia"/>
              </a:defRPr>
            </a:lvl1pPr>
          </a:lstStyle>
          <a:p>
            <a:r>
              <a:rPr lang="en-US" dirty="0"/>
              <a:t>Nursery/Landscape Unit Two</a:t>
            </a:r>
          </a:p>
        </p:txBody>
      </p:sp>
    </p:spTree>
    <p:custDataLst>
      <p:tags r:id="rId1"/>
    </p:custDataLst>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6768" y="192259"/>
            <a:ext cx="8229600" cy="981633"/>
          </a:xfrm>
          <a:prstGeom prst="rect">
            <a:avLst/>
          </a:prstGeom>
        </p:spPr>
        <p:txBody>
          <a:bodyPr/>
          <a:lstStyle/>
          <a:p>
            <a:r>
              <a:rPr lang="en-US" dirty="0"/>
              <a:t>Balance</a:t>
            </a:r>
          </a:p>
        </p:txBody>
      </p:sp>
      <p:sp>
        <p:nvSpPr>
          <p:cNvPr id="7" name="Content Placeholder 6"/>
          <p:cNvSpPr>
            <a:spLocks noGrp="1"/>
          </p:cNvSpPr>
          <p:nvPr>
            <p:ph idx="13"/>
          </p:nvPr>
        </p:nvSpPr>
        <p:spPr>
          <a:xfrm>
            <a:off x="457200" y="2031356"/>
            <a:ext cx="8229600" cy="3931603"/>
          </a:xfrm>
        </p:spPr>
        <p:txBody>
          <a:bodyPr/>
          <a:lstStyle/>
          <a:p>
            <a:pPr>
              <a:spcBef>
                <a:spcPts val="0"/>
              </a:spcBef>
            </a:pPr>
            <a:r>
              <a:rPr lang="en-US" dirty="0"/>
              <a:t>Proximal and distal balance use the distance and proximity of a landscape to balance it out.</a:t>
            </a:r>
          </a:p>
          <a:p>
            <a:pPr>
              <a:spcBef>
                <a:spcPts val="0"/>
              </a:spcBef>
            </a:pPr>
            <a:endParaRPr lang="en-US" dirty="0"/>
          </a:p>
          <a:p>
            <a:pPr>
              <a:spcBef>
                <a:spcPts val="0"/>
              </a:spcBef>
            </a:pPr>
            <a:r>
              <a:rPr lang="en-US" dirty="0"/>
              <a:t>Any large structures, mountains or trees in the background must be considered to maintain</a:t>
            </a:r>
          </a:p>
          <a:p>
            <a:pPr marL="0" indent="0">
              <a:spcBef>
                <a:spcPts val="0"/>
              </a:spcBef>
              <a:buNone/>
            </a:pPr>
            <a:r>
              <a:rPr lang="en-US" dirty="0"/>
              <a:t>    balance.</a:t>
            </a:r>
          </a:p>
          <a:p>
            <a:pPr>
              <a:spcBef>
                <a:spcPts val="0"/>
              </a:spcBef>
            </a:pPr>
            <a:endParaRPr lang="en-US" dirty="0"/>
          </a:p>
          <a:p>
            <a:pPr>
              <a:spcBef>
                <a:spcPts val="0"/>
              </a:spcBef>
            </a:pPr>
            <a:r>
              <a:rPr lang="en-US" dirty="0"/>
              <a:t>Notice how the Christmas tree </a:t>
            </a:r>
          </a:p>
          <a:p>
            <a:pPr marL="0" indent="0">
              <a:spcBef>
                <a:spcPts val="0"/>
              </a:spcBef>
              <a:buNone/>
            </a:pPr>
            <a:r>
              <a:rPr lang="en-US" dirty="0"/>
              <a:t>    and the White House are even</a:t>
            </a:r>
          </a:p>
          <a:p>
            <a:pPr marL="0" indent="0">
              <a:spcBef>
                <a:spcPts val="0"/>
              </a:spcBef>
              <a:buNone/>
            </a:pPr>
            <a:r>
              <a:rPr lang="en-US" dirty="0"/>
              <a:t>    because their difference in </a:t>
            </a:r>
          </a:p>
          <a:p>
            <a:pPr marL="0" indent="0">
              <a:spcBef>
                <a:spcPts val="0"/>
              </a:spcBef>
              <a:buNone/>
            </a:pPr>
            <a:r>
              <a:rPr lang="en-US" dirty="0"/>
              <a:t>    distance make them balanced.</a:t>
            </a:r>
          </a:p>
          <a:p>
            <a:endParaRPr lang="en-US" dirty="0"/>
          </a:p>
        </p:txBody>
      </p:sp>
      <p:sp>
        <p:nvSpPr>
          <p:cNvPr id="9" name="Text Placeholder 3"/>
          <p:cNvSpPr>
            <a:spLocks noGrp="1"/>
          </p:cNvSpPr>
          <p:nvPr>
            <p:ph type="body" sz="quarter" idx="12"/>
          </p:nvPr>
        </p:nvSpPr>
        <p:spPr>
          <a:xfrm>
            <a:off x="2182813" y="1305328"/>
            <a:ext cx="4778375" cy="594592"/>
          </a:xfrm>
        </p:spPr>
        <p:txBody>
          <a:bodyPr/>
          <a:lstStyle/>
          <a:p>
            <a:r>
              <a:rPr lang="en-US" dirty="0"/>
              <a:t>Proximal/Distal</a:t>
            </a:r>
          </a:p>
        </p:txBody>
      </p:sp>
      <p:sp>
        <p:nvSpPr>
          <p:cNvPr id="6" name="TextBox 5"/>
          <p:cNvSpPr txBox="1"/>
          <p:nvPr/>
        </p:nvSpPr>
        <p:spPr>
          <a:xfrm>
            <a:off x="4140707" y="6417715"/>
            <a:ext cx="5003293"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http://raredelights.com/wp-content/uploads/2011/12/History-in-Pictures-of-the-Christmas-Tree-in-the-White-House-15.jpg</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9928" y="3610365"/>
            <a:ext cx="3982520" cy="2807350"/>
          </a:xfrm>
          <a:prstGeom prst="rect">
            <a:avLst/>
          </a:prstGeom>
        </p:spPr>
      </p:pic>
    </p:spTree>
    <p:custDataLst>
      <p:tags r:id="rId1"/>
    </p:custDataLst>
    <p:extLst>
      <p:ext uri="{BB962C8B-B14F-4D97-AF65-F5344CB8AC3E}">
        <p14:creationId xmlns:p14="http://schemas.microsoft.com/office/powerpoint/2010/main" val="1172535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Focalization of Interest</a:t>
            </a:r>
          </a:p>
        </p:txBody>
      </p:sp>
      <p:sp>
        <p:nvSpPr>
          <p:cNvPr id="6" name="Content Placeholder 5"/>
          <p:cNvSpPr>
            <a:spLocks noGrp="1"/>
          </p:cNvSpPr>
          <p:nvPr>
            <p:ph idx="13"/>
          </p:nvPr>
        </p:nvSpPr>
        <p:spPr>
          <a:xfrm>
            <a:off x="437104" y="1173892"/>
            <a:ext cx="8229600" cy="4002723"/>
          </a:xfrm>
        </p:spPr>
        <p:txBody>
          <a:bodyPr/>
          <a:lstStyle/>
          <a:p>
            <a:pPr marL="342900" indent="-342900">
              <a:spcBef>
                <a:spcPts val="0"/>
              </a:spcBef>
              <a:buFont typeface="Arial" panose="020B0604020202020204" pitchFamily="34" charset="0"/>
              <a:buChar char="•"/>
            </a:pPr>
            <a:r>
              <a:rPr lang="en-US" dirty="0"/>
              <a:t>A well-designed landscape will have a focal point that captures the viewer’s attention.</a:t>
            </a:r>
          </a:p>
          <a:p>
            <a:pPr marL="342900" indent="-342900">
              <a:spcBef>
                <a:spcPts val="0"/>
              </a:spcBef>
              <a:buFont typeface="Arial" panose="020B0604020202020204" pitchFamily="34" charset="0"/>
              <a:buChar char="•"/>
            </a:pPr>
            <a:endParaRPr lang="en-US" dirty="0"/>
          </a:p>
          <a:p>
            <a:pPr marL="342900" indent="-342900">
              <a:spcBef>
                <a:spcPts val="0"/>
              </a:spcBef>
              <a:buFont typeface="Arial" panose="020B0604020202020204" pitchFamily="34" charset="0"/>
              <a:buChar char="•"/>
            </a:pPr>
            <a:r>
              <a:rPr lang="en-US" dirty="0"/>
              <a:t>The focal point can be predetermined, such as an entrance to a house, or set by the designer, like a statue.</a:t>
            </a:r>
          </a:p>
          <a:p>
            <a:pPr marL="342900" indent="-342900">
              <a:spcBef>
                <a:spcPts val="0"/>
              </a:spcBef>
              <a:buFont typeface="Arial" panose="020B0604020202020204" pitchFamily="34" charset="0"/>
              <a:buChar char="•"/>
            </a:pPr>
            <a:endParaRPr lang="en-US" dirty="0"/>
          </a:p>
          <a:p>
            <a:pPr marL="342900" indent="-342900">
              <a:spcBef>
                <a:spcPts val="0"/>
              </a:spcBef>
              <a:buFont typeface="Arial" panose="020B0604020202020204" pitchFamily="34" charset="0"/>
              <a:buChar char="•"/>
            </a:pPr>
            <a:r>
              <a:rPr lang="en-US" dirty="0"/>
              <a:t>It is important not to </a:t>
            </a:r>
          </a:p>
          <a:p>
            <a:pPr>
              <a:spcBef>
                <a:spcPts val="0"/>
              </a:spcBef>
            </a:pPr>
            <a:r>
              <a:rPr lang="en-US" dirty="0"/>
              <a:t>    overuse focal points; </a:t>
            </a:r>
          </a:p>
          <a:p>
            <a:pPr>
              <a:spcBef>
                <a:spcPts val="0"/>
              </a:spcBef>
            </a:pPr>
            <a:r>
              <a:rPr lang="en-US" dirty="0"/>
              <a:t>    otherwise, the landscape </a:t>
            </a:r>
          </a:p>
          <a:p>
            <a:pPr>
              <a:spcBef>
                <a:spcPts val="0"/>
              </a:spcBef>
            </a:pPr>
            <a:r>
              <a:rPr lang="en-US" dirty="0"/>
              <a:t>    may become confusing </a:t>
            </a:r>
          </a:p>
          <a:p>
            <a:pPr>
              <a:spcBef>
                <a:spcPts val="0"/>
              </a:spcBef>
            </a:pPr>
            <a:r>
              <a:rPr lang="en-US" dirty="0"/>
              <a:t>    to the viewer.</a:t>
            </a:r>
          </a:p>
        </p:txBody>
      </p:sp>
      <p:sp>
        <p:nvSpPr>
          <p:cNvPr id="7" name="TextBox 6"/>
          <p:cNvSpPr txBox="1"/>
          <p:nvPr/>
        </p:nvSpPr>
        <p:spPr>
          <a:xfrm>
            <a:off x="4974312" y="6502312"/>
            <a:ext cx="3127779"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http://www.ced.uga.edu/wp-content/uploads/2015/03/FMG.statue.DN_.jpg</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4028" y="3392175"/>
            <a:ext cx="4148348" cy="3110137"/>
          </a:xfrm>
          <a:prstGeom prst="rect">
            <a:avLst/>
          </a:prstGeom>
        </p:spPr>
      </p:pic>
    </p:spTree>
    <p:custDataLst>
      <p:tags r:id="rId1"/>
    </p:custDataLst>
    <p:extLst>
      <p:ext uri="{BB962C8B-B14F-4D97-AF65-F5344CB8AC3E}">
        <p14:creationId xmlns:p14="http://schemas.microsoft.com/office/powerpoint/2010/main" val="3499157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Simplicity</a:t>
            </a:r>
          </a:p>
        </p:txBody>
      </p:sp>
      <p:sp>
        <p:nvSpPr>
          <p:cNvPr id="3" name="Content Placeholder 2"/>
          <p:cNvSpPr>
            <a:spLocks noGrp="1"/>
          </p:cNvSpPr>
          <p:nvPr>
            <p:ph idx="13"/>
          </p:nvPr>
        </p:nvSpPr>
        <p:spPr>
          <a:xfrm>
            <a:off x="477296" y="1295707"/>
            <a:ext cx="8342417" cy="4002723"/>
          </a:xfrm>
        </p:spPr>
        <p:txBody>
          <a:bodyPr/>
          <a:lstStyle/>
          <a:p>
            <a:pPr marL="342900" indent="-342900">
              <a:spcBef>
                <a:spcPts val="0"/>
              </a:spcBef>
              <a:buFont typeface="Arial" panose="020B0604020202020204" pitchFamily="34" charset="0"/>
              <a:buChar char="•"/>
            </a:pPr>
            <a:r>
              <a:rPr lang="en-US" dirty="0"/>
              <a:t>Simplicity aims to put the viewer at ease within a landscape.</a:t>
            </a:r>
          </a:p>
          <a:p>
            <a:pPr marL="342900" indent="-342900">
              <a:spcBef>
                <a:spcPts val="0"/>
              </a:spcBef>
              <a:buFont typeface="Arial" panose="020B0604020202020204" pitchFamily="34" charset="0"/>
              <a:buChar char="•"/>
            </a:pPr>
            <a:endParaRPr lang="en-US" sz="1600" dirty="0"/>
          </a:p>
          <a:p>
            <a:pPr marL="342900" indent="-342900">
              <a:spcBef>
                <a:spcPts val="0"/>
              </a:spcBef>
              <a:buFont typeface="Arial" panose="020B0604020202020204" pitchFamily="34" charset="0"/>
              <a:buChar char="•"/>
            </a:pPr>
            <a:r>
              <a:rPr lang="en-US" dirty="0"/>
              <a:t>Landscape designs become overbearing when too many different shapes, colors or species are used.</a:t>
            </a:r>
          </a:p>
          <a:p>
            <a:pPr marL="342900" indent="-342900">
              <a:spcBef>
                <a:spcPts val="0"/>
              </a:spcBef>
              <a:buFont typeface="Arial" panose="020B0604020202020204" pitchFamily="34" charset="0"/>
              <a:buChar char="•"/>
            </a:pPr>
            <a:endParaRPr lang="en-US" dirty="0"/>
          </a:p>
          <a:p>
            <a:pPr marL="342900" indent="-342900">
              <a:spcBef>
                <a:spcPts val="0"/>
              </a:spcBef>
              <a:buFont typeface="Arial" panose="020B0604020202020204" pitchFamily="34" charset="0"/>
              <a:buChar char="•"/>
            </a:pPr>
            <a:r>
              <a:rPr lang="en-US" dirty="0"/>
              <a:t>Simplicity does not mean </a:t>
            </a:r>
          </a:p>
          <a:p>
            <a:pPr>
              <a:spcBef>
                <a:spcPts val="0"/>
              </a:spcBef>
            </a:pPr>
            <a:r>
              <a:rPr lang="en-US" dirty="0"/>
              <a:t>    simplistic or boring. This </a:t>
            </a:r>
          </a:p>
          <a:p>
            <a:pPr>
              <a:spcBef>
                <a:spcPts val="0"/>
              </a:spcBef>
            </a:pPr>
            <a:r>
              <a:rPr lang="en-US" dirty="0"/>
              <a:t>    principle focuses more on </a:t>
            </a:r>
          </a:p>
          <a:p>
            <a:pPr>
              <a:spcBef>
                <a:spcPts val="0"/>
              </a:spcBef>
            </a:pPr>
            <a:r>
              <a:rPr lang="en-US" dirty="0"/>
              <a:t>    the ease of understanding the </a:t>
            </a:r>
          </a:p>
          <a:p>
            <a:pPr>
              <a:spcBef>
                <a:spcPts val="0"/>
              </a:spcBef>
            </a:pPr>
            <a:r>
              <a:rPr lang="en-US" dirty="0"/>
              <a:t>    design.</a:t>
            </a:r>
          </a:p>
        </p:txBody>
      </p:sp>
      <p:sp>
        <p:nvSpPr>
          <p:cNvPr id="4" name="TextBox 3"/>
          <p:cNvSpPr txBox="1"/>
          <p:nvPr/>
        </p:nvSpPr>
        <p:spPr>
          <a:xfrm>
            <a:off x="4825850" y="6517264"/>
            <a:ext cx="4144083"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https://notanothergardeningblog.files.wordpress.com/2013/11/formal-structure1.png?w=640&amp;h=553</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1737" y="2984807"/>
            <a:ext cx="4088196" cy="3532457"/>
          </a:xfrm>
          <a:prstGeom prst="rect">
            <a:avLst/>
          </a:prstGeom>
        </p:spPr>
      </p:pic>
    </p:spTree>
    <p:custDataLst>
      <p:tags r:id="rId1"/>
    </p:custDataLst>
    <p:extLst>
      <p:ext uri="{BB962C8B-B14F-4D97-AF65-F5344CB8AC3E}">
        <p14:creationId xmlns:p14="http://schemas.microsoft.com/office/powerpoint/2010/main" val="1900388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Rhythm and Line</a:t>
            </a:r>
          </a:p>
        </p:txBody>
      </p:sp>
      <p:sp>
        <p:nvSpPr>
          <p:cNvPr id="3" name="Content Placeholder 2"/>
          <p:cNvSpPr>
            <a:spLocks noGrp="1"/>
          </p:cNvSpPr>
          <p:nvPr>
            <p:ph idx="13"/>
          </p:nvPr>
        </p:nvSpPr>
        <p:spPr>
          <a:xfrm>
            <a:off x="557683" y="1384821"/>
            <a:ext cx="8229600" cy="4002723"/>
          </a:xfrm>
        </p:spPr>
        <p:txBody>
          <a:bodyPr/>
          <a:lstStyle/>
          <a:p>
            <a:pPr marL="342900" indent="-342900">
              <a:spcBef>
                <a:spcPts val="0"/>
              </a:spcBef>
              <a:buFont typeface="Arial" panose="020B0604020202020204" pitchFamily="34" charset="0"/>
              <a:buChar char="•"/>
            </a:pPr>
            <a:r>
              <a:rPr lang="en-US" dirty="0"/>
              <a:t>Rhythm within landscape design is similar to music. It is a repeating theme throughout.</a:t>
            </a:r>
          </a:p>
          <a:p>
            <a:pPr marL="342900" indent="-342900">
              <a:spcBef>
                <a:spcPts val="0"/>
              </a:spcBef>
              <a:buFont typeface="Arial" panose="020B0604020202020204" pitchFamily="34" charset="0"/>
              <a:buChar char="•"/>
            </a:pPr>
            <a:endParaRPr lang="en-US" sz="1600" dirty="0"/>
          </a:p>
          <a:p>
            <a:pPr marL="342900" indent="-342900">
              <a:spcBef>
                <a:spcPts val="0"/>
              </a:spcBef>
              <a:buFont typeface="Arial" panose="020B0604020202020204" pitchFamily="34" charset="0"/>
              <a:buChar char="•"/>
            </a:pPr>
            <a:r>
              <a:rPr lang="en-US" dirty="0"/>
              <a:t>Line is just as it sounds. It could be hard and straight lines or soft and curvy lines. </a:t>
            </a:r>
          </a:p>
          <a:p>
            <a:pPr marL="342900" indent="-342900">
              <a:spcBef>
                <a:spcPts val="0"/>
              </a:spcBef>
              <a:buFont typeface="Arial" panose="020B0604020202020204" pitchFamily="34" charset="0"/>
              <a:buChar char="•"/>
            </a:pPr>
            <a:endParaRPr lang="en-US" dirty="0"/>
          </a:p>
          <a:p>
            <a:pPr marL="342900" indent="-342900">
              <a:spcBef>
                <a:spcPts val="0"/>
              </a:spcBef>
              <a:buFont typeface="Arial" panose="020B0604020202020204" pitchFamily="34" charset="0"/>
              <a:buChar char="•"/>
            </a:pPr>
            <a:r>
              <a:rPr lang="en-US" dirty="0"/>
              <a:t>Repeated lines, arcs and </a:t>
            </a:r>
          </a:p>
          <a:p>
            <a:pPr>
              <a:spcBef>
                <a:spcPts val="0"/>
              </a:spcBef>
            </a:pPr>
            <a:r>
              <a:rPr lang="en-US" dirty="0"/>
              <a:t>    shapes can create </a:t>
            </a:r>
          </a:p>
          <a:p>
            <a:pPr>
              <a:spcBef>
                <a:spcPts val="0"/>
              </a:spcBef>
            </a:pPr>
            <a:r>
              <a:rPr lang="en-US" dirty="0"/>
              <a:t>    engaging yet simple </a:t>
            </a:r>
          </a:p>
          <a:p>
            <a:pPr>
              <a:spcBef>
                <a:spcPts val="0"/>
              </a:spcBef>
            </a:pPr>
            <a:r>
              <a:rPr lang="en-US" dirty="0"/>
              <a:t>    landscape designs. </a:t>
            </a:r>
          </a:p>
          <a:p>
            <a:pPr marL="342900" indent="-342900">
              <a:spcBef>
                <a:spcPts val="0"/>
              </a:spcBef>
              <a:buFont typeface="Arial" panose="020B0604020202020204" pitchFamily="34" charset="0"/>
              <a:buChar char="•"/>
            </a:pPr>
            <a:endParaRPr lang="en-US" dirty="0"/>
          </a:p>
        </p:txBody>
      </p:sp>
      <p:sp>
        <p:nvSpPr>
          <p:cNvPr id="4" name="TextBox 3"/>
          <p:cNvSpPr txBox="1"/>
          <p:nvPr/>
        </p:nvSpPr>
        <p:spPr>
          <a:xfrm>
            <a:off x="5233441" y="6466111"/>
            <a:ext cx="2465740"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http://dargan.com/about/images/TUrnersidestepsbest.JPG</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6254" y="3331026"/>
            <a:ext cx="4180114" cy="3135085"/>
          </a:xfrm>
          <a:prstGeom prst="rect">
            <a:avLst/>
          </a:prstGeom>
        </p:spPr>
      </p:pic>
    </p:spTree>
    <p:custDataLst>
      <p:tags r:id="rId1"/>
    </p:custDataLst>
    <p:extLst>
      <p:ext uri="{BB962C8B-B14F-4D97-AF65-F5344CB8AC3E}">
        <p14:creationId xmlns:p14="http://schemas.microsoft.com/office/powerpoint/2010/main" val="2318185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Proportion </a:t>
            </a:r>
          </a:p>
        </p:txBody>
      </p:sp>
      <p:sp>
        <p:nvSpPr>
          <p:cNvPr id="3" name="Content Placeholder 2"/>
          <p:cNvSpPr>
            <a:spLocks noGrp="1"/>
          </p:cNvSpPr>
          <p:nvPr>
            <p:ph idx="13"/>
          </p:nvPr>
        </p:nvSpPr>
        <p:spPr>
          <a:xfrm>
            <a:off x="546267" y="1381115"/>
            <a:ext cx="8229600" cy="4002723"/>
          </a:xfrm>
        </p:spPr>
        <p:txBody>
          <a:bodyPr/>
          <a:lstStyle/>
          <a:p>
            <a:pPr marL="342900" indent="-342900">
              <a:spcBef>
                <a:spcPts val="0"/>
              </a:spcBef>
              <a:buFont typeface="Arial" panose="020B0604020202020204" pitchFamily="34" charset="0"/>
              <a:buChar char="•"/>
            </a:pPr>
            <a:r>
              <a:rPr lang="en-US" dirty="0"/>
              <a:t>Proportion focuses on the relationship of perceived size and placement within a landscape. </a:t>
            </a:r>
          </a:p>
          <a:p>
            <a:pPr marL="342900" indent="-342900">
              <a:spcBef>
                <a:spcPts val="0"/>
              </a:spcBef>
              <a:buFont typeface="Arial" panose="020B0604020202020204" pitchFamily="34" charset="0"/>
              <a:buChar char="•"/>
            </a:pPr>
            <a:endParaRPr lang="en-US" dirty="0"/>
          </a:p>
          <a:p>
            <a:pPr marL="342900" indent="-342900">
              <a:spcBef>
                <a:spcPts val="0"/>
              </a:spcBef>
              <a:buFont typeface="Arial" panose="020B0604020202020204" pitchFamily="34" charset="0"/>
              <a:buChar char="•"/>
            </a:pPr>
            <a:r>
              <a:rPr lang="en-US" dirty="0"/>
              <a:t>Vertical, horizontal and spatial differences must be taken into consideration.</a:t>
            </a:r>
          </a:p>
          <a:p>
            <a:pPr marL="342900" indent="-342900">
              <a:spcBef>
                <a:spcPts val="0"/>
              </a:spcBef>
              <a:buFont typeface="Arial" panose="020B0604020202020204" pitchFamily="34" charset="0"/>
              <a:buChar char="•"/>
            </a:pPr>
            <a:endParaRPr lang="en-US" sz="1600" dirty="0"/>
          </a:p>
          <a:p>
            <a:pPr marL="342900" indent="-342900">
              <a:spcBef>
                <a:spcPts val="0"/>
              </a:spcBef>
              <a:buFont typeface="Arial" panose="020B0604020202020204" pitchFamily="34" charset="0"/>
              <a:buChar char="•"/>
            </a:pPr>
            <a:r>
              <a:rPr lang="en-US" dirty="0"/>
              <a:t>Landscapes can look </a:t>
            </a:r>
          </a:p>
          <a:p>
            <a:pPr>
              <a:spcBef>
                <a:spcPts val="0"/>
              </a:spcBef>
            </a:pPr>
            <a:r>
              <a:rPr lang="en-US" dirty="0"/>
              <a:t>    different while sitting, </a:t>
            </a:r>
          </a:p>
          <a:p>
            <a:pPr>
              <a:spcBef>
                <a:spcPts val="0"/>
              </a:spcBef>
            </a:pPr>
            <a:r>
              <a:rPr lang="en-US" dirty="0"/>
              <a:t>    standing or from a </a:t>
            </a:r>
          </a:p>
          <a:p>
            <a:pPr>
              <a:spcBef>
                <a:spcPts val="0"/>
              </a:spcBef>
            </a:pPr>
            <a:r>
              <a:rPr lang="en-US" dirty="0"/>
              <a:t>    distance. </a:t>
            </a:r>
          </a:p>
        </p:txBody>
      </p:sp>
      <p:sp>
        <p:nvSpPr>
          <p:cNvPr id="4" name="TextBox 3"/>
          <p:cNvSpPr txBox="1"/>
          <p:nvPr/>
        </p:nvSpPr>
        <p:spPr>
          <a:xfrm>
            <a:off x="4722293" y="6673334"/>
            <a:ext cx="3405099"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http://cf.ltkcdn.net/garden/images/slide/178879-849x565-formal-hedge-trees.jpg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5605" y="3382476"/>
            <a:ext cx="4910262" cy="3267724"/>
          </a:xfrm>
          <a:prstGeom prst="rect">
            <a:avLst/>
          </a:prstGeom>
        </p:spPr>
      </p:pic>
    </p:spTree>
    <p:custDataLst>
      <p:tags r:id="rId1"/>
    </p:custDataLst>
    <p:extLst>
      <p:ext uri="{BB962C8B-B14F-4D97-AF65-F5344CB8AC3E}">
        <p14:creationId xmlns:p14="http://schemas.microsoft.com/office/powerpoint/2010/main" val="4142361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Unity</a:t>
            </a:r>
          </a:p>
        </p:txBody>
      </p:sp>
      <p:sp>
        <p:nvSpPr>
          <p:cNvPr id="3" name="Content Placeholder 2"/>
          <p:cNvSpPr>
            <a:spLocks noGrp="1"/>
          </p:cNvSpPr>
          <p:nvPr>
            <p:ph idx="13"/>
          </p:nvPr>
        </p:nvSpPr>
        <p:spPr>
          <a:xfrm>
            <a:off x="447152" y="1296125"/>
            <a:ext cx="8229600" cy="4002723"/>
          </a:xfrm>
        </p:spPr>
        <p:txBody>
          <a:bodyPr/>
          <a:lstStyle/>
          <a:p>
            <a:pPr marL="342900" indent="-342900">
              <a:spcBef>
                <a:spcPts val="0"/>
              </a:spcBef>
              <a:buFont typeface="Arial" panose="020B0604020202020204" pitchFamily="34" charset="0"/>
              <a:buChar char="•"/>
            </a:pPr>
            <a:r>
              <a:rPr lang="en-US" dirty="0"/>
              <a:t>Unity is achieved if all of the other five principles have been applied.</a:t>
            </a:r>
          </a:p>
          <a:p>
            <a:pPr marL="342900" indent="-342900">
              <a:spcBef>
                <a:spcPts val="0"/>
              </a:spcBef>
              <a:buFont typeface="Arial" panose="020B0604020202020204" pitchFamily="34" charset="0"/>
              <a:buChar char="•"/>
            </a:pPr>
            <a:endParaRPr lang="en-US" dirty="0"/>
          </a:p>
          <a:p>
            <a:pPr marL="342900" indent="-342900">
              <a:spcBef>
                <a:spcPts val="0"/>
              </a:spcBef>
              <a:buFont typeface="Arial" panose="020B0604020202020204" pitchFamily="34" charset="0"/>
              <a:buChar char="•"/>
            </a:pPr>
            <a:r>
              <a:rPr lang="en-US" dirty="0"/>
              <a:t>A unified landscape design has everything come together and create a whole visual for the viewer.</a:t>
            </a:r>
          </a:p>
          <a:p>
            <a:pPr marL="342900" indent="-342900">
              <a:spcBef>
                <a:spcPts val="0"/>
              </a:spcBef>
              <a:buFont typeface="Arial" panose="020B0604020202020204" pitchFamily="34" charset="0"/>
              <a:buChar char="•"/>
            </a:pPr>
            <a:endParaRPr lang="en-US" dirty="0"/>
          </a:p>
          <a:p>
            <a:pPr marL="342900" indent="-342900">
              <a:spcBef>
                <a:spcPts val="0"/>
              </a:spcBef>
              <a:buFont typeface="Arial" panose="020B0604020202020204" pitchFamily="34" charset="0"/>
              <a:buChar char="•"/>
            </a:pPr>
            <a:r>
              <a:rPr lang="en-US" dirty="0"/>
              <a:t>If parts of a landscape </a:t>
            </a:r>
          </a:p>
          <a:p>
            <a:pPr>
              <a:spcBef>
                <a:spcPts val="0"/>
              </a:spcBef>
            </a:pPr>
            <a:r>
              <a:rPr lang="en-US" dirty="0"/>
              <a:t>    seem out of place due to </a:t>
            </a:r>
          </a:p>
          <a:p>
            <a:pPr>
              <a:spcBef>
                <a:spcPts val="0"/>
              </a:spcBef>
            </a:pPr>
            <a:r>
              <a:rPr lang="en-US" dirty="0"/>
              <a:t>    differences in species, </a:t>
            </a:r>
          </a:p>
          <a:p>
            <a:pPr>
              <a:spcBef>
                <a:spcPts val="0"/>
              </a:spcBef>
            </a:pPr>
            <a:r>
              <a:rPr lang="en-US" dirty="0"/>
              <a:t>    color or shape then </a:t>
            </a:r>
          </a:p>
          <a:p>
            <a:pPr>
              <a:spcBef>
                <a:spcPts val="0"/>
              </a:spcBef>
            </a:pPr>
            <a:r>
              <a:rPr lang="en-US" dirty="0"/>
              <a:t>    unity is not achieved.</a:t>
            </a:r>
          </a:p>
        </p:txBody>
      </p:sp>
      <p:sp>
        <p:nvSpPr>
          <p:cNvPr id="4" name="TextBox 3"/>
          <p:cNvSpPr txBox="1"/>
          <p:nvPr/>
        </p:nvSpPr>
        <p:spPr>
          <a:xfrm>
            <a:off x="4722293" y="6673334"/>
            <a:ext cx="4118435"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https://articles.extension.org//sites/default/files/styles/large/public/6423714165_3bd5a2733e_z.jpg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8921" y="3473897"/>
            <a:ext cx="4611807" cy="3082224"/>
          </a:xfrm>
          <a:prstGeom prst="rect">
            <a:avLst/>
          </a:prstGeom>
        </p:spPr>
      </p:pic>
    </p:spTree>
    <p:custDataLst>
      <p:tags r:id="rId1"/>
    </p:custDataLst>
    <p:extLst>
      <p:ext uri="{BB962C8B-B14F-4D97-AF65-F5344CB8AC3E}">
        <p14:creationId xmlns:p14="http://schemas.microsoft.com/office/powerpoint/2010/main" val="4038936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Design Concepts</a:t>
            </a:r>
          </a:p>
        </p:txBody>
      </p:sp>
      <p:sp>
        <p:nvSpPr>
          <p:cNvPr id="3" name="Content Placeholder 2"/>
          <p:cNvSpPr>
            <a:spLocks noGrp="1"/>
          </p:cNvSpPr>
          <p:nvPr>
            <p:ph idx="13"/>
          </p:nvPr>
        </p:nvSpPr>
        <p:spPr/>
        <p:txBody>
          <a:bodyPr/>
          <a:lstStyle/>
          <a:p>
            <a:pPr marL="342900" indent="-342900">
              <a:buFont typeface="Arial" panose="020B0604020202020204" pitchFamily="34" charset="0"/>
              <a:buChar char="•"/>
            </a:pPr>
            <a:r>
              <a:rPr lang="en-US" dirty="0"/>
              <a:t>Each of the next three slides shows two different landscape designs.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Write down which one you think is better and why.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At the end of class, we will review these pictures and apply the design concepts we learned.</a:t>
            </a:r>
          </a:p>
          <a:p>
            <a:endParaRPr lang="en-US" dirty="0"/>
          </a:p>
        </p:txBody>
      </p:sp>
    </p:spTree>
    <p:custDataLst>
      <p:tags r:id="rId1"/>
    </p:custDataLst>
    <p:extLst>
      <p:ext uri="{BB962C8B-B14F-4D97-AF65-F5344CB8AC3E}">
        <p14:creationId xmlns:p14="http://schemas.microsoft.com/office/powerpoint/2010/main" val="3980313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Design Concepts</a:t>
            </a:r>
          </a:p>
        </p:txBody>
      </p:sp>
      <p:sp>
        <p:nvSpPr>
          <p:cNvPr id="4" name="Text Placeholder 3"/>
          <p:cNvSpPr>
            <a:spLocks noGrp="1"/>
          </p:cNvSpPr>
          <p:nvPr>
            <p:ph type="body" sz="quarter" idx="12"/>
          </p:nvPr>
        </p:nvSpPr>
        <p:spPr/>
        <p:txBody>
          <a:bodyPr/>
          <a:lstStyle/>
          <a:p>
            <a:r>
              <a:rPr lang="en-US" dirty="0"/>
              <a:t>Which is better?</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20" y="3498333"/>
            <a:ext cx="4675334" cy="3089468"/>
          </a:xfrm>
          <a:prstGeom prst="rect">
            <a:avLst/>
          </a:prstGeom>
        </p:spPr>
      </p:pic>
      <p:sp>
        <p:nvSpPr>
          <p:cNvPr id="7" name="TextBox 6"/>
          <p:cNvSpPr txBox="1"/>
          <p:nvPr/>
        </p:nvSpPr>
        <p:spPr>
          <a:xfrm>
            <a:off x="58120" y="6673334"/>
            <a:ext cx="4943982"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http://photobucket.com/gallery/user/KiminPL/media/cGF0aDpGcm9udCBsYW5kc2NhcGUvRFNDXzAwMDktMi5qcGc=/?ref=</a:t>
            </a:r>
          </a:p>
        </p:txBody>
      </p:sp>
      <p:sp>
        <p:nvSpPr>
          <p:cNvPr id="8" name="TextBox 7"/>
          <p:cNvSpPr txBox="1"/>
          <p:nvPr/>
        </p:nvSpPr>
        <p:spPr>
          <a:xfrm>
            <a:off x="5002102" y="4489482"/>
            <a:ext cx="3985386"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http://www.executivelandscapingswfl.com/images/cape-coral-lawn-maintenance/Landscaping.jpg</a:t>
            </a: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27417" y="1722862"/>
            <a:ext cx="5905500" cy="2638425"/>
          </a:xfrm>
          <a:prstGeom prst="rect">
            <a:avLst/>
          </a:prstGeom>
        </p:spPr>
      </p:pic>
    </p:spTree>
    <p:custDataLst>
      <p:tags r:id="rId1"/>
    </p:custDataLst>
    <p:extLst>
      <p:ext uri="{BB962C8B-B14F-4D97-AF65-F5344CB8AC3E}">
        <p14:creationId xmlns:p14="http://schemas.microsoft.com/office/powerpoint/2010/main" val="3540654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Concept Designs</a:t>
            </a:r>
          </a:p>
        </p:txBody>
      </p:sp>
      <p:sp>
        <p:nvSpPr>
          <p:cNvPr id="3" name="Text Placeholder 2"/>
          <p:cNvSpPr>
            <a:spLocks noGrp="1"/>
          </p:cNvSpPr>
          <p:nvPr>
            <p:ph type="body" sz="quarter" idx="12"/>
          </p:nvPr>
        </p:nvSpPr>
        <p:spPr/>
        <p:txBody>
          <a:bodyPr/>
          <a:lstStyle/>
          <a:p>
            <a:r>
              <a:rPr lang="en-US" dirty="0"/>
              <a:t>Which is better?</a:t>
            </a:r>
          </a:p>
        </p:txBody>
      </p:sp>
      <p:sp>
        <p:nvSpPr>
          <p:cNvPr id="5" name="TextBox 4"/>
          <p:cNvSpPr txBox="1"/>
          <p:nvPr/>
        </p:nvSpPr>
        <p:spPr>
          <a:xfrm>
            <a:off x="5012866" y="6308776"/>
            <a:ext cx="3089307"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https://st.hzcdn.com/simgs/3dc2611b058ded3e_8-4773/home-design.jpg</a:t>
            </a:r>
          </a:p>
        </p:txBody>
      </p:sp>
      <p:sp>
        <p:nvSpPr>
          <p:cNvPr id="6" name="TextBox 5"/>
          <p:cNvSpPr txBox="1"/>
          <p:nvPr/>
        </p:nvSpPr>
        <p:spPr>
          <a:xfrm>
            <a:off x="981094" y="5086792"/>
            <a:ext cx="3191899"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http://www.coachuoz.com.au/wp-content/uploads/2016/07/landscapers.jpeg</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1568" y="3457534"/>
            <a:ext cx="4231904" cy="2826912"/>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2519" y="2031356"/>
            <a:ext cx="4021777" cy="3016333"/>
          </a:xfrm>
          <a:prstGeom prst="rect">
            <a:avLst/>
          </a:prstGeom>
        </p:spPr>
      </p:pic>
    </p:spTree>
    <p:custDataLst>
      <p:tags r:id="rId1"/>
    </p:custDataLst>
    <p:extLst>
      <p:ext uri="{BB962C8B-B14F-4D97-AF65-F5344CB8AC3E}">
        <p14:creationId xmlns:p14="http://schemas.microsoft.com/office/powerpoint/2010/main" val="3356082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Concept Designs</a:t>
            </a:r>
          </a:p>
        </p:txBody>
      </p:sp>
      <p:sp>
        <p:nvSpPr>
          <p:cNvPr id="3" name="Text Placeholder 2"/>
          <p:cNvSpPr>
            <a:spLocks noGrp="1"/>
          </p:cNvSpPr>
          <p:nvPr>
            <p:ph type="body" sz="quarter" idx="12"/>
          </p:nvPr>
        </p:nvSpPr>
        <p:spPr/>
        <p:txBody>
          <a:bodyPr/>
          <a:lstStyle/>
          <a:p>
            <a:r>
              <a:rPr lang="en-US" dirty="0"/>
              <a:t>Which is better?</a:t>
            </a:r>
          </a:p>
        </p:txBody>
      </p:sp>
      <p:sp>
        <p:nvSpPr>
          <p:cNvPr id="5" name="TextBox 4"/>
          <p:cNvSpPr txBox="1"/>
          <p:nvPr/>
        </p:nvSpPr>
        <p:spPr>
          <a:xfrm>
            <a:off x="4926816" y="4572444"/>
            <a:ext cx="4068743"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http://www.terrascapeslandscapedesign.com/wp-content/uploads/2013/01/Young-front-for-site.jpg</a:t>
            </a:r>
          </a:p>
        </p:txBody>
      </p:sp>
      <p:sp>
        <p:nvSpPr>
          <p:cNvPr id="6" name="TextBox 5"/>
          <p:cNvSpPr txBox="1"/>
          <p:nvPr/>
        </p:nvSpPr>
        <p:spPr>
          <a:xfrm>
            <a:off x="73902" y="3885439"/>
            <a:ext cx="4217821"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https://lakelandlandscaping.com/wp-content/uploads/2016/03/paver-driveway-and-walkway-install.jpg</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1667" y="2074858"/>
            <a:ext cx="4983519" cy="2475331"/>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768" y="4070105"/>
            <a:ext cx="5123708" cy="3415805"/>
          </a:xfrm>
          <a:prstGeom prst="rect">
            <a:avLst/>
          </a:prstGeom>
        </p:spPr>
      </p:pic>
    </p:spTree>
    <p:custDataLst>
      <p:tags r:id="rId1"/>
    </p:custDataLst>
    <p:extLst>
      <p:ext uri="{BB962C8B-B14F-4D97-AF65-F5344CB8AC3E}">
        <p14:creationId xmlns:p14="http://schemas.microsoft.com/office/powerpoint/2010/main" val="975381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Lesson Overview</a:t>
            </a:r>
          </a:p>
        </p:txBody>
      </p:sp>
      <p:sp>
        <p:nvSpPr>
          <p:cNvPr id="4" name="Content Placeholder 3"/>
          <p:cNvSpPr>
            <a:spLocks noGrp="1"/>
          </p:cNvSpPr>
          <p:nvPr>
            <p:ph idx="13"/>
          </p:nvPr>
        </p:nvSpPr>
        <p:spPr/>
        <p:txBody>
          <a:bodyPr/>
          <a:lstStyle/>
          <a:p>
            <a:pPr marL="342900" indent="-342900">
              <a:buFont typeface="Arial" panose="020B0604020202020204" pitchFamily="34" charset="0"/>
              <a:buChar char="•"/>
            </a:pPr>
            <a:r>
              <a:rPr lang="en-US" dirty="0"/>
              <a:t>The six different principles and concepts used within landscape design are the same for all fine arts.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Since landscape design is considered an art form, there may be differences in how these concepts are applied and interpreted.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While many people may not consider themselves artists, these principles stem from a natural visual sense most people possess.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custDataLst>
      <p:tags r:id="rId1"/>
    </p:custDataLst>
    <p:extLst>
      <p:ext uri="{BB962C8B-B14F-4D97-AF65-F5344CB8AC3E}">
        <p14:creationId xmlns:p14="http://schemas.microsoft.com/office/powerpoint/2010/main" val="2712301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Balance</a:t>
            </a:r>
          </a:p>
        </p:txBody>
      </p:sp>
      <p:sp>
        <p:nvSpPr>
          <p:cNvPr id="3" name="Content Placeholder 2"/>
          <p:cNvSpPr>
            <a:spLocks noGrp="1"/>
          </p:cNvSpPr>
          <p:nvPr>
            <p:ph idx="13"/>
          </p:nvPr>
        </p:nvSpPr>
        <p:spPr/>
        <p:txBody>
          <a:bodyPr/>
          <a:lstStyle/>
          <a:p>
            <a:pPr marL="342900" indent="-342900">
              <a:buFont typeface="Arial" panose="020B0604020202020204" pitchFamily="34" charset="0"/>
              <a:buChar char="•"/>
            </a:pPr>
            <a:r>
              <a:rPr lang="en-US" dirty="0" smtClean="0"/>
              <a:t>A </a:t>
            </a:r>
            <a:r>
              <a:rPr lang="en-US" dirty="0"/>
              <a:t>lack of visual balance can create a sense of uneasiness.</a:t>
            </a:r>
          </a:p>
          <a:p>
            <a:endParaRPr lang="en-US" dirty="0"/>
          </a:p>
          <a:p>
            <a:pPr marL="342900" indent="-342900">
              <a:buFont typeface="Arial" panose="020B0604020202020204" pitchFamily="34" charset="0"/>
              <a:buChar char="•"/>
            </a:pPr>
            <a:r>
              <a:rPr lang="en-US" dirty="0"/>
              <a:t>There are three different types of balance:</a:t>
            </a:r>
          </a:p>
          <a:p>
            <a:pPr marL="516636" lvl="1" indent="-342900">
              <a:buFont typeface="Arial" panose="020B0604020202020204" pitchFamily="34" charset="0"/>
              <a:buChar char="•"/>
            </a:pPr>
            <a:r>
              <a:rPr lang="en-US" dirty="0"/>
              <a:t>Symmetric</a:t>
            </a:r>
          </a:p>
          <a:p>
            <a:pPr marL="516636" lvl="1" indent="-342900">
              <a:buFont typeface="Arial" panose="020B0604020202020204" pitchFamily="34" charset="0"/>
              <a:buChar char="•"/>
            </a:pPr>
            <a:r>
              <a:rPr lang="en-US" dirty="0"/>
              <a:t>Asymmetric</a:t>
            </a:r>
          </a:p>
          <a:p>
            <a:pPr marL="516636" lvl="1" indent="-342900">
              <a:buFont typeface="Arial" panose="020B0604020202020204" pitchFamily="34" charset="0"/>
              <a:buChar char="•"/>
            </a:pPr>
            <a:r>
              <a:rPr lang="en-US" dirty="0"/>
              <a:t>Proximal/Distal</a:t>
            </a:r>
          </a:p>
          <a:p>
            <a:pPr marL="342900" indent="-342900">
              <a:buFont typeface="Arial" panose="020B0604020202020204" pitchFamily="34" charset="0"/>
              <a:buChar char="•"/>
            </a:pPr>
            <a:endParaRPr lang="en-US" dirty="0"/>
          </a:p>
        </p:txBody>
      </p:sp>
    </p:spTree>
    <p:custDataLst>
      <p:tags r:id="rId1"/>
    </p:custDataLst>
    <p:extLst>
      <p:ext uri="{BB962C8B-B14F-4D97-AF65-F5344CB8AC3E}">
        <p14:creationId xmlns:p14="http://schemas.microsoft.com/office/powerpoint/2010/main" val="2090875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a:xfrm>
            <a:off x="482109" y="1945588"/>
            <a:ext cx="8229600" cy="3931603"/>
          </a:xfrm>
        </p:spPr>
        <p:txBody>
          <a:bodyPr/>
          <a:lstStyle/>
          <a:p>
            <a:pPr>
              <a:spcBef>
                <a:spcPts val="0"/>
              </a:spcBef>
            </a:pPr>
            <a:r>
              <a:rPr lang="en-US" dirty="0"/>
              <a:t>Symmetrical balance is a mirror image from one side to another.</a:t>
            </a:r>
          </a:p>
          <a:p>
            <a:pPr>
              <a:spcBef>
                <a:spcPts val="0"/>
              </a:spcBef>
            </a:pPr>
            <a:endParaRPr lang="en-US" dirty="0"/>
          </a:p>
          <a:p>
            <a:pPr>
              <a:spcBef>
                <a:spcPts val="0"/>
              </a:spcBef>
            </a:pPr>
            <a:r>
              <a:rPr lang="en-US" dirty="0"/>
              <a:t>This style creates a very formal and stiff appearance.</a:t>
            </a:r>
          </a:p>
          <a:p>
            <a:pPr>
              <a:spcBef>
                <a:spcPts val="0"/>
              </a:spcBef>
            </a:pPr>
            <a:endParaRPr lang="en-US" dirty="0"/>
          </a:p>
          <a:p>
            <a:pPr>
              <a:spcBef>
                <a:spcPts val="0"/>
              </a:spcBef>
            </a:pPr>
            <a:r>
              <a:rPr lang="en-US" dirty="0"/>
              <a:t>Symmetric is the simplest and </a:t>
            </a:r>
          </a:p>
          <a:p>
            <a:pPr marL="0" indent="0">
              <a:spcBef>
                <a:spcPts val="0"/>
              </a:spcBef>
              <a:buNone/>
            </a:pPr>
            <a:r>
              <a:rPr lang="en-US" dirty="0"/>
              <a:t>    easiest form of balance to use.</a:t>
            </a:r>
          </a:p>
          <a:p>
            <a:pPr marL="0" indent="0">
              <a:spcBef>
                <a:spcPts val="0"/>
              </a:spcBef>
              <a:buNone/>
            </a:pPr>
            <a:endParaRPr lang="en-US" dirty="0"/>
          </a:p>
        </p:txBody>
      </p:sp>
      <p:sp>
        <p:nvSpPr>
          <p:cNvPr id="2" name="Title 1"/>
          <p:cNvSpPr>
            <a:spLocks noGrp="1"/>
          </p:cNvSpPr>
          <p:nvPr>
            <p:ph type="title"/>
          </p:nvPr>
        </p:nvSpPr>
        <p:spPr/>
        <p:txBody>
          <a:bodyPr/>
          <a:lstStyle/>
          <a:p>
            <a:r>
              <a:rPr lang="en-US" dirty="0"/>
              <a:t>Balance </a:t>
            </a:r>
          </a:p>
        </p:txBody>
      </p:sp>
      <p:sp>
        <p:nvSpPr>
          <p:cNvPr id="5" name="Text Placeholder 4"/>
          <p:cNvSpPr>
            <a:spLocks noGrp="1"/>
          </p:cNvSpPr>
          <p:nvPr>
            <p:ph type="body" sz="quarter" idx="12"/>
          </p:nvPr>
        </p:nvSpPr>
        <p:spPr/>
        <p:txBody>
          <a:bodyPr/>
          <a:lstStyle/>
          <a:p>
            <a:r>
              <a:rPr lang="en-US" dirty="0"/>
              <a:t>Symmetric</a:t>
            </a:r>
          </a:p>
        </p:txBody>
      </p:sp>
      <p:sp>
        <p:nvSpPr>
          <p:cNvPr id="7" name="TextBox 6"/>
          <p:cNvSpPr txBox="1"/>
          <p:nvPr/>
        </p:nvSpPr>
        <p:spPr>
          <a:xfrm>
            <a:off x="5050129" y="6443812"/>
            <a:ext cx="3661580"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https://georgelduncan48.files.wordpress.com/2013/05/landscape-design-principles-5.jpg</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5038" y="3698832"/>
            <a:ext cx="3611762" cy="2721971"/>
          </a:xfrm>
          <a:prstGeom prst="rect">
            <a:avLst/>
          </a:prstGeom>
        </p:spPr>
      </p:pic>
    </p:spTree>
    <p:custDataLst>
      <p:tags r:id="rId1"/>
    </p:custDataLst>
    <p:extLst>
      <p:ext uri="{BB962C8B-B14F-4D97-AF65-F5344CB8AC3E}">
        <p14:creationId xmlns:p14="http://schemas.microsoft.com/office/powerpoint/2010/main" val="3295252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Balance</a:t>
            </a:r>
          </a:p>
        </p:txBody>
      </p:sp>
      <p:sp>
        <p:nvSpPr>
          <p:cNvPr id="4" name="Text Placeholder 3"/>
          <p:cNvSpPr>
            <a:spLocks noGrp="1"/>
          </p:cNvSpPr>
          <p:nvPr>
            <p:ph type="body" sz="quarter" idx="12"/>
          </p:nvPr>
        </p:nvSpPr>
        <p:spPr/>
        <p:txBody>
          <a:bodyPr/>
          <a:lstStyle/>
          <a:p>
            <a:r>
              <a:rPr lang="en-US" dirty="0"/>
              <a:t>Asymmetrical </a:t>
            </a:r>
          </a:p>
        </p:txBody>
      </p:sp>
      <p:sp>
        <p:nvSpPr>
          <p:cNvPr id="8" name="Content Placeholder 7"/>
          <p:cNvSpPr>
            <a:spLocks noGrp="1"/>
          </p:cNvSpPr>
          <p:nvPr>
            <p:ph idx="13"/>
          </p:nvPr>
        </p:nvSpPr>
        <p:spPr>
          <a:xfrm>
            <a:off x="457200" y="1899920"/>
            <a:ext cx="8229600" cy="3931603"/>
          </a:xfrm>
        </p:spPr>
        <p:txBody>
          <a:bodyPr/>
          <a:lstStyle/>
          <a:p>
            <a:pPr marL="0">
              <a:spcBef>
                <a:spcPts val="0"/>
              </a:spcBef>
            </a:pPr>
            <a:r>
              <a:rPr lang="en-US" dirty="0"/>
              <a:t>Asymmetrical balance is more informal and can be more</a:t>
            </a:r>
          </a:p>
          <a:p>
            <a:pPr marL="0" indent="0">
              <a:spcBef>
                <a:spcPts val="0"/>
              </a:spcBef>
              <a:buNone/>
            </a:pPr>
            <a:r>
              <a:rPr lang="en-US" dirty="0"/>
              <a:t>    intriguing to the viewer.</a:t>
            </a:r>
          </a:p>
          <a:p>
            <a:pPr marL="0">
              <a:spcBef>
                <a:spcPts val="0"/>
              </a:spcBef>
            </a:pPr>
            <a:endParaRPr lang="en-US" dirty="0"/>
          </a:p>
          <a:p>
            <a:pPr marL="0">
              <a:spcBef>
                <a:spcPts val="0"/>
              </a:spcBef>
            </a:pPr>
            <a:r>
              <a:rPr lang="en-US" dirty="0"/>
              <a:t>The balance is created by the </a:t>
            </a:r>
          </a:p>
          <a:p>
            <a:pPr marL="0" indent="0">
              <a:spcBef>
                <a:spcPts val="0"/>
              </a:spcBef>
              <a:buNone/>
            </a:pPr>
            <a:r>
              <a:rPr lang="en-US" dirty="0"/>
              <a:t>    weight on both sides of the </a:t>
            </a:r>
          </a:p>
          <a:p>
            <a:pPr marL="0" indent="0">
              <a:spcBef>
                <a:spcPts val="0"/>
              </a:spcBef>
              <a:buNone/>
            </a:pPr>
            <a:r>
              <a:rPr lang="en-US" dirty="0"/>
              <a:t>    landscape rather than  </a:t>
            </a:r>
          </a:p>
          <a:p>
            <a:pPr marL="0" indent="0">
              <a:spcBef>
                <a:spcPts val="0"/>
              </a:spcBef>
              <a:buNone/>
            </a:pPr>
            <a:r>
              <a:rPr lang="en-US" dirty="0"/>
              <a:t>    mirroring.</a:t>
            </a:r>
          </a:p>
          <a:p>
            <a:pPr marL="0">
              <a:spcBef>
                <a:spcPts val="0"/>
              </a:spcBef>
            </a:pPr>
            <a:endParaRPr lang="en-US" dirty="0"/>
          </a:p>
          <a:p>
            <a:pPr marL="0">
              <a:spcBef>
                <a:spcPts val="0"/>
              </a:spcBef>
            </a:pPr>
            <a:r>
              <a:rPr lang="en-US" dirty="0"/>
              <a:t>Plants and materials on either</a:t>
            </a:r>
          </a:p>
          <a:p>
            <a:pPr marL="0" indent="0">
              <a:spcBef>
                <a:spcPts val="0"/>
              </a:spcBef>
              <a:buNone/>
            </a:pPr>
            <a:r>
              <a:rPr lang="en-US" dirty="0"/>
              <a:t>    side may vary.</a:t>
            </a:r>
          </a:p>
        </p:txBody>
      </p:sp>
      <p:sp>
        <p:nvSpPr>
          <p:cNvPr id="11" name="TextBox 10"/>
          <p:cNvSpPr txBox="1"/>
          <p:nvPr/>
        </p:nvSpPr>
        <p:spPr>
          <a:xfrm>
            <a:off x="5252847" y="6420801"/>
            <a:ext cx="3433953" cy="184666"/>
          </a:xfrm>
          <a:prstGeom prst="rect">
            <a:avLst/>
          </a:prstGeom>
          <a:noFill/>
        </p:spPr>
        <p:txBody>
          <a:bodyPr wrap="none" rtlCol="0">
            <a:spAutoFit/>
          </a:bodyPr>
          <a:lstStyle/>
          <a:p>
            <a:r>
              <a:rPr lang="en-US" sz="600" dirty="0">
                <a:latin typeface="Verdana" panose="020B0604030504040204" pitchFamily="34" charset="0"/>
                <a:ea typeface="Verdana" panose="020B0604030504040204" pitchFamily="34" charset="0"/>
                <a:cs typeface="Verdana" panose="020B0604030504040204" pitchFamily="34" charset="0"/>
              </a:rPr>
              <a:t>https://st.hzcdn.com/simgs/65d1fc910112ec81_4-2743/contemporary-exterior.jpg</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3662" y="2873511"/>
            <a:ext cx="3941434" cy="3547290"/>
          </a:xfrm>
          <a:prstGeom prst="rect">
            <a:avLst/>
          </a:prstGeom>
        </p:spPr>
      </p:pic>
    </p:spTree>
    <p:custDataLst>
      <p:tags r:id="rId1"/>
    </p:custDataLst>
    <p:extLst>
      <p:ext uri="{BB962C8B-B14F-4D97-AF65-F5344CB8AC3E}">
        <p14:creationId xmlns:p14="http://schemas.microsoft.com/office/powerpoint/2010/main" val="7581753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3.xml><?xml version="1.0" encoding="utf-8"?>
<ds:datastoreItem xmlns:ds="http://schemas.openxmlformats.org/officeDocument/2006/customXml" ds:itemID="{D077A53E-A8F8-4613-A362-6AAE3EF4D9B9}">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4.xml><?xml version="1.0" encoding="utf-8"?>
<ds:datastoreItem xmlns:ds="http://schemas.openxmlformats.org/officeDocument/2006/customXml" ds:itemID="{C4C674B6-D552-4B5A-A71B-A21B6E1CBA71}">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Clarity.thmx</Template>
  <TotalTime>12500</TotalTime>
  <Words>770</Words>
  <Application>Microsoft Office PowerPoint</Application>
  <PresentationFormat>On-screen Show (4:3)</PresentationFormat>
  <Paragraphs>130</Paragraphs>
  <Slides>15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Verdana</vt:lpstr>
      <vt:lpstr>Georgia</vt:lpstr>
      <vt:lpstr>Arial</vt:lpstr>
      <vt:lpstr>Wingdings</vt:lpstr>
      <vt:lpstr>FFA Inservice Master</vt:lpstr>
      <vt:lpstr>PowerPoint Presentation</vt:lpstr>
      <vt:lpstr>Design Concepts</vt:lpstr>
      <vt:lpstr>Design Concepts</vt:lpstr>
      <vt:lpstr>Concept Designs</vt:lpstr>
      <vt:lpstr>Concept Designs</vt:lpstr>
      <vt:lpstr>Lesson Overview</vt:lpstr>
      <vt:lpstr>Balance</vt:lpstr>
      <vt:lpstr>Balance </vt:lpstr>
      <vt:lpstr>Balance</vt:lpstr>
      <vt:lpstr>Balance</vt:lpstr>
      <vt:lpstr>Focalization of Interest</vt:lpstr>
      <vt:lpstr>Simplicity</vt:lpstr>
      <vt:lpstr>Rhythm and Line</vt:lpstr>
      <vt:lpstr>Proportion </vt:lpstr>
      <vt:lpstr>Unity</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Weinrich, Ashli</cp:lastModifiedBy>
  <cp:revision>425</cp:revision>
  <dcterms:created xsi:type="dcterms:W3CDTF">2007-01-30T15:01:20Z</dcterms:created>
  <dcterms:modified xsi:type="dcterms:W3CDTF">2018-01-11T15:35:47Z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y fmtid="{D5CDD505-2E9C-101B-9397-08002B2CF9AE}" pid="4" name="ArticulateGUID">
    <vt:lpwstr>392E4A50-86FB-4F5C-9812-2D9A3DAF98A5</vt:lpwstr>
  </property>
  <property fmtid="{D5CDD505-2E9C-101B-9397-08002B2CF9AE}" pid="5" name="ArticulatePath">
    <vt:lpwstr>9. Design Concepts</vt:lpwstr>
  </property>
</Properties>
</file>