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55"/>
  </p:notesMasterIdLst>
  <p:handoutMasterIdLst>
    <p:handoutMasterId r:id="rId56"/>
  </p:handoutMasterIdLst>
  <p:sldIdLst>
    <p:sldId id="529" r:id="rId7"/>
    <p:sldId id="530" r:id="rId8"/>
    <p:sldId id="531" r:id="rId9"/>
    <p:sldId id="579" r:id="rId10"/>
    <p:sldId id="612" r:id="rId11"/>
    <p:sldId id="580" r:id="rId12"/>
    <p:sldId id="581" r:id="rId13"/>
    <p:sldId id="582" r:id="rId14"/>
    <p:sldId id="622" r:id="rId15"/>
    <p:sldId id="583" r:id="rId16"/>
    <p:sldId id="584" r:id="rId17"/>
    <p:sldId id="585" r:id="rId18"/>
    <p:sldId id="621" r:id="rId19"/>
    <p:sldId id="586" r:id="rId20"/>
    <p:sldId id="587" r:id="rId21"/>
    <p:sldId id="611" r:id="rId22"/>
    <p:sldId id="620" r:id="rId23"/>
    <p:sldId id="610" r:id="rId24"/>
    <p:sldId id="609" r:id="rId25"/>
    <p:sldId id="592" r:id="rId26"/>
    <p:sldId id="619" r:id="rId27"/>
    <p:sldId id="591" r:id="rId28"/>
    <p:sldId id="593" r:id="rId29"/>
    <p:sldId id="588" r:id="rId30"/>
    <p:sldId id="618" r:id="rId31"/>
    <p:sldId id="589" r:id="rId32"/>
    <p:sldId id="590" r:id="rId33"/>
    <p:sldId id="594" r:id="rId34"/>
    <p:sldId id="617" r:id="rId35"/>
    <p:sldId id="595" r:id="rId36"/>
    <p:sldId id="596" r:id="rId37"/>
    <p:sldId id="597" r:id="rId38"/>
    <p:sldId id="616" r:id="rId39"/>
    <p:sldId id="601" r:id="rId40"/>
    <p:sldId id="602" r:id="rId41"/>
    <p:sldId id="600" r:id="rId42"/>
    <p:sldId id="615" r:id="rId43"/>
    <p:sldId id="599" r:id="rId44"/>
    <p:sldId id="598" r:id="rId45"/>
    <p:sldId id="605" r:id="rId46"/>
    <p:sldId id="614" r:id="rId47"/>
    <p:sldId id="603" r:id="rId48"/>
    <p:sldId id="604" r:id="rId49"/>
    <p:sldId id="606" r:id="rId50"/>
    <p:sldId id="613" r:id="rId51"/>
    <p:sldId id="607" r:id="rId52"/>
    <p:sldId id="608" r:id="rId53"/>
    <p:sldId id="578" r:id="rId54"/>
  </p:sldIdLst>
  <p:sldSz cx="9144000" cy="6858000" type="screen4x3"/>
  <p:notesSz cx="7010400" cy="9296400"/>
  <p:embeddedFontLst>
    <p:embeddedFont>
      <p:font typeface="Verdana" panose="020B0604030504040204" pitchFamily="34" charset="0"/>
      <p:regular r:id="rId57"/>
      <p:bold r:id="rId58"/>
      <p:italic r:id="rId59"/>
      <p:boldItalic r:id="rId60"/>
    </p:embeddedFont>
    <p:embeddedFont>
      <p:font typeface="Georgia" panose="02040502050405020303" pitchFamily="18" charset="0"/>
      <p:regular r:id="rId61"/>
      <p:bold r:id="rId62"/>
      <p:italic r:id="rId63"/>
      <p:boldItalic r:id="rId64"/>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51" autoAdjust="0"/>
    <p:restoredTop sz="94027" autoAdjust="0"/>
  </p:normalViewPr>
  <p:slideViewPr>
    <p:cSldViewPr snapToGrid="0">
      <p:cViewPr varScale="1">
        <p:scale>
          <a:sx n="64" d="100"/>
          <a:sy n="64" d="100"/>
        </p:scale>
        <p:origin x="570"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63" Type="http://schemas.openxmlformats.org/officeDocument/2006/relationships/font" Target="fonts/font7.fntdata"/><Relationship Id="rId68"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font" Target="fonts/font2.fntdata"/><Relationship Id="rId66"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1.fntdata"/><Relationship Id="rId61" Type="http://schemas.openxmlformats.org/officeDocument/2006/relationships/font" Target="fonts/font5.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4.fntdata"/><Relationship Id="rId65"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handoutMaster" Target="handoutMasters/handoutMaster1.xml"/><Relationship Id="rId64" Type="http://schemas.openxmlformats.org/officeDocument/2006/relationships/font" Target="fonts/font8.fntdata"/><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3.fntdata"/><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dirty="0"/>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dirty="0"/>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dirty="0"/>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dirty="0"/>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dirty="0"/>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dirty="0"/>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dirty="0"/>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dirty="0"/>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Tab 3-4C (3)</a:t>
            </a:r>
            <a:endParaRPr lang="en-US" dirty="0"/>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a:t>
            </a:fld>
            <a:endParaRPr lang="en-US" dirty="0"/>
          </a:p>
        </p:txBody>
      </p:sp>
    </p:spTree>
    <p:extLst>
      <p:ext uri="{BB962C8B-B14F-4D97-AF65-F5344CB8AC3E}">
        <p14:creationId xmlns:p14="http://schemas.microsoft.com/office/powerpoint/2010/main" val="51047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a:p>
            <a:endParaRPr lang="en-US" baseline="0" dirty="0" smtClean="0"/>
          </a:p>
          <a:p>
            <a:endParaRPr lang="en-US" dirty="0"/>
          </a:p>
        </p:txBody>
      </p:sp>
      <p:sp>
        <p:nvSpPr>
          <p:cNvPr id="4" name="Header Placeholder 3"/>
          <p:cNvSpPr>
            <a:spLocks noGrp="1"/>
          </p:cNvSpPr>
          <p:nvPr>
            <p:ph type="hdr" sz="quarter" idx="10"/>
          </p:nvPr>
        </p:nvSpPr>
        <p:spPr/>
        <p:txBody>
          <a:bodyPr/>
          <a:lstStyle/>
          <a:p>
            <a:pPr>
              <a:defRPr/>
            </a:pPr>
            <a:r>
              <a:rPr lang="en-US" dirty="0" smtClean="0"/>
              <a:t>Tab 3-4C (3)</a:t>
            </a:r>
            <a:endParaRPr lang="en-US" dirty="0"/>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a:t>
            </a:fld>
            <a:endParaRPr lang="en-US" dirty="0"/>
          </a:p>
        </p:txBody>
      </p:sp>
    </p:spTree>
    <p:extLst>
      <p:ext uri="{BB962C8B-B14F-4D97-AF65-F5344CB8AC3E}">
        <p14:creationId xmlns:p14="http://schemas.microsoft.com/office/powerpoint/2010/main" val="4194234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Header Placeholder 3"/>
          <p:cNvSpPr>
            <a:spLocks noGrp="1"/>
          </p:cNvSpPr>
          <p:nvPr>
            <p:ph type="hdr" sz="quarter" idx="10"/>
          </p:nvPr>
        </p:nvSpPr>
        <p:spPr/>
        <p:txBody>
          <a:bodyPr/>
          <a:lstStyle/>
          <a:p>
            <a:pPr>
              <a:defRPr/>
            </a:pPr>
            <a:r>
              <a:rPr lang="en-US" dirty="0" smtClean="0"/>
              <a:t>Tab 3-4C (3)</a:t>
            </a:r>
            <a:endParaRPr lang="en-US" dirty="0"/>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3</a:t>
            </a:fld>
            <a:endParaRPr lang="en-US" dirty="0"/>
          </a:p>
        </p:txBody>
      </p:sp>
    </p:spTree>
    <p:extLst>
      <p:ext uri="{BB962C8B-B14F-4D97-AF65-F5344CB8AC3E}">
        <p14:creationId xmlns:p14="http://schemas.microsoft.com/office/powerpoint/2010/main" val="4218518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Tab 3-4C (3)</a:t>
            </a:r>
            <a:endParaRPr lang="en-US" dirty="0"/>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48</a:t>
            </a:fld>
            <a:endParaRPr lang="en-US" dirty="0"/>
          </a:p>
        </p:txBody>
      </p:sp>
    </p:spTree>
    <p:extLst>
      <p:ext uri="{BB962C8B-B14F-4D97-AF65-F5344CB8AC3E}">
        <p14:creationId xmlns:p14="http://schemas.microsoft.com/office/powerpoint/2010/main" val="2186372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smtClean="0"/>
              <a:t>PRESENTATION TITLE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smtClean="0"/>
              <a:t>Subhead, Verdana, 24pt</a:t>
            </a:r>
            <a:endParaRPr lang="en-US" dirty="0"/>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smtClean="0"/>
              <a:t>Subhead, Verdana, 24pt</a:t>
            </a:r>
            <a:endParaRPr lang="en-US" dirty="0"/>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ipm.ucanr.edu/PMG/PESTNOTES/pn7448.html" TargetMode="Externa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ipm.ucanr.edu/PMG/r280300911.html" TargetMode="Externa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ipm.ucanr.edu/PMG/GARDEN/VEGES/PESTS/leafhopper.html" TargetMode="Externa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ipm.ucanr.edu/PMG/GARDEN/PLANTS/INVERT/mealybugs.html" TargetMode="Externa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ipm.ucanr.edu/PMG/r280301111.html" TargetMode="Externa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ipm.ucanr.edu/PMG/PESTNOTES/pn7427.html" TargetMode="Externa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ipm.ucanr.edu/PMG/PESTNOTES/pn7427.html" TargetMode="Externa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ipm.ucanr.edu/PMG/PESTNOTES/pn7429.html" TargetMode="Externa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ipm.ucanr.edu/PMG/PESTNOTES/pn7401.html" TargetMode="Externa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ipm.ucanr.edu/PMG/PESTNOTES/pn7404.html" TargetMode="Externa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1152" y="-27147"/>
            <a:ext cx="8229600" cy="981633"/>
          </a:xfrm>
        </p:spPr>
        <p:txBody>
          <a:bodyPr/>
          <a:lstStyle/>
          <a:p>
            <a:r>
              <a:rPr lang="en-US" dirty="0" smtClean="0"/>
              <a:t>Unit Two: Plant Disease </a:t>
            </a:r>
            <a:br>
              <a:rPr lang="en-US" dirty="0" smtClean="0"/>
            </a:br>
            <a:r>
              <a:rPr lang="en-US" dirty="0" smtClean="0"/>
              <a:t>and Pest Management</a:t>
            </a:r>
            <a:endParaRPr lang="en-US" dirty="0"/>
          </a:p>
        </p:txBody>
      </p:sp>
      <p:sp>
        <p:nvSpPr>
          <p:cNvPr id="4" name="Text Placeholder 3"/>
          <p:cNvSpPr>
            <a:spLocks noGrp="1"/>
          </p:cNvSpPr>
          <p:nvPr>
            <p:ph type="body" sz="quarter" idx="12"/>
          </p:nvPr>
        </p:nvSpPr>
        <p:spPr>
          <a:xfrm>
            <a:off x="2206752" y="993521"/>
            <a:ext cx="4754435" cy="594592"/>
          </a:xfrm>
        </p:spPr>
        <p:txBody>
          <a:bodyPr/>
          <a:lstStyle/>
          <a:p>
            <a:r>
              <a:rPr lang="en-US" dirty="0" smtClean="0"/>
              <a:t>Lesson Three:</a:t>
            </a:r>
          </a:p>
          <a:p>
            <a:r>
              <a:rPr lang="en-US" dirty="0" smtClean="0"/>
              <a:t>Insects and Pests</a:t>
            </a:r>
            <a:endParaRPr lang="en-US" dirty="0"/>
          </a:p>
        </p:txBody>
      </p:sp>
      <p:sp>
        <p:nvSpPr>
          <p:cNvPr id="5" name="Content Placeholder 4"/>
          <p:cNvSpPr>
            <a:spLocks noGrp="1"/>
          </p:cNvSpPr>
          <p:nvPr>
            <p:ph idx="13"/>
          </p:nvPr>
        </p:nvSpPr>
        <p:spPr>
          <a:xfrm>
            <a:off x="688336" y="2425901"/>
            <a:ext cx="7555231" cy="3931603"/>
          </a:xfrm>
        </p:spPr>
        <p:txBody>
          <a:bodyPr/>
          <a:lstStyle/>
          <a:p>
            <a:r>
              <a:rPr lang="en-US" dirty="0" smtClean="0"/>
              <a:t>Lesson Objectives:</a:t>
            </a:r>
          </a:p>
          <a:p>
            <a:pPr marL="457200" lvl="0" indent="-457200">
              <a:buFont typeface="+mj-lt"/>
              <a:buAutoNum type="arabicPeriod"/>
            </a:pPr>
            <a:r>
              <a:rPr lang="en-US" dirty="0"/>
              <a:t>Identify common insects and pests found in floriculture plants.</a:t>
            </a:r>
          </a:p>
          <a:p>
            <a:pPr marL="457200" lvl="0" indent="-457200">
              <a:buFont typeface="+mj-lt"/>
              <a:buAutoNum type="arabicPeriod"/>
            </a:pPr>
            <a:r>
              <a:rPr lang="en-US" dirty="0"/>
              <a:t>Evaluate the </a:t>
            </a:r>
            <a:r>
              <a:rPr lang="en-US" dirty="0" smtClean="0"/>
              <a:t>causes </a:t>
            </a:r>
            <a:r>
              <a:rPr lang="en-US" dirty="0"/>
              <a:t>and effects of insects and pests in floriculture plants.</a:t>
            </a:r>
          </a:p>
          <a:p>
            <a:pPr marL="457200" lvl="0" indent="-457200">
              <a:buFont typeface="+mj-lt"/>
              <a:buAutoNum type="arabicPeriod"/>
            </a:pPr>
            <a:r>
              <a:rPr lang="en-US" dirty="0"/>
              <a:t>Discuss pest management strategies for floriculture plants.</a:t>
            </a:r>
          </a:p>
        </p:txBody>
      </p:sp>
      <p:sp>
        <p:nvSpPr>
          <p:cNvPr id="6" name="TextBox 5"/>
          <p:cNvSpPr txBox="1"/>
          <p:nvPr/>
        </p:nvSpPr>
        <p:spPr>
          <a:xfrm>
            <a:off x="4923770" y="6540384"/>
            <a:ext cx="3986550" cy="246221"/>
          </a:xfrm>
          <a:prstGeom prst="rect">
            <a:avLst/>
          </a:prstGeom>
          <a:noFill/>
        </p:spPr>
        <p:txBody>
          <a:bodyPr wrap="square" rtlCol="0">
            <a:spAutoFit/>
          </a:bodyPr>
          <a:lstStyle/>
          <a:p>
            <a:pPr algn="r"/>
            <a:r>
              <a:rPr lang="en-US" sz="1000" i="1" dirty="0" smtClean="0">
                <a:solidFill>
                  <a:srgbClr val="7F7F7F"/>
                </a:solidFill>
                <a:latin typeface="Verdana"/>
                <a:cs typeface="Verdana"/>
              </a:rPr>
              <a:t>Footer</a:t>
            </a:r>
            <a:r>
              <a:rPr lang="en-US" sz="1000" i="1" baseline="0" dirty="0" smtClean="0">
                <a:solidFill>
                  <a:srgbClr val="7F7F7F"/>
                </a:solidFill>
                <a:latin typeface="Verdana"/>
                <a:cs typeface="Verdana"/>
              </a:rPr>
              <a:t> description area.</a:t>
            </a:r>
            <a:endParaRPr lang="en-US" sz="1000" i="1" dirty="0">
              <a:solidFill>
                <a:srgbClr val="7F7F7F"/>
              </a:solidFill>
              <a:latin typeface="Verdana"/>
              <a:cs typeface="Verdana"/>
            </a:endParaRPr>
          </a:p>
        </p:txBody>
      </p:sp>
    </p:spTree>
    <p:extLst>
      <p:ext uri="{BB962C8B-B14F-4D97-AF65-F5344CB8AC3E}">
        <p14:creationId xmlns:p14="http://schemas.microsoft.com/office/powerpoint/2010/main" val="7581753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Fungus Gnats</a:t>
            </a:r>
            <a:endParaRPr lang="en-US" dirty="0"/>
          </a:p>
        </p:txBody>
      </p:sp>
      <p:sp>
        <p:nvSpPr>
          <p:cNvPr id="6" name="Content Placeholder 5"/>
          <p:cNvSpPr>
            <a:spLocks noGrp="1"/>
          </p:cNvSpPr>
          <p:nvPr>
            <p:ph idx="13"/>
          </p:nvPr>
        </p:nvSpPr>
        <p:spPr>
          <a:xfrm>
            <a:off x="457200" y="181864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Use sticky pads to capture adults.</a:t>
            </a:r>
          </a:p>
          <a:p>
            <a:pPr marL="342900" indent="-342900">
              <a:buFont typeface="Arial" panose="020B0604020202020204" pitchFamily="34" charset="0"/>
              <a:buChar char="•"/>
            </a:pPr>
            <a:r>
              <a:rPr lang="en-US" dirty="0" smtClean="0"/>
              <a:t>Reduce soil moisture. </a:t>
            </a:r>
          </a:p>
          <a:p>
            <a:pPr marL="342900" indent="-342900">
              <a:buFont typeface="Arial" panose="020B0604020202020204" pitchFamily="34" charset="0"/>
              <a:buChar char="•"/>
            </a:pPr>
            <a:r>
              <a:rPr lang="en-US" dirty="0" smtClean="0"/>
              <a:t>Clean up plant debris. </a:t>
            </a:r>
          </a:p>
          <a:p>
            <a:pPr marL="342900" indent="-342900">
              <a:buFont typeface="Arial" panose="020B0604020202020204" pitchFamily="34" charset="0"/>
              <a:buChar char="•"/>
            </a:pPr>
            <a:endParaRPr lang="en-US" dirty="0"/>
          </a:p>
          <a:p>
            <a:r>
              <a:rPr lang="en-US" dirty="0" smtClean="0"/>
              <a:t>Treatment:</a:t>
            </a:r>
          </a:p>
          <a:p>
            <a:pPr marL="342900" indent="-342900">
              <a:buFont typeface="Arial" panose="020B0604020202020204" pitchFamily="34" charset="0"/>
              <a:buChar char="•"/>
            </a:pPr>
            <a:r>
              <a:rPr lang="en-US" dirty="0" smtClean="0"/>
              <a:t>Chemically – Insecticides</a:t>
            </a:r>
          </a:p>
          <a:p>
            <a:pPr marL="342900" indent="-342900">
              <a:buFont typeface="Arial" panose="020B0604020202020204" pitchFamily="34" charset="0"/>
              <a:buChar char="•"/>
            </a:pPr>
            <a:r>
              <a:rPr lang="en-US" dirty="0" smtClean="0"/>
              <a:t>Culturally – Nematodes </a:t>
            </a:r>
          </a:p>
          <a:p>
            <a:endParaRPr lang="en-US" dirty="0"/>
          </a:p>
        </p:txBody>
      </p:sp>
    </p:spTree>
    <p:extLst>
      <p:ext uri="{BB962C8B-B14F-4D97-AF65-F5344CB8AC3E}">
        <p14:creationId xmlns:p14="http://schemas.microsoft.com/office/powerpoint/2010/main" val="827582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Fungus Gnats</a:t>
            </a:r>
            <a:endParaRPr lang="en-US" dirty="0"/>
          </a:p>
        </p:txBody>
      </p:sp>
      <p:sp>
        <p:nvSpPr>
          <p:cNvPr id="8" name="Rectangle 7"/>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ipm.ucanr.edu/PMG/PESTNOTES/pn7448.html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p:cNvPicPr>
            <a:picLocks noChangeAspect="1"/>
          </p:cNvPicPr>
          <p:nvPr/>
        </p:nvPicPr>
        <p:blipFill>
          <a:blip r:embed="rId3"/>
          <a:stretch>
            <a:fillRect/>
          </a:stretch>
        </p:blipFill>
        <p:spPr>
          <a:xfrm>
            <a:off x="1085850" y="2155588"/>
            <a:ext cx="3091291" cy="2427842"/>
          </a:xfrm>
          <a:prstGeom prst="rect">
            <a:avLst/>
          </a:prstGeom>
        </p:spPr>
      </p:pic>
      <p:pic>
        <p:nvPicPr>
          <p:cNvPr id="11" name="Picture 10"/>
          <p:cNvPicPr>
            <a:picLocks noChangeAspect="1"/>
          </p:cNvPicPr>
          <p:nvPr/>
        </p:nvPicPr>
        <p:blipFill>
          <a:blip r:embed="rId4"/>
          <a:stretch>
            <a:fillRect/>
          </a:stretch>
        </p:blipFill>
        <p:spPr>
          <a:xfrm>
            <a:off x="4177141" y="2155588"/>
            <a:ext cx="3304318" cy="2475191"/>
          </a:xfrm>
          <a:prstGeom prst="rect">
            <a:avLst/>
          </a:prstGeom>
        </p:spPr>
      </p:pic>
    </p:spTree>
    <p:extLst>
      <p:ext uri="{BB962C8B-B14F-4D97-AF65-F5344CB8AC3E}">
        <p14:creationId xmlns:p14="http://schemas.microsoft.com/office/powerpoint/2010/main" val="1098871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Miner</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At 1.8 mm, adult leaf </a:t>
            </a:r>
            <a:r>
              <a:rPr lang="en-US" sz="2400" dirty="0"/>
              <a:t>m</a:t>
            </a:r>
            <a:r>
              <a:rPr lang="en-US" sz="2400" dirty="0" smtClean="0"/>
              <a:t>iners are brightly colored and have clear wings. The females puncture the leaves and lay their eggs inside the tissue. Once the eggs hatch, the larvae feed on the leaf until they drop to the soil to pupate. During an infestation, the punctures from egg laying and larvae mines will damage the plant and take away from the aesthetic value. </a:t>
            </a:r>
          </a:p>
          <a:p>
            <a:endParaRPr lang="en-US" dirty="0"/>
          </a:p>
        </p:txBody>
      </p:sp>
    </p:spTree>
    <p:extLst>
      <p:ext uri="{BB962C8B-B14F-4D97-AF65-F5344CB8AC3E}">
        <p14:creationId xmlns:p14="http://schemas.microsoft.com/office/powerpoint/2010/main" val="1833998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Miner</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a:p>
          <a:p>
            <a:r>
              <a:rPr lang="en-US" sz="2400" dirty="0" smtClean="0"/>
              <a:t>The larvae form mines inside the leaf during their feeding, usually following the veining pattern. Depending on the species of leaf </a:t>
            </a:r>
            <a:r>
              <a:rPr lang="en-US" sz="2400" dirty="0"/>
              <a:t>m</a:t>
            </a:r>
            <a:r>
              <a:rPr lang="en-US" sz="2400" dirty="0" smtClean="0"/>
              <a:t>iner, the mines can be visible from either the top or bottom of the leaf.  </a:t>
            </a:r>
          </a:p>
        </p:txBody>
      </p:sp>
    </p:spTree>
    <p:extLst>
      <p:ext uri="{BB962C8B-B14F-4D97-AF65-F5344CB8AC3E}">
        <p14:creationId xmlns:p14="http://schemas.microsoft.com/office/powerpoint/2010/main" val="1957523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Miner</a:t>
            </a:r>
            <a:endParaRPr lang="en-US" dirty="0"/>
          </a:p>
        </p:txBody>
      </p:sp>
      <p:sp>
        <p:nvSpPr>
          <p:cNvPr id="6" name="Content Placeholder 5"/>
          <p:cNvSpPr>
            <a:spLocks noGrp="1"/>
          </p:cNvSpPr>
          <p:nvPr>
            <p:ph idx="13"/>
          </p:nvPr>
        </p:nvSpPr>
        <p:spPr>
          <a:xfrm>
            <a:off x="457200" y="1818640"/>
            <a:ext cx="8099168" cy="4002723"/>
          </a:xfrm>
        </p:spPr>
        <p:txBody>
          <a:bodyPr/>
          <a:lstStyle/>
          <a:p>
            <a:r>
              <a:rPr lang="en-US" dirty="0" smtClean="0"/>
              <a:t>Prevention:</a:t>
            </a:r>
          </a:p>
          <a:p>
            <a:pPr marL="342900" indent="-342900">
              <a:buFont typeface="Arial" panose="020B0604020202020204" pitchFamily="34" charset="0"/>
              <a:buChar char="•"/>
            </a:pPr>
            <a:r>
              <a:rPr lang="en-US" dirty="0"/>
              <a:t>Use sticky pads to capture adults.</a:t>
            </a:r>
            <a:endParaRPr lang="en-US" dirty="0" smtClean="0"/>
          </a:p>
          <a:p>
            <a:pPr marL="342900" indent="-342900">
              <a:buFont typeface="Arial" panose="020B0604020202020204" pitchFamily="34" charset="0"/>
              <a:buChar char="•"/>
            </a:pPr>
            <a:r>
              <a:rPr lang="en-US" dirty="0" smtClean="0"/>
              <a:t>Check plants regularly.</a:t>
            </a:r>
          </a:p>
          <a:p>
            <a:pPr marL="342900" indent="-342900">
              <a:buFont typeface="Arial" panose="020B0604020202020204" pitchFamily="34" charset="0"/>
              <a:buChar char="•"/>
            </a:pPr>
            <a:r>
              <a:rPr lang="en-US" dirty="0" smtClean="0"/>
              <a:t>Keep area free of weeds.</a:t>
            </a:r>
          </a:p>
          <a:p>
            <a:endParaRPr lang="en-US" dirty="0"/>
          </a:p>
          <a:p>
            <a:r>
              <a:rPr lang="en-US" dirty="0" smtClean="0"/>
              <a:t>Treatment:</a:t>
            </a:r>
          </a:p>
          <a:p>
            <a:pPr marL="342900" indent="-342900">
              <a:buFont typeface="Arial" panose="020B0604020202020204" pitchFamily="34" charset="0"/>
              <a:buChar char="•"/>
            </a:pPr>
            <a:r>
              <a:rPr lang="en-US" dirty="0" smtClean="0"/>
              <a:t>Chemically – Insecticide</a:t>
            </a:r>
          </a:p>
          <a:p>
            <a:pPr marL="342900" indent="-342900">
              <a:buFont typeface="Arial" panose="020B0604020202020204" pitchFamily="34" charset="0"/>
              <a:buChar char="•"/>
            </a:pPr>
            <a:r>
              <a:rPr lang="en-US" dirty="0" smtClean="0"/>
              <a:t>Culturally – Predatory mites</a:t>
            </a:r>
          </a:p>
          <a:p>
            <a:endParaRPr lang="en-US" dirty="0"/>
          </a:p>
        </p:txBody>
      </p:sp>
    </p:spTree>
    <p:extLst>
      <p:ext uri="{BB962C8B-B14F-4D97-AF65-F5344CB8AC3E}">
        <p14:creationId xmlns:p14="http://schemas.microsoft.com/office/powerpoint/2010/main" val="3899969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Leaf Miner </a:t>
            </a:r>
            <a:endParaRPr lang="en-US" dirty="0"/>
          </a:p>
        </p:txBody>
      </p:sp>
      <p:sp>
        <p:nvSpPr>
          <p:cNvPr id="4" name="Rectangle 3"/>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ipm.ucanr.edu/PMG/r280300911.html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3"/>
          <a:stretch>
            <a:fillRect/>
          </a:stretch>
        </p:blipFill>
        <p:spPr>
          <a:xfrm>
            <a:off x="3820795" y="1811655"/>
            <a:ext cx="3364773" cy="2520315"/>
          </a:xfrm>
          <a:prstGeom prst="rect">
            <a:avLst/>
          </a:prstGeom>
        </p:spPr>
      </p:pic>
      <p:pic>
        <p:nvPicPr>
          <p:cNvPr id="10" name="Picture 9"/>
          <p:cNvPicPr>
            <a:picLocks noChangeAspect="1"/>
          </p:cNvPicPr>
          <p:nvPr/>
        </p:nvPicPr>
        <p:blipFill>
          <a:blip r:embed="rId4"/>
          <a:stretch>
            <a:fillRect/>
          </a:stretch>
        </p:blipFill>
        <p:spPr>
          <a:xfrm>
            <a:off x="1300480" y="1811655"/>
            <a:ext cx="2520315" cy="2520315"/>
          </a:xfrm>
          <a:prstGeom prst="rect">
            <a:avLst/>
          </a:prstGeom>
        </p:spPr>
      </p:pic>
    </p:spTree>
    <p:extLst>
      <p:ext uri="{BB962C8B-B14F-4D97-AF65-F5344CB8AC3E}">
        <p14:creationId xmlns:p14="http://schemas.microsoft.com/office/powerpoint/2010/main" val="39501958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Hopper</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Growing to almost a quarter inch in length, leaf hoppers are very fast moving and jump when disturbed. The females lay their eggs inside the plant tissue, which causes pimple-like sores to form. Once the eggs hatch, the nymphs will molt several times, leaving skin castings on the underside of the leaf until fully grown. </a:t>
            </a:r>
            <a:endParaRPr lang="en-US" sz="2400" dirty="0"/>
          </a:p>
          <a:p>
            <a:endParaRPr lang="en-US" dirty="0" smtClean="0"/>
          </a:p>
        </p:txBody>
      </p:sp>
    </p:spTree>
    <p:extLst>
      <p:ext uri="{BB962C8B-B14F-4D97-AF65-F5344CB8AC3E}">
        <p14:creationId xmlns:p14="http://schemas.microsoft.com/office/powerpoint/2010/main" val="29844921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Hopper</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Leaf </a:t>
            </a:r>
            <a:r>
              <a:rPr lang="en-US" sz="2400" dirty="0"/>
              <a:t>h</a:t>
            </a:r>
            <a:r>
              <a:rPr lang="en-US" sz="2400" dirty="0" smtClean="0"/>
              <a:t>oppers leave speckled white marks on the leaves from their feeding. Eventually, too much feeding will cause the leaves to curl and brown. Once leaf hoppers are adults, they become very hard to control due to their quick movement. </a:t>
            </a:r>
          </a:p>
        </p:txBody>
      </p:sp>
    </p:spTree>
    <p:extLst>
      <p:ext uri="{BB962C8B-B14F-4D97-AF65-F5344CB8AC3E}">
        <p14:creationId xmlns:p14="http://schemas.microsoft.com/office/powerpoint/2010/main" val="14896420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Hopper</a:t>
            </a:r>
            <a:endParaRPr lang="en-US" dirty="0"/>
          </a:p>
        </p:txBody>
      </p:sp>
      <p:sp>
        <p:nvSpPr>
          <p:cNvPr id="6" name="Content Placeholder 5"/>
          <p:cNvSpPr>
            <a:spLocks noGrp="1"/>
          </p:cNvSpPr>
          <p:nvPr>
            <p:ph idx="13"/>
          </p:nvPr>
        </p:nvSpPr>
        <p:spPr>
          <a:xfrm>
            <a:off x="457200" y="1818640"/>
            <a:ext cx="8099168" cy="4002723"/>
          </a:xfrm>
        </p:spPr>
        <p:txBody>
          <a:bodyPr/>
          <a:lstStyle/>
          <a:p>
            <a:r>
              <a:rPr lang="en-US" dirty="0" smtClean="0"/>
              <a:t>Prevention:</a:t>
            </a:r>
            <a:endParaRPr lang="en-US" dirty="0"/>
          </a:p>
          <a:p>
            <a:pPr marL="342900" indent="-342900">
              <a:buFont typeface="Arial" panose="020B0604020202020204" pitchFamily="34" charset="0"/>
              <a:buChar char="•"/>
            </a:pPr>
            <a:r>
              <a:rPr lang="en-US" dirty="0" smtClean="0"/>
              <a:t>Check </a:t>
            </a:r>
            <a:r>
              <a:rPr lang="en-US" dirty="0"/>
              <a:t>plants </a:t>
            </a:r>
            <a:r>
              <a:rPr lang="en-US" dirty="0" smtClean="0"/>
              <a:t>regularly for castings.</a:t>
            </a:r>
            <a:endParaRPr lang="en-US" dirty="0"/>
          </a:p>
          <a:p>
            <a:pPr marL="342900" indent="-342900">
              <a:buFont typeface="Arial" panose="020B0604020202020204" pitchFamily="34" charset="0"/>
              <a:buChar char="•"/>
            </a:pPr>
            <a:r>
              <a:rPr lang="en-US" dirty="0"/>
              <a:t>Keep area free of weeds.</a:t>
            </a:r>
          </a:p>
          <a:p>
            <a:endParaRPr lang="en-US" dirty="0"/>
          </a:p>
          <a:p>
            <a:r>
              <a:rPr lang="en-US" dirty="0"/>
              <a:t>Treatment:</a:t>
            </a:r>
          </a:p>
          <a:p>
            <a:r>
              <a:rPr lang="en-US" dirty="0" smtClean="0"/>
              <a:t>Chemically – Insecticide</a:t>
            </a:r>
            <a:endParaRPr lang="en-US" dirty="0"/>
          </a:p>
          <a:p>
            <a:r>
              <a:rPr lang="en-US" dirty="0" smtClean="0"/>
              <a:t>Culturally – </a:t>
            </a:r>
            <a:r>
              <a:rPr lang="en-US" dirty="0"/>
              <a:t>Predatory w</a:t>
            </a:r>
            <a:r>
              <a:rPr lang="en-US" dirty="0" smtClean="0"/>
              <a:t>asps or </a:t>
            </a:r>
            <a:r>
              <a:rPr lang="en-US" dirty="0"/>
              <a:t>l</a:t>
            </a:r>
            <a:r>
              <a:rPr lang="en-US" dirty="0" smtClean="0"/>
              <a:t>adybird beetles</a:t>
            </a:r>
            <a:endParaRPr lang="en-US" dirty="0"/>
          </a:p>
          <a:p>
            <a:endParaRPr lang="en-US" dirty="0"/>
          </a:p>
        </p:txBody>
      </p:sp>
    </p:spTree>
    <p:extLst>
      <p:ext uri="{BB962C8B-B14F-4D97-AF65-F5344CB8AC3E}">
        <p14:creationId xmlns:p14="http://schemas.microsoft.com/office/powerpoint/2010/main" val="34495268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Leaf Hopper</a:t>
            </a:r>
            <a:endParaRPr lang="en-US" dirty="0"/>
          </a:p>
        </p:txBody>
      </p:sp>
      <p:sp>
        <p:nvSpPr>
          <p:cNvPr id="4" name="Rectangle 3"/>
          <p:cNvSpPr/>
          <p:nvPr/>
        </p:nvSpPr>
        <p:spPr>
          <a:xfrm>
            <a:off x="32951" y="5474970"/>
            <a:ext cx="8817232" cy="1680460"/>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a:t>
            </a:r>
          </a:p>
          <a:p>
            <a:pPr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http://ipm.ucanr.edu/PMG/GARDEN/VEGES/PESTS/leafhopper.html</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pPr lvl="0" eaLnBrk="0" hangingPunct="0">
              <a:spcBef>
                <a:spcPct val="30000"/>
              </a:spcBef>
            </a:pP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ipm.ucanr.edu/PMG/C302/m302splfhprenemy.html</a:t>
            </a:r>
          </a:p>
          <a:p>
            <a:pPr lvl="0" eaLnBrk="0" hangingPunct="0">
              <a:spcBef>
                <a:spcPct val="30000"/>
              </a:spcBef>
            </a:pP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3"/>
          <a:stretch>
            <a:fillRect/>
          </a:stretch>
        </p:blipFill>
        <p:spPr>
          <a:xfrm rot="5400000">
            <a:off x="1226880" y="1166812"/>
            <a:ext cx="2619375" cy="3810000"/>
          </a:xfrm>
          <a:prstGeom prst="rect">
            <a:avLst/>
          </a:prstGeom>
        </p:spPr>
      </p:pic>
      <p:pic>
        <p:nvPicPr>
          <p:cNvPr id="6" name="Picture 5"/>
          <p:cNvPicPr>
            <a:picLocks noChangeAspect="1"/>
          </p:cNvPicPr>
          <p:nvPr/>
        </p:nvPicPr>
        <p:blipFill>
          <a:blip r:embed="rId4"/>
          <a:stretch>
            <a:fillRect/>
          </a:stretch>
        </p:blipFill>
        <p:spPr>
          <a:xfrm>
            <a:off x="4441567" y="1762124"/>
            <a:ext cx="3929063" cy="2619376"/>
          </a:xfrm>
          <a:prstGeom prst="rect">
            <a:avLst/>
          </a:prstGeom>
        </p:spPr>
      </p:pic>
    </p:spTree>
    <p:extLst>
      <p:ext uri="{BB962C8B-B14F-4D97-AF65-F5344CB8AC3E}">
        <p14:creationId xmlns:p14="http://schemas.microsoft.com/office/powerpoint/2010/main" val="11006939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r>
              <a:rPr lang="en-US" dirty="0" smtClean="0"/>
              <a:t>Introduction </a:t>
            </a:r>
            <a:endParaRPr lang="en-US" dirty="0"/>
          </a:p>
        </p:txBody>
      </p:sp>
      <p:sp>
        <p:nvSpPr>
          <p:cNvPr id="2" name="Text Placeholder 1"/>
          <p:cNvSpPr>
            <a:spLocks noGrp="1"/>
          </p:cNvSpPr>
          <p:nvPr>
            <p:ph type="body" sz="quarter" idx="12"/>
          </p:nvPr>
        </p:nvSpPr>
        <p:spPr/>
        <p:txBody>
          <a:bodyPr/>
          <a:lstStyle/>
          <a:p>
            <a:r>
              <a:rPr lang="en-US" dirty="0" smtClean="0"/>
              <a:t>What is a Pest?</a:t>
            </a:r>
            <a:endParaRPr lang="en-US" dirty="0"/>
          </a:p>
        </p:txBody>
      </p:sp>
      <p:sp>
        <p:nvSpPr>
          <p:cNvPr id="9" name="Content Placeholder 8"/>
          <p:cNvSpPr>
            <a:spLocks noGrp="1"/>
          </p:cNvSpPr>
          <p:nvPr>
            <p:ph idx="13"/>
          </p:nvPr>
        </p:nvSpPr>
        <p:spPr/>
        <p:txBody>
          <a:bodyPr/>
          <a:lstStyle/>
          <a:p>
            <a:pPr algn="ctr"/>
            <a:r>
              <a:rPr lang="en-US" dirty="0" smtClean="0"/>
              <a:t>Create a classroom definition for the term “Pest.”</a:t>
            </a:r>
            <a:endParaRPr lang="en-US" dirty="0"/>
          </a:p>
        </p:txBody>
      </p:sp>
      <p:pic>
        <p:nvPicPr>
          <p:cNvPr id="10" name="Picture 9"/>
          <p:cNvPicPr>
            <a:picLocks noChangeAspect="1"/>
          </p:cNvPicPr>
          <p:nvPr/>
        </p:nvPicPr>
        <p:blipFill>
          <a:blip r:embed="rId3"/>
          <a:stretch>
            <a:fillRect/>
          </a:stretch>
        </p:blipFill>
        <p:spPr>
          <a:xfrm>
            <a:off x="1252792" y="2713514"/>
            <a:ext cx="6638415" cy="3718560"/>
          </a:xfrm>
          <a:prstGeom prst="rect">
            <a:avLst/>
          </a:prstGeom>
        </p:spPr>
      </p:pic>
      <p:sp>
        <p:nvSpPr>
          <p:cNvPr id="11" name="Rectangle 10"/>
          <p:cNvSpPr/>
          <p:nvPr/>
        </p:nvSpPr>
        <p:spPr>
          <a:xfrm>
            <a:off x="2285999" y="6420803"/>
            <a:ext cx="4572000" cy="184666"/>
          </a:xfrm>
          <a:prstGeom prst="rect">
            <a:avLst/>
          </a:prstGeom>
        </p:spPr>
        <p:txBody>
          <a:bodyPr>
            <a:spAutoFit/>
          </a:bodyPr>
          <a:lstStyle/>
          <a:p>
            <a:pPr algn="ctr"/>
            <a:r>
              <a:rPr lang="en-US" sz="600" dirty="0"/>
              <a:t>http://www.jpcdubai.com/Images/general_pests.jpg</a:t>
            </a:r>
          </a:p>
        </p:txBody>
      </p:sp>
    </p:spTree>
    <p:extLst>
      <p:ext uri="{BB962C8B-B14F-4D97-AF65-F5344CB8AC3E}">
        <p14:creationId xmlns:p14="http://schemas.microsoft.com/office/powerpoint/2010/main" val="11725356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Mealy Bugs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Mealy bugs are tiny, wingless, soft-bodied insects that measure only 1/20 to 1/5 inch in size. They are oval shape and covered in a mealy or cottony wax, making them easily mistaken for wooly aphids.  </a:t>
            </a:r>
          </a:p>
          <a:p>
            <a:endParaRPr lang="en-US" dirty="0"/>
          </a:p>
        </p:txBody>
      </p:sp>
    </p:spTree>
    <p:extLst>
      <p:ext uri="{BB962C8B-B14F-4D97-AF65-F5344CB8AC3E}">
        <p14:creationId xmlns:p14="http://schemas.microsoft.com/office/powerpoint/2010/main" val="7610889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Mealy Bugs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When mealy bugs congregate on a plant, they cover it in a white cottony mass as they feed on the plant’s stems and leaves. In some cases, they </a:t>
            </a:r>
            <a:r>
              <a:rPr lang="en-US" sz="2400" dirty="0"/>
              <a:t>produce </a:t>
            </a:r>
            <a:r>
              <a:rPr lang="en-US" sz="2400" dirty="0" smtClean="0"/>
              <a:t>a </a:t>
            </a:r>
            <a:r>
              <a:rPr lang="en-US" sz="2400" dirty="0"/>
              <a:t>sticky substance called </a:t>
            </a:r>
            <a:r>
              <a:rPr lang="en-US" sz="2400" dirty="0" smtClean="0"/>
              <a:t>honeydew </a:t>
            </a:r>
            <a:r>
              <a:rPr lang="en-US" sz="2400" dirty="0"/>
              <a:t>that will eventually turn black and </a:t>
            </a:r>
            <a:r>
              <a:rPr lang="en-US" sz="2400" dirty="0" smtClean="0"/>
              <a:t>moldy. Overtime, an infestation will slow the growth of the plant.  </a:t>
            </a:r>
          </a:p>
        </p:txBody>
      </p:sp>
    </p:spTree>
    <p:extLst>
      <p:ext uri="{BB962C8B-B14F-4D97-AF65-F5344CB8AC3E}">
        <p14:creationId xmlns:p14="http://schemas.microsoft.com/office/powerpoint/2010/main" val="724121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Mealy Bugs</a:t>
            </a:r>
            <a:endParaRPr lang="en-US" dirty="0"/>
          </a:p>
        </p:txBody>
      </p:sp>
      <p:sp>
        <p:nvSpPr>
          <p:cNvPr id="6" name="Content Placeholder 5"/>
          <p:cNvSpPr>
            <a:spLocks noGrp="1"/>
          </p:cNvSpPr>
          <p:nvPr>
            <p:ph idx="13"/>
          </p:nvPr>
        </p:nvSpPr>
        <p:spPr>
          <a:xfrm>
            <a:off x="457200" y="1818640"/>
            <a:ext cx="8099168" cy="4002723"/>
          </a:xfrm>
        </p:spPr>
        <p:txBody>
          <a:bodyPr/>
          <a:lstStyle/>
          <a:p>
            <a:r>
              <a:rPr lang="en-US" dirty="0" smtClean="0"/>
              <a:t>Prevention:</a:t>
            </a:r>
          </a:p>
          <a:p>
            <a:pPr marL="342900" indent="-342900">
              <a:buFont typeface="Arial" panose="020B0604020202020204" pitchFamily="34" charset="0"/>
              <a:buChar char="•"/>
            </a:pPr>
            <a:r>
              <a:rPr lang="en-US" dirty="0"/>
              <a:t>Check plants </a:t>
            </a:r>
            <a:r>
              <a:rPr lang="en-US" dirty="0" smtClean="0"/>
              <a:t>regularly.</a:t>
            </a:r>
            <a:endParaRPr lang="en-US" dirty="0"/>
          </a:p>
          <a:p>
            <a:pPr marL="342900" indent="-342900">
              <a:buFont typeface="Arial" panose="020B0604020202020204" pitchFamily="34" charset="0"/>
              <a:buChar char="•"/>
            </a:pPr>
            <a:r>
              <a:rPr lang="en-US" dirty="0"/>
              <a:t>Hose or </a:t>
            </a:r>
            <a:r>
              <a:rPr lang="en-US" dirty="0" smtClean="0"/>
              <a:t>prune </a:t>
            </a:r>
            <a:r>
              <a:rPr lang="en-US" dirty="0"/>
              <a:t>off sections that show signs of </a:t>
            </a:r>
            <a:r>
              <a:rPr lang="en-US" dirty="0" smtClean="0"/>
              <a:t>infestation.</a:t>
            </a:r>
          </a:p>
          <a:p>
            <a:endParaRPr lang="en-US" dirty="0"/>
          </a:p>
          <a:p>
            <a:r>
              <a:rPr lang="en-US" dirty="0" smtClean="0"/>
              <a:t>Treatment:</a:t>
            </a:r>
          </a:p>
          <a:p>
            <a:pPr marL="342900" indent="-342900">
              <a:buFont typeface="Arial" panose="020B0604020202020204" pitchFamily="34" charset="0"/>
              <a:buChar char="•"/>
            </a:pPr>
            <a:r>
              <a:rPr lang="en-US" dirty="0" smtClean="0"/>
              <a:t>Chemically – Insecticide</a:t>
            </a:r>
          </a:p>
          <a:p>
            <a:pPr marL="342900" indent="-342900">
              <a:buFont typeface="Arial" panose="020B0604020202020204" pitchFamily="34" charset="0"/>
              <a:buChar char="•"/>
            </a:pPr>
            <a:r>
              <a:rPr lang="en-US" dirty="0" smtClean="0"/>
              <a:t>Culturally – Parasitic wasps</a:t>
            </a:r>
            <a:endParaRPr lang="en-US" dirty="0"/>
          </a:p>
        </p:txBody>
      </p:sp>
    </p:spTree>
    <p:extLst>
      <p:ext uri="{BB962C8B-B14F-4D97-AF65-F5344CB8AC3E}">
        <p14:creationId xmlns:p14="http://schemas.microsoft.com/office/powerpoint/2010/main" val="1834228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Mealy Bugs</a:t>
            </a:r>
            <a:endParaRPr lang="en-US" dirty="0"/>
          </a:p>
        </p:txBody>
      </p:sp>
      <p:sp>
        <p:nvSpPr>
          <p:cNvPr id="4" name="Rectangle 3"/>
          <p:cNvSpPr/>
          <p:nvPr/>
        </p:nvSpPr>
        <p:spPr>
          <a:xfrm>
            <a:off x="32952" y="5497761"/>
            <a:ext cx="8817232" cy="1440394"/>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University </a:t>
            </a:r>
            <a:r>
              <a:rPr lang="en-US" sz="20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of </a:t>
            </a:r>
            <a:r>
              <a:rPr lang="en-US" sz="20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California</a:t>
            </a:r>
            <a:endParaRPr lang="en-US" sz="20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endParaRPr>
          </a:p>
          <a:p>
            <a:pPr lvl="0" eaLnBrk="0" hangingPunct="0">
              <a:spcBef>
                <a:spcPct val="30000"/>
              </a:spcBef>
            </a:pPr>
            <a:r>
              <a:rPr lang="en-US" sz="12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2"/>
              </a:rPr>
              <a:t>ipm.ucanr.edu/PMG/GARDEN/PLANTS/INVERT/mealybugs.html</a:t>
            </a:r>
            <a:endParaRPr lang="en-US" sz="12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endParaRPr>
          </a:p>
          <a:p>
            <a:pPr lvl="0" eaLnBrk="0" hangingPunct="0">
              <a:spcBef>
                <a:spcPct val="30000"/>
              </a:spcBef>
            </a:pP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Picture 6"/>
          <p:cNvPicPr>
            <a:picLocks noChangeAspect="1"/>
          </p:cNvPicPr>
          <p:nvPr/>
        </p:nvPicPr>
        <p:blipFill>
          <a:blip r:embed="rId3"/>
          <a:stretch>
            <a:fillRect/>
          </a:stretch>
        </p:blipFill>
        <p:spPr>
          <a:xfrm>
            <a:off x="4441568" y="1580341"/>
            <a:ext cx="3361078" cy="2383059"/>
          </a:xfrm>
          <a:prstGeom prst="rect">
            <a:avLst/>
          </a:prstGeom>
        </p:spPr>
      </p:pic>
      <p:pic>
        <p:nvPicPr>
          <p:cNvPr id="8" name="Picture 7"/>
          <p:cNvPicPr>
            <a:picLocks noChangeAspect="1"/>
          </p:cNvPicPr>
          <p:nvPr/>
        </p:nvPicPr>
        <p:blipFill>
          <a:blip r:embed="rId4"/>
          <a:stretch>
            <a:fillRect/>
          </a:stretch>
        </p:blipFill>
        <p:spPr>
          <a:xfrm>
            <a:off x="604693" y="1580341"/>
            <a:ext cx="3836875" cy="2383059"/>
          </a:xfrm>
          <a:prstGeom prst="rect">
            <a:avLst/>
          </a:prstGeom>
        </p:spPr>
      </p:pic>
    </p:spTree>
    <p:extLst>
      <p:ext uri="{BB962C8B-B14F-4D97-AF65-F5344CB8AC3E}">
        <p14:creationId xmlns:p14="http://schemas.microsoft.com/office/powerpoint/2010/main" val="16610363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Scale</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a:t>
            </a:r>
          </a:p>
          <a:p>
            <a:r>
              <a:rPr lang="en-US" sz="2400" dirty="0" smtClean="0"/>
              <a:t> </a:t>
            </a:r>
          </a:p>
          <a:p>
            <a:r>
              <a:rPr lang="en-US" sz="2400" dirty="0" smtClean="0"/>
              <a:t>Scales vary in species, but the females are round and wingless with no recognizable body parts. They stick their mouthparts into the plant and suck the nutrients out. The males are very rarely seen. They are small yellow- or white-winged flies with an antenna. Female scales are either armored or soft. </a:t>
            </a:r>
          </a:p>
          <a:p>
            <a:endParaRPr lang="en-US" dirty="0"/>
          </a:p>
          <a:p>
            <a:endParaRPr lang="en-US" dirty="0" smtClean="0"/>
          </a:p>
        </p:txBody>
      </p:sp>
    </p:spTree>
    <p:extLst>
      <p:ext uri="{BB962C8B-B14F-4D97-AF65-F5344CB8AC3E}">
        <p14:creationId xmlns:p14="http://schemas.microsoft.com/office/powerpoint/2010/main" val="22136440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Scale</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An infestation will cause the plant’s growth to slow and leaves to appear dehydrated. </a:t>
            </a:r>
            <a:r>
              <a:rPr lang="en-US" sz="2400" dirty="0"/>
              <a:t>Some </a:t>
            </a:r>
            <a:r>
              <a:rPr lang="en-US" sz="2400" dirty="0" smtClean="0"/>
              <a:t>scales produce </a:t>
            </a:r>
            <a:r>
              <a:rPr lang="en-US" sz="2400" dirty="0"/>
              <a:t>a sticky substance called </a:t>
            </a:r>
            <a:r>
              <a:rPr lang="en-US" sz="2400" dirty="0" smtClean="0"/>
              <a:t>honeydew </a:t>
            </a:r>
            <a:r>
              <a:rPr lang="en-US" sz="2400" dirty="0"/>
              <a:t>that will eventually turn black and moldy. </a:t>
            </a:r>
            <a:r>
              <a:rPr lang="en-US" sz="2400" dirty="0" smtClean="0"/>
              <a:t>A few scales, and even high concentrations of certain species, will not harm plants. </a:t>
            </a:r>
          </a:p>
        </p:txBody>
      </p:sp>
    </p:spTree>
    <p:extLst>
      <p:ext uri="{BB962C8B-B14F-4D97-AF65-F5344CB8AC3E}">
        <p14:creationId xmlns:p14="http://schemas.microsoft.com/office/powerpoint/2010/main" val="16627112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Scale</a:t>
            </a:r>
            <a:endParaRPr lang="en-US" dirty="0"/>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Monitor the plants for signs of honeydew.</a:t>
            </a:r>
          </a:p>
          <a:p>
            <a:pPr marL="342900" indent="-342900">
              <a:buFont typeface="Arial" panose="020B0604020202020204" pitchFamily="34" charset="0"/>
              <a:buChar char="•"/>
            </a:pPr>
            <a:r>
              <a:rPr lang="en-US" dirty="0" smtClean="0"/>
              <a:t>Set tape traps.</a:t>
            </a:r>
          </a:p>
          <a:p>
            <a:endParaRPr lang="en-US" dirty="0"/>
          </a:p>
          <a:p>
            <a:r>
              <a:rPr lang="en-US" dirty="0" smtClean="0"/>
              <a:t>Treatment:</a:t>
            </a:r>
          </a:p>
          <a:p>
            <a:pPr marL="342900" indent="-342900">
              <a:buFont typeface="Arial" panose="020B0604020202020204" pitchFamily="34" charset="0"/>
              <a:buChar char="•"/>
            </a:pPr>
            <a:r>
              <a:rPr lang="en-US" dirty="0" smtClean="0"/>
              <a:t>Chemically – Insecticide</a:t>
            </a:r>
          </a:p>
          <a:p>
            <a:pPr marL="342900" indent="-342900">
              <a:buFont typeface="Arial" panose="020B0604020202020204" pitchFamily="34" charset="0"/>
              <a:buChar char="•"/>
            </a:pPr>
            <a:r>
              <a:rPr lang="en-US" dirty="0" smtClean="0"/>
              <a:t>Culturally – Ladybird beetle </a:t>
            </a:r>
            <a:endParaRPr lang="en-US" dirty="0"/>
          </a:p>
        </p:txBody>
      </p:sp>
    </p:spTree>
    <p:extLst>
      <p:ext uri="{BB962C8B-B14F-4D97-AF65-F5344CB8AC3E}">
        <p14:creationId xmlns:p14="http://schemas.microsoft.com/office/powerpoint/2010/main" val="40036727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Scale</a:t>
            </a:r>
            <a:endParaRPr lang="en-US" dirty="0"/>
          </a:p>
        </p:txBody>
      </p:sp>
      <p:sp>
        <p:nvSpPr>
          <p:cNvPr id="4" name="Rectangle 3"/>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http://ipm.ucanr.edu/PMG/PESTNOTES/pn7408.html</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2"/>
          <a:stretch>
            <a:fillRect/>
          </a:stretch>
        </p:blipFill>
        <p:spPr>
          <a:xfrm>
            <a:off x="569772" y="2067131"/>
            <a:ext cx="4162248" cy="2857500"/>
          </a:xfrm>
          <a:prstGeom prst="rect">
            <a:avLst/>
          </a:prstGeom>
        </p:spPr>
      </p:pic>
      <p:pic>
        <p:nvPicPr>
          <p:cNvPr id="6" name="Picture 5"/>
          <p:cNvPicPr>
            <a:picLocks noChangeAspect="1"/>
          </p:cNvPicPr>
          <p:nvPr/>
        </p:nvPicPr>
        <p:blipFill>
          <a:blip r:embed="rId3"/>
          <a:stretch>
            <a:fillRect/>
          </a:stretch>
        </p:blipFill>
        <p:spPr>
          <a:xfrm>
            <a:off x="4732020" y="2067131"/>
            <a:ext cx="3760655" cy="2857500"/>
          </a:xfrm>
          <a:prstGeom prst="rect">
            <a:avLst/>
          </a:prstGeom>
        </p:spPr>
      </p:pic>
    </p:spTree>
    <p:extLst>
      <p:ext uri="{BB962C8B-B14F-4D97-AF65-F5344CB8AC3E}">
        <p14:creationId xmlns:p14="http://schemas.microsoft.com/office/powerpoint/2010/main" val="23190293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Shore Flies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a:t>
            </a:r>
          </a:p>
          <a:p>
            <a:r>
              <a:rPr lang="en-US" sz="2400" dirty="0" smtClean="0"/>
              <a:t> </a:t>
            </a:r>
          </a:p>
          <a:p>
            <a:r>
              <a:rPr lang="en-US" sz="2400" dirty="0" smtClean="0"/>
              <a:t>Smaller then the typical house fly, shore </a:t>
            </a:r>
            <a:r>
              <a:rPr lang="en-US" sz="2400" dirty="0"/>
              <a:t>f</a:t>
            </a:r>
            <a:r>
              <a:rPr lang="en-US" sz="2400" dirty="0" smtClean="0"/>
              <a:t>lies have short legs, an antenna and their wings have white circles on them. They breed in overwatered areas that have a good source of algae. </a:t>
            </a:r>
          </a:p>
          <a:p>
            <a:endParaRPr lang="en-US" dirty="0"/>
          </a:p>
          <a:p>
            <a:endParaRPr lang="en-US" dirty="0" smtClean="0"/>
          </a:p>
        </p:txBody>
      </p:sp>
    </p:spTree>
    <p:extLst>
      <p:ext uri="{BB962C8B-B14F-4D97-AF65-F5344CB8AC3E}">
        <p14:creationId xmlns:p14="http://schemas.microsoft.com/office/powerpoint/2010/main" val="19230955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Shore Flies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Shore flies are annoying but not harmful to plants. Their excrement will form small specs on the leaves, lowering the aesthetic value. They can also spread fungal diseases inside the greenhouse. Typically, shore flies tend to congregate near irrigation equipment and under benches where algae can grow. </a:t>
            </a:r>
          </a:p>
        </p:txBody>
      </p:sp>
    </p:spTree>
    <p:extLst>
      <p:ext uri="{BB962C8B-B14F-4D97-AF65-F5344CB8AC3E}">
        <p14:creationId xmlns:p14="http://schemas.microsoft.com/office/powerpoint/2010/main" val="2231558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3"/>
          </p:nvPr>
        </p:nvSpPr>
        <p:spPr>
          <a:xfrm>
            <a:off x="480060" y="1953885"/>
            <a:ext cx="8235696" cy="4620335"/>
          </a:xfrm>
        </p:spPr>
        <p:txBody>
          <a:bodyPr numCol="2"/>
          <a:lstStyle/>
          <a:p>
            <a:r>
              <a:rPr lang="en-US" dirty="0" smtClean="0"/>
              <a:t>Aphids</a:t>
            </a:r>
          </a:p>
          <a:p>
            <a:r>
              <a:rPr lang="en-US" dirty="0" smtClean="0"/>
              <a:t>Fungus gnats</a:t>
            </a:r>
          </a:p>
          <a:p>
            <a:r>
              <a:rPr lang="en-US" dirty="0" smtClean="0"/>
              <a:t>Leaf </a:t>
            </a:r>
            <a:r>
              <a:rPr lang="en-US" dirty="0"/>
              <a:t>m</a:t>
            </a:r>
            <a:r>
              <a:rPr lang="en-US" dirty="0" smtClean="0"/>
              <a:t>iner</a:t>
            </a:r>
          </a:p>
          <a:p>
            <a:r>
              <a:rPr lang="en-US" dirty="0" smtClean="0"/>
              <a:t>Leaf hopper</a:t>
            </a:r>
          </a:p>
          <a:p>
            <a:r>
              <a:rPr lang="en-US" dirty="0" smtClean="0"/>
              <a:t>Mealy bugs</a:t>
            </a:r>
          </a:p>
          <a:p>
            <a:r>
              <a:rPr lang="en-US" dirty="0" smtClean="0"/>
              <a:t>Scale</a:t>
            </a:r>
          </a:p>
          <a:p>
            <a:r>
              <a:rPr lang="en-US" dirty="0" smtClean="0"/>
              <a:t>Shore flies</a:t>
            </a:r>
          </a:p>
          <a:p>
            <a:r>
              <a:rPr lang="en-US" dirty="0" smtClean="0"/>
              <a:t>Snails/Slugs</a:t>
            </a:r>
          </a:p>
          <a:p>
            <a:r>
              <a:rPr lang="en-US" dirty="0" smtClean="0"/>
              <a:t>Spider mites</a:t>
            </a:r>
          </a:p>
          <a:p>
            <a:r>
              <a:rPr lang="en-US" dirty="0" smtClean="0"/>
              <a:t>Thrips</a:t>
            </a:r>
          </a:p>
          <a:p>
            <a:r>
              <a:rPr lang="en-US" dirty="0" smtClean="0"/>
              <a:t>Whiteflies </a:t>
            </a:r>
            <a:endParaRPr lang="en-US" dirty="0"/>
          </a:p>
        </p:txBody>
      </p:sp>
      <p:sp>
        <p:nvSpPr>
          <p:cNvPr id="9" name="Title 8"/>
          <p:cNvSpPr>
            <a:spLocks noGrp="1"/>
          </p:cNvSpPr>
          <p:nvPr>
            <p:ph type="title"/>
          </p:nvPr>
        </p:nvSpPr>
        <p:spPr/>
        <p:txBody>
          <a:bodyPr/>
          <a:lstStyle/>
          <a:p>
            <a:r>
              <a:rPr lang="en-US" dirty="0" smtClean="0"/>
              <a:t>Identification </a:t>
            </a:r>
            <a:endParaRPr lang="en-US" dirty="0"/>
          </a:p>
        </p:txBody>
      </p:sp>
      <p:sp>
        <p:nvSpPr>
          <p:cNvPr id="11" name="Text Placeholder 10"/>
          <p:cNvSpPr>
            <a:spLocks noGrp="1"/>
          </p:cNvSpPr>
          <p:nvPr>
            <p:ph type="body" sz="quarter" idx="12"/>
          </p:nvPr>
        </p:nvSpPr>
        <p:spPr/>
        <p:txBody>
          <a:bodyPr/>
          <a:lstStyle/>
          <a:p>
            <a:r>
              <a:rPr lang="en-US" dirty="0" smtClean="0"/>
              <a:t>Pests</a:t>
            </a:r>
            <a:endParaRPr lang="en-US" dirty="0"/>
          </a:p>
        </p:txBody>
      </p:sp>
    </p:spTree>
    <p:extLst>
      <p:ext uri="{BB962C8B-B14F-4D97-AF65-F5344CB8AC3E}">
        <p14:creationId xmlns:p14="http://schemas.microsoft.com/office/powerpoint/2010/main" val="40367443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Shore Flies</a:t>
            </a:r>
            <a:endParaRPr lang="en-US" dirty="0"/>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Avoid overwatering.</a:t>
            </a:r>
          </a:p>
          <a:p>
            <a:pPr marL="342900" indent="-342900">
              <a:buFont typeface="Arial" panose="020B0604020202020204" pitchFamily="34" charset="0"/>
              <a:buChar char="•"/>
            </a:pPr>
            <a:r>
              <a:rPr lang="en-US" dirty="0" smtClean="0"/>
              <a:t>Use sticky pads. </a:t>
            </a:r>
          </a:p>
          <a:p>
            <a:endParaRPr lang="en-US" dirty="0" smtClean="0"/>
          </a:p>
          <a:p>
            <a:r>
              <a:rPr lang="en-US" dirty="0" smtClean="0"/>
              <a:t>Treatment:</a:t>
            </a:r>
          </a:p>
          <a:p>
            <a:pPr marL="342900" indent="-342900">
              <a:buFont typeface="Arial" panose="020B0604020202020204" pitchFamily="34" charset="0"/>
              <a:buChar char="•"/>
            </a:pPr>
            <a:r>
              <a:rPr lang="en-US" dirty="0" smtClean="0"/>
              <a:t>Chemically – Insecticide</a:t>
            </a:r>
          </a:p>
          <a:p>
            <a:pPr marL="342900" indent="-342900">
              <a:buFont typeface="Arial" panose="020B0604020202020204" pitchFamily="34" charset="0"/>
              <a:buChar char="•"/>
            </a:pPr>
            <a:r>
              <a:rPr lang="en-US" dirty="0" smtClean="0"/>
              <a:t>Culturally – Correct/adjust watering</a:t>
            </a:r>
            <a:endParaRPr lang="en-US" dirty="0"/>
          </a:p>
        </p:txBody>
      </p:sp>
    </p:spTree>
    <p:extLst>
      <p:ext uri="{BB962C8B-B14F-4D97-AF65-F5344CB8AC3E}">
        <p14:creationId xmlns:p14="http://schemas.microsoft.com/office/powerpoint/2010/main" val="38346099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Flies</a:t>
            </a:r>
          </a:p>
        </p:txBody>
      </p:sp>
      <p:sp>
        <p:nvSpPr>
          <p:cNvPr id="7" name="Rectangle 6"/>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ipm.ucanr.edu/PMG/r280301111.html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3"/>
          <a:stretch>
            <a:fillRect/>
          </a:stretch>
        </p:blipFill>
        <p:spPr>
          <a:xfrm>
            <a:off x="4031993" y="2000456"/>
            <a:ext cx="3757825" cy="2484120"/>
          </a:xfrm>
          <a:prstGeom prst="rect">
            <a:avLst/>
          </a:prstGeom>
        </p:spPr>
      </p:pic>
      <p:pic>
        <p:nvPicPr>
          <p:cNvPr id="8" name="Picture 7"/>
          <p:cNvPicPr>
            <a:picLocks noChangeAspect="1"/>
          </p:cNvPicPr>
          <p:nvPr/>
        </p:nvPicPr>
        <p:blipFill>
          <a:blip r:embed="rId4"/>
          <a:stretch>
            <a:fillRect/>
          </a:stretch>
        </p:blipFill>
        <p:spPr>
          <a:xfrm>
            <a:off x="902002" y="2000456"/>
            <a:ext cx="3129991" cy="2484120"/>
          </a:xfrm>
          <a:prstGeom prst="rect">
            <a:avLst/>
          </a:prstGeom>
        </p:spPr>
      </p:pic>
    </p:spTree>
    <p:extLst>
      <p:ext uri="{BB962C8B-B14F-4D97-AF65-F5344CB8AC3E}">
        <p14:creationId xmlns:p14="http://schemas.microsoft.com/office/powerpoint/2010/main" val="32013138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Snails/Slugs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Both these pests belong to the Mollusca </a:t>
            </a:r>
            <a:r>
              <a:rPr lang="en-US" sz="2400" dirty="0"/>
              <a:t>p</a:t>
            </a:r>
            <a:r>
              <a:rPr lang="en-US" sz="2400" dirty="0" smtClean="0"/>
              <a:t>hylum and share similar characteristics. A major distinguishing factor between the two is that a snail has a spiral shell on its back. Both secrete mucus, which helps them move along, and as it dries it creates a slime trail. They are both sensitive to the sun, so they typically only come out at night or on cloudy days.  </a:t>
            </a:r>
          </a:p>
        </p:txBody>
      </p:sp>
    </p:spTree>
    <p:extLst>
      <p:ext uri="{BB962C8B-B14F-4D97-AF65-F5344CB8AC3E}">
        <p14:creationId xmlns:p14="http://schemas.microsoft.com/office/powerpoint/2010/main" val="17119258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Snails/Slugs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Snails and slugs chew on all types of plants and will leave holes with smooth edges in the plants. They also like to eat decaying plants, fruit and flowers. To tell if the bite marks where made by a mollusk and not another kind of pest, look for a slime trail left by their mucus. </a:t>
            </a:r>
          </a:p>
        </p:txBody>
      </p:sp>
    </p:spTree>
    <p:extLst>
      <p:ext uri="{BB962C8B-B14F-4D97-AF65-F5344CB8AC3E}">
        <p14:creationId xmlns:p14="http://schemas.microsoft.com/office/powerpoint/2010/main" val="32192057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Snails/Slugs</a:t>
            </a:r>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Check in cool, moist areas for hiding snails/slugs. </a:t>
            </a:r>
            <a:endParaRPr lang="en-US" dirty="0"/>
          </a:p>
          <a:p>
            <a:pPr marL="342900" indent="-342900">
              <a:buFont typeface="Arial" panose="020B0604020202020204" pitchFamily="34" charset="0"/>
              <a:buChar char="•"/>
            </a:pPr>
            <a:r>
              <a:rPr lang="en-US" dirty="0" smtClean="0"/>
              <a:t>Routinely check plants and pick snails/slugs off by hand when necessary. </a:t>
            </a:r>
          </a:p>
          <a:p>
            <a:pPr marL="342900" indent="-342900">
              <a:buFont typeface="Arial" panose="020B0604020202020204" pitchFamily="34" charset="0"/>
              <a:buChar char="•"/>
            </a:pPr>
            <a:r>
              <a:rPr lang="en-US" dirty="0" smtClean="0"/>
              <a:t>Create a copper barrier.</a:t>
            </a:r>
          </a:p>
          <a:p>
            <a:pPr marL="342900" indent="-342900">
              <a:buFont typeface="Arial" panose="020B0604020202020204" pitchFamily="34" charset="0"/>
              <a:buChar char="•"/>
            </a:pPr>
            <a:endParaRPr lang="en-US" dirty="0"/>
          </a:p>
          <a:p>
            <a:r>
              <a:rPr lang="en-US" dirty="0" smtClean="0"/>
              <a:t>Treatment:</a:t>
            </a:r>
          </a:p>
          <a:p>
            <a:pPr marL="342900" indent="-342900">
              <a:buFont typeface="Arial" panose="020B0604020202020204" pitchFamily="34" charset="0"/>
              <a:buChar char="•"/>
            </a:pPr>
            <a:r>
              <a:rPr lang="en-US" dirty="0" smtClean="0"/>
              <a:t>Chemically – </a:t>
            </a:r>
            <a:r>
              <a:rPr lang="en-US" dirty="0" err="1" smtClean="0"/>
              <a:t>Molluscicide</a:t>
            </a:r>
            <a:r>
              <a:rPr lang="en-US" dirty="0" smtClean="0"/>
              <a:t>  </a:t>
            </a:r>
          </a:p>
          <a:p>
            <a:pPr marL="342900" indent="-342900">
              <a:buFont typeface="Arial" panose="020B0604020202020204" pitchFamily="34" charset="0"/>
              <a:buChar char="•"/>
            </a:pPr>
            <a:r>
              <a:rPr lang="en-US" dirty="0" smtClean="0"/>
              <a:t>Culturally – No treatment listed</a:t>
            </a:r>
            <a:endParaRPr lang="en-US" dirty="0"/>
          </a:p>
        </p:txBody>
      </p:sp>
    </p:spTree>
    <p:extLst>
      <p:ext uri="{BB962C8B-B14F-4D97-AF65-F5344CB8AC3E}">
        <p14:creationId xmlns:p14="http://schemas.microsoft.com/office/powerpoint/2010/main" val="30304946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Snails/Slugs</a:t>
            </a:r>
            <a:endParaRPr lang="en-US" dirty="0" smtClean="0"/>
          </a:p>
        </p:txBody>
      </p:sp>
      <p:sp>
        <p:nvSpPr>
          <p:cNvPr id="4" name="Rectangle 3"/>
          <p:cNvSpPr/>
          <p:nvPr/>
        </p:nvSpPr>
        <p:spPr>
          <a:xfrm>
            <a:off x="0" y="5621927"/>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ipm.ucanr.edu/PMG/PESTNOTES/pn7405.html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pic>
        <p:nvPicPr>
          <p:cNvPr id="7" name="Picture 6"/>
          <p:cNvPicPr>
            <a:picLocks noChangeAspect="1"/>
          </p:cNvPicPr>
          <p:nvPr/>
        </p:nvPicPr>
        <p:blipFill>
          <a:blip r:embed="rId3"/>
          <a:stretch>
            <a:fillRect/>
          </a:stretch>
        </p:blipFill>
        <p:spPr>
          <a:xfrm>
            <a:off x="4320540" y="1760219"/>
            <a:ext cx="4003293" cy="2654551"/>
          </a:xfrm>
          <a:prstGeom prst="rect">
            <a:avLst/>
          </a:prstGeom>
        </p:spPr>
      </p:pic>
      <p:pic>
        <p:nvPicPr>
          <p:cNvPr id="8" name="Picture 7"/>
          <p:cNvPicPr>
            <a:picLocks noChangeAspect="1"/>
          </p:cNvPicPr>
          <p:nvPr/>
        </p:nvPicPr>
        <p:blipFill>
          <a:blip r:embed="rId4"/>
          <a:stretch>
            <a:fillRect/>
          </a:stretch>
        </p:blipFill>
        <p:spPr>
          <a:xfrm>
            <a:off x="509648" y="1760219"/>
            <a:ext cx="3810892" cy="2654551"/>
          </a:xfrm>
          <a:prstGeom prst="rect">
            <a:avLst/>
          </a:prstGeom>
        </p:spPr>
      </p:pic>
    </p:spTree>
    <p:extLst>
      <p:ext uri="{BB962C8B-B14F-4D97-AF65-F5344CB8AC3E}">
        <p14:creationId xmlns:p14="http://schemas.microsoft.com/office/powerpoint/2010/main" val="11293692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Spider Mites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r>
              <a:rPr lang="en-US" sz="2400" dirty="0" smtClean="0"/>
              <a:t/>
            </a:r>
            <a:br>
              <a:rPr lang="en-US" sz="2400" dirty="0" smtClean="0"/>
            </a:br>
            <a:r>
              <a:rPr lang="en-US" sz="2400" dirty="0" smtClean="0"/>
              <a:t>Spider mites live in colonies and usually move on the underside of leaves. The webs that they spin help distinguish a spider mite infestation from other pests. Adults are oval shaped with 8 legs and red eye dots near their head. </a:t>
            </a:r>
            <a:endParaRPr lang="en-US" sz="2400" dirty="0"/>
          </a:p>
          <a:p>
            <a:endParaRPr lang="en-US" dirty="0"/>
          </a:p>
          <a:p>
            <a:endParaRPr lang="en-US" dirty="0" smtClean="0"/>
          </a:p>
          <a:p>
            <a:r>
              <a:rPr lang="en-US" dirty="0" smtClean="0"/>
              <a:t> </a:t>
            </a:r>
          </a:p>
        </p:txBody>
      </p:sp>
    </p:spTree>
    <p:extLst>
      <p:ext uri="{BB962C8B-B14F-4D97-AF65-F5344CB8AC3E}">
        <p14:creationId xmlns:p14="http://schemas.microsoft.com/office/powerpoint/2010/main" val="35184278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Spider Mites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The spider mite sucks the nutrients from the leaves and in high concentrations, they can severely damage the plant. The first sign is white speckles or a stippling effect on the leaves and then webbing will begin to appear. The plant can show signs of dehydration, causing leaves to yellow and drop off. </a:t>
            </a:r>
          </a:p>
        </p:txBody>
      </p:sp>
    </p:spTree>
    <p:extLst>
      <p:ext uri="{BB962C8B-B14F-4D97-AF65-F5344CB8AC3E}">
        <p14:creationId xmlns:p14="http://schemas.microsoft.com/office/powerpoint/2010/main" val="38068223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Spider Mites</a:t>
            </a:r>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Prevent dust from accumulating by sweeping or spraying.</a:t>
            </a:r>
          </a:p>
          <a:p>
            <a:pPr marL="342900" indent="-342900">
              <a:buFont typeface="Arial" panose="020B0604020202020204" pitchFamily="34" charset="0"/>
              <a:buChar char="•"/>
            </a:pPr>
            <a:r>
              <a:rPr lang="en-US" dirty="0" smtClean="0"/>
              <a:t>Routinely check the undersides of leaves. </a:t>
            </a:r>
            <a:endParaRPr lang="en-US" dirty="0"/>
          </a:p>
          <a:p>
            <a:pPr marL="342900" indent="-342900">
              <a:buFont typeface="Arial" panose="020B0604020202020204" pitchFamily="34" charset="0"/>
              <a:buChar char="•"/>
            </a:pPr>
            <a:endParaRPr lang="en-US" dirty="0"/>
          </a:p>
          <a:p>
            <a:r>
              <a:rPr lang="en-US" dirty="0" smtClean="0"/>
              <a:t>Treatment:</a:t>
            </a:r>
          </a:p>
          <a:p>
            <a:pPr marL="342900" indent="-342900">
              <a:buFont typeface="Arial" panose="020B0604020202020204" pitchFamily="34" charset="0"/>
              <a:buChar char="•"/>
            </a:pPr>
            <a:r>
              <a:rPr lang="en-US" dirty="0" smtClean="0"/>
              <a:t>Chemically – </a:t>
            </a:r>
            <a:r>
              <a:rPr lang="en-US" dirty="0" err="1" smtClean="0"/>
              <a:t>Miticide</a:t>
            </a:r>
            <a:endParaRPr lang="en-US" dirty="0" smtClean="0"/>
          </a:p>
          <a:p>
            <a:pPr marL="342900" indent="-342900">
              <a:buFont typeface="Arial" panose="020B0604020202020204" pitchFamily="34" charset="0"/>
              <a:buChar char="•"/>
            </a:pPr>
            <a:r>
              <a:rPr lang="en-US" dirty="0" smtClean="0"/>
              <a:t>Culturally – Predatory mites</a:t>
            </a:r>
            <a:endParaRPr lang="en-US" dirty="0"/>
          </a:p>
        </p:txBody>
      </p:sp>
    </p:spTree>
    <p:extLst>
      <p:ext uri="{BB962C8B-B14F-4D97-AF65-F5344CB8AC3E}">
        <p14:creationId xmlns:p14="http://schemas.microsoft.com/office/powerpoint/2010/main" val="33753177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Spider Mites</a:t>
            </a:r>
            <a:endParaRPr lang="en-US" dirty="0" smtClean="0"/>
          </a:p>
        </p:txBody>
      </p:sp>
      <p:sp>
        <p:nvSpPr>
          <p:cNvPr id="4" name="Rectangle 3"/>
          <p:cNvSpPr/>
          <p:nvPr/>
        </p:nvSpPr>
        <p:spPr>
          <a:xfrm>
            <a:off x="32952" y="5817870"/>
            <a:ext cx="8817232" cy="892552"/>
          </a:xfrm>
          <a:prstGeom prst="rect">
            <a:avLst/>
          </a:prstGeom>
        </p:spPr>
        <p:txBody>
          <a:bodyPr wrap="square">
            <a:spAutoFit/>
          </a:bodyPr>
          <a:lstStyle/>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ipm.ucanr.edu/PMG/PESTNOTES/pn7427.html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Picture 6"/>
          <p:cNvPicPr>
            <a:picLocks noChangeAspect="1"/>
          </p:cNvPicPr>
          <p:nvPr/>
        </p:nvPicPr>
        <p:blipFill>
          <a:blip r:embed="rId3"/>
          <a:stretch>
            <a:fillRect/>
          </a:stretch>
        </p:blipFill>
        <p:spPr>
          <a:xfrm>
            <a:off x="1257300" y="2033673"/>
            <a:ext cx="2954393" cy="2360876"/>
          </a:xfrm>
          <a:prstGeom prst="rect">
            <a:avLst/>
          </a:prstGeom>
        </p:spPr>
      </p:pic>
      <p:pic>
        <p:nvPicPr>
          <p:cNvPr id="9" name="Picture 8"/>
          <p:cNvPicPr>
            <a:picLocks noChangeAspect="1"/>
          </p:cNvPicPr>
          <p:nvPr/>
        </p:nvPicPr>
        <p:blipFill>
          <a:blip r:embed="rId4"/>
          <a:stretch>
            <a:fillRect/>
          </a:stretch>
        </p:blipFill>
        <p:spPr>
          <a:xfrm>
            <a:off x="4211693" y="2048023"/>
            <a:ext cx="3594997" cy="2346525"/>
          </a:xfrm>
          <a:prstGeom prst="rect">
            <a:avLst/>
          </a:prstGeom>
        </p:spPr>
      </p:pic>
    </p:spTree>
    <p:extLst>
      <p:ext uri="{BB962C8B-B14F-4D97-AF65-F5344CB8AC3E}">
        <p14:creationId xmlns:p14="http://schemas.microsoft.com/office/powerpoint/2010/main" val="395974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Aphids</a:t>
            </a:r>
            <a:endParaRPr lang="en-US" dirty="0"/>
          </a:p>
        </p:txBody>
      </p:sp>
      <p:sp>
        <p:nvSpPr>
          <p:cNvPr id="6" name="Content Placeholder 5"/>
          <p:cNvSpPr>
            <a:spLocks noGrp="1"/>
          </p:cNvSpPr>
          <p:nvPr>
            <p:ph idx="13"/>
          </p:nvPr>
        </p:nvSpPr>
        <p:spPr>
          <a:xfrm>
            <a:off x="326768" y="1040130"/>
            <a:ext cx="8229600" cy="5520690"/>
          </a:xfrm>
        </p:spPr>
        <p:txBody>
          <a:bodyPr/>
          <a:lstStyle/>
          <a:p>
            <a:r>
              <a:rPr lang="en-US" sz="2400" dirty="0" smtClean="0"/>
              <a:t>Overview:</a:t>
            </a:r>
          </a:p>
          <a:p>
            <a:r>
              <a:rPr lang="en-US" sz="2400" dirty="0" smtClean="0"/>
              <a:t> </a:t>
            </a:r>
          </a:p>
          <a:p>
            <a:r>
              <a:rPr lang="en-US" sz="2400" dirty="0" smtClean="0"/>
              <a:t>Aphids are small, pear-shaped insects with soft bodies that use their mouth to pierce the plant and suck out nutrients. They range in color from green to black, depending on the species. A pair of tube-like structures protrude out of its hindquarters, </a:t>
            </a:r>
            <a:r>
              <a:rPr lang="en-US" sz="2400" dirty="0"/>
              <a:t>called a </a:t>
            </a:r>
            <a:r>
              <a:rPr lang="en-US" sz="2400" dirty="0" smtClean="0"/>
              <a:t>cornicle</a:t>
            </a:r>
            <a:r>
              <a:rPr lang="en-US" sz="2400" dirty="0"/>
              <a:t>, </a:t>
            </a:r>
            <a:r>
              <a:rPr lang="en-US" sz="2400" dirty="0" smtClean="0"/>
              <a:t>and this helps distinguish an aphid from other pests. </a:t>
            </a:r>
          </a:p>
          <a:p>
            <a:endParaRPr lang="en-US" dirty="0"/>
          </a:p>
        </p:txBody>
      </p:sp>
    </p:spTree>
    <p:extLst>
      <p:ext uri="{BB962C8B-B14F-4D97-AF65-F5344CB8AC3E}">
        <p14:creationId xmlns:p14="http://schemas.microsoft.com/office/powerpoint/2010/main" val="37134701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Thrips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Another sucking insect that measures 1 mm in length and has fringed wings. Thrips feed on plant tissue, fungal spores and pollen. They range from bright red or yellow to a dark brown or black</a:t>
            </a:r>
            <a:r>
              <a:rPr lang="en-US" sz="2400" dirty="0"/>
              <a:t>. Some thrips are purposefully introduced because they help control other pests, but once those pests have been </a:t>
            </a:r>
            <a:r>
              <a:rPr lang="en-US" sz="2400" dirty="0" smtClean="0"/>
              <a:t>managed, </a:t>
            </a:r>
            <a:r>
              <a:rPr lang="en-US" sz="2400" dirty="0"/>
              <a:t>they will begin eating the plant. </a:t>
            </a:r>
            <a:r>
              <a:rPr lang="en-US" sz="2400" dirty="0" smtClean="0"/>
              <a:t>They also transfer diseases among plants. </a:t>
            </a:r>
            <a:endParaRPr lang="en-US" sz="2400" dirty="0"/>
          </a:p>
          <a:p>
            <a:endParaRPr lang="en-US" dirty="0"/>
          </a:p>
        </p:txBody>
      </p:sp>
    </p:spTree>
    <p:extLst>
      <p:ext uri="{BB962C8B-B14F-4D97-AF65-F5344CB8AC3E}">
        <p14:creationId xmlns:p14="http://schemas.microsoft.com/office/powerpoint/2010/main" val="1540853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Thrips </a:t>
            </a:r>
            <a:endParaRPr lang="en-US" dirty="0"/>
          </a:p>
        </p:txBody>
      </p:sp>
      <p:sp>
        <p:nvSpPr>
          <p:cNvPr id="6" name="Content Placeholder 5"/>
          <p:cNvSpPr>
            <a:spLocks noGrp="1"/>
          </p:cNvSpPr>
          <p:nvPr>
            <p:ph idx="13"/>
          </p:nvPr>
        </p:nvSpPr>
        <p:spPr>
          <a:xfrm>
            <a:off x="326768" y="1395730"/>
            <a:ext cx="8229600" cy="5073650"/>
          </a:xfrm>
        </p:spPr>
        <p:txBody>
          <a:bodyPr/>
          <a:lstStyle/>
          <a:p>
            <a:endParaRPr lang="en-US" dirty="0"/>
          </a:p>
          <a:p>
            <a:r>
              <a:rPr lang="en-US" sz="2400" dirty="0" smtClean="0"/>
              <a:t>Symptoms:</a:t>
            </a:r>
          </a:p>
          <a:p>
            <a:endParaRPr lang="en-US" sz="2400" dirty="0" smtClean="0"/>
          </a:p>
          <a:p>
            <a:r>
              <a:rPr lang="en-US" sz="2400" dirty="0" smtClean="0"/>
              <a:t>Thrips cause white speckles or stippling, which gives the leaves a silver look. They also leave black dots from their excrement. Plants suffering from </a:t>
            </a:r>
            <a:r>
              <a:rPr lang="en-US" sz="2400" dirty="0" err="1" smtClean="0"/>
              <a:t>tospovirus</a:t>
            </a:r>
            <a:r>
              <a:rPr lang="en-US" sz="2400" dirty="0" smtClean="0"/>
              <a:t> will typically have western flower thrips present. An infestation will lead to scaring, distorted growth and lower aesthetic value. </a:t>
            </a:r>
          </a:p>
        </p:txBody>
      </p:sp>
    </p:spTree>
    <p:extLst>
      <p:ext uri="{BB962C8B-B14F-4D97-AF65-F5344CB8AC3E}">
        <p14:creationId xmlns:p14="http://schemas.microsoft.com/office/powerpoint/2010/main" val="26677590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Thrips </a:t>
            </a:r>
            <a:endParaRPr lang="en-US" dirty="0"/>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Gently shake the plants that you suspect to be affected. </a:t>
            </a:r>
          </a:p>
          <a:p>
            <a:pPr marL="342900" indent="-342900">
              <a:buFont typeface="Arial" panose="020B0604020202020204" pitchFamily="34" charset="0"/>
              <a:buChar char="•"/>
            </a:pPr>
            <a:r>
              <a:rPr lang="en-US" dirty="0" smtClean="0"/>
              <a:t>Use sticky pads.</a:t>
            </a:r>
          </a:p>
          <a:p>
            <a:pPr marL="342900" indent="-342900">
              <a:buFont typeface="Arial" panose="020B0604020202020204" pitchFamily="34" charset="0"/>
              <a:buChar char="•"/>
            </a:pPr>
            <a:r>
              <a:rPr lang="en-US" dirty="0"/>
              <a:t>Prune off sections that show signs of infestation.</a:t>
            </a:r>
          </a:p>
          <a:p>
            <a:pPr marL="342900" indent="-342900">
              <a:buFont typeface="Arial" panose="020B0604020202020204" pitchFamily="34" charset="0"/>
              <a:buChar char="•"/>
            </a:pPr>
            <a:r>
              <a:rPr lang="en-US" dirty="0" smtClean="0"/>
              <a:t>Keep area free of weeds.</a:t>
            </a:r>
          </a:p>
          <a:p>
            <a:endParaRPr lang="en-US" dirty="0"/>
          </a:p>
          <a:p>
            <a:r>
              <a:rPr lang="en-US" dirty="0" smtClean="0"/>
              <a:t>Treatment:</a:t>
            </a:r>
          </a:p>
          <a:p>
            <a:pPr marL="342900" indent="-342900">
              <a:buFont typeface="Arial" panose="020B0604020202020204" pitchFamily="34" charset="0"/>
              <a:buChar char="•"/>
            </a:pPr>
            <a:r>
              <a:rPr lang="en-US" dirty="0" smtClean="0"/>
              <a:t>Chemically – Insecticides</a:t>
            </a:r>
          </a:p>
          <a:p>
            <a:pPr marL="342900" indent="-342900">
              <a:buFont typeface="Arial" panose="020B0604020202020204" pitchFamily="34" charset="0"/>
              <a:buChar char="•"/>
            </a:pPr>
            <a:r>
              <a:rPr lang="en-US" dirty="0" smtClean="0"/>
              <a:t>Culturally – </a:t>
            </a:r>
            <a:r>
              <a:rPr lang="en-US" dirty="0"/>
              <a:t>P</a:t>
            </a:r>
            <a:r>
              <a:rPr lang="en-US" dirty="0" smtClean="0"/>
              <a:t>arasitic wasps </a:t>
            </a:r>
            <a:endParaRPr lang="en-US" dirty="0"/>
          </a:p>
        </p:txBody>
      </p:sp>
    </p:spTree>
    <p:extLst>
      <p:ext uri="{BB962C8B-B14F-4D97-AF65-F5344CB8AC3E}">
        <p14:creationId xmlns:p14="http://schemas.microsoft.com/office/powerpoint/2010/main" val="40109557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Thrips </a:t>
            </a:r>
          </a:p>
        </p:txBody>
      </p:sp>
      <p:sp>
        <p:nvSpPr>
          <p:cNvPr id="4" name="Rectangle 3"/>
          <p:cNvSpPr/>
          <p:nvPr/>
        </p:nvSpPr>
        <p:spPr>
          <a:xfrm>
            <a:off x="32952" y="5796522"/>
            <a:ext cx="8817232" cy="892552"/>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ipm.ucanr.edu/PMG/PESTNOTES/pn7429.html</a:t>
            </a:r>
            <a:endParaRPr lang="en-U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Picture 8"/>
          <p:cNvPicPr>
            <a:picLocks noChangeAspect="1"/>
          </p:cNvPicPr>
          <p:nvPr/>
        </p:nvPicPr>
        <p:blipFill>
          <a:blip r:embed="rId3"/>
          <a:stretch>
            <a:fillRect/>
          </a:stretch>
        </p:blipFill>
        <p:spPr>
          <a:xfrm>
            <a:off x="975254" y="2045890"/>
            <a:ext cx="2880465" cy="2160350"/>
          </a:xfrm>
          <a:prstGeom prst="rect">
            <a:avLst/>
          </a:prstGeom>
        </p:spPr>
      </p:pic>
      <p:pic>
        <p:nvPicPr>
          <p:cNvPr id="10" name="Picture 9"/>
          <p:cNvPicPr>
            <a:picLocks noChangeAspect="1"/>
          </p:cNvPicPr>
          <p:nvPr/>
        </p:nvPicPr>
        <p:blipFill>
          <a:blip r:embed="rId4"/>
          <a:stretch>
            <a:fillRect/>
          </a:stretch>
        </p:blipFill>
        <p:spPr>
          <a:xfrm>
            <a:off x="3855719" y="2045890"/>
            <a:ext cx="3248079" cy="2160350"/>
          </a:xfrm>
          <a:prstGeom prst="rect">
            <a:avLst/>
          </a:prstGeom>
        </p:spPr>
      </p:pic>
    </p:spTree>
    <p:extLst>
      <p:ext uri="{BB962C8B-B14F-4D97-AF65-F5344CB8AC3E}">
        <p14:creationId xmlns:p14="http://schemas.microsoft.com/office/powerpoint/2010/main" val="21737905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0"/>
            <a:ext cx="8229600" cy="981633"/>
          </a:xfrm>
        </p:spPr>
        <p:txBody>
          <a:bodyPr/>
          <a:lstStyle/>
          <a:p>
            <a:r>
              <a:rPr lang="en-US" dirty="0" smtClean="0"/>
              <a:t/>
            </a:r>
            <a:br>
              <a:rPr lang="en-US" dirty="0" smtClean="0"/>
            </a:br>
            <a:r>
              <a:rPr lang="en-US" dirty="0" smtClean="0"/>
              <a:t>Whiteflies</a:t>
            </a:r>
            <a:br>
              <a:rPr lang="en-US" dirty="0" smtClean="0"/>
            </a:b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a:t> Whiteflies </a:t>
            </a:r>
            <a:r>
              <a:rPr lang="en-US" sz="2400" dirty="0" smtClean="0"/>
              <a:t>are not actually flies. The are winged insects that have a waxy white covering on their bodies. Their wings are held up in a roof-like manner. They reproduce rapidly in warm weather and little can be done once a large colony has been established. They suck the sap out of plants and secrete a </a:t>
            </a:r>
            <a:r>
              <a:rPr lang="en-US" sz="2400" dirty="0"/>
              <a:t>sticky substance called </a:t>
            </a:r>
            <a:r>
              <a:rPr lang="en-US" sz="2400" dirty="0" smtClean="0"/>
              <a:t>honeydew </a:t>
            </a:r>
            <a:r>
              <a:rPr lang="en-US" sz="2400" dirty="0"/>
              <a:t>that will eventually turn black </a:t>
            </a:r>
            <a:r>
              <a:rPr lang="en-US" sz="2400" dirty="0" smtClean="0"/>
              <a:t>and cause leaves to yellow. </a:t>
            </a:r>
          </a:p>
          <a:p>
            <a:endParaRPr lang="en-US" dirty="0"/>
          </a:p>
        </p:txBody>
      </p:sp>
    </p:spTree>
    <p:extLst>
      <p:ext uri="{BB962C8B-B14F-4D97-AF65-F5344CB8AC3E}">
        <p14:creationId xmlns:p14="http://schemas.microsoft.com/office/powerpoint/2010/main" val="659474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0"/>
            <a:ext cx="8229600" cy="981633"/>
          </a:xfrm>
        </p:spPr>
        <p:txBody>
          <a:bodyPr/>
          <a:lstStyle/>
          <a:p>
            <a:r>
              <a:rPr lang="en-US" dirty="0" smtClean="0"/>
              <a:t/>
            </a:r>
            <a:br>
              <a:rPr lang="en-US" dirty="0" smtClean="0"/>
            </a:br>
            <a:r>
              <a:rPr lang="en-US" dirty="0" smtClean="0"/>
              <a:t>Whiteflies</a:t>
            </a:r>
            <a:br>
              <a:rPr lang="en-US" dirty="0" smtClean="0"/>
            </a:br>
            <a:endParaRPr lang="en-US" dirty="0"/>
          </a:p>
        </p:txBody>
      </p:sp>
      <p:sp>
        <p:nvSpPr>
          <p:cNvPr id="6" name="Content Placeholder 5"/>
          <p:cNvSpPr>
            <a:spLocks noGrp="1"/>
          </p:cNvSpPr>
          <p:nvPr>
            <p:ph idx="13"/>
          </p:nvPr>
        </p:nvSpPr>
        <p:spPr>
          <a:xfrm>
            <a:off x="326768" y="1395730"/>
            <a:ext cx="8229600" cy="5073650"/>
          </a:xfrm>
        </p:spPr>
        <p:txBody>
          <a:bodyPr/>
          <a:lstStyle/>
          <a:p>
            <a:endParaRPr lang="en-US" dirty="0"/>
          </a:p>
          <a:p>
            <a:r>
              <a:rPr lang="en-US" sz="2400" dirty="0" smtClean="0"/>
              <a:t>Symptoms:</a:t>
            </a:r>
          </a:p>
          <a:p>
            <a:endParaRPr lang="en-US" sz="2400" dirty="0" smtClean="0"/>
          </a:p>
          <a:p>
            <a:r>
              <a:rPr lang="en-US" sz="2400" dirty="0" smtClean="0"/>
              <a:t>Whiteflies tend to congregate on the underside of leaves. They will cause symptoms similar to dehydration in plants. They also cause plant discoloration and distortion. </a:t>
            </a:r>
          </a:p>
        </p:txBody>
      </p:sp>
    </p:spTree>
    <p:extLst>
      <p:ext uri="{BB962C8B-B14F-4D97-AF65-F5344CB8AC3E}">
        <p14:creationId xmlns:p14="http://schemas.microsoft.com/office/powerpoint/2010/main" val="17389458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Whiteflies </a:t>
            </a:r>
            <a:endParaRPr lang="en-US" dirty="0"/>
          </a:p>
        </p:txBody>
      </p:sp>
      <p:sp>
        <p:nvSpPr>
          <p:cNvPr id="6" name="Content Placeholder 5"/>
          <p:cNvSpPr>
            <a:spLocks noGrp="1"/>
          </p:cNvSpPr>
          <p:nvPr>
            <p:ph idx="13"/>
          </p:nvPr>
        </p:nvSpPr>
        <p:spPr>
          <a:xfrm>
            <a:off x="457200" y="1624330"/>
            <a:ext cx="8229600" cy="4002723"/>
          </a:xfrm>
        </p:spPr>
        <p:txBody>
          <a:bodyPr/>
          <a:lstStyle/>
          <a:p>
            <a:r>
              <a:rPr lang="en-US" dirty="0" smtClean="0"/>
              <a:t>Prevention:</a:t>
            </a:r>
          </a:p>
          <a:p>
            <a:pPr marL="342900" indent="-342900">
              <a:buFont typeface="Arial" panose="020B0604020202020204" pitchFamily="34" charset="0"/>
              <a:buChar char="•"/>
            </a:pPr>
            <a:r>
              <a:rPr lang="en-US" dirty="0"/>
              <a:t>Prevent dust from accumulating by sweeping or spraying</a:t>
            </a:r>
            <a:r>
              <a:rPr lang="en-US" dirty="0" smtClean="0"/>
              <a:t>.</a:t>
            </a:r>
          </a:p>
          <a:p>
            <a:pPr marL="342900" indent="-342900">
              <a:buFont typeface="Arial" panose="020B0604020202020204" pitchFamily="34" charset="0"/>
              <a:buChar char="•"/>
            </a:pPr>
            <a:r>
              <a:rPr lang="en-US" dirty="0" smtClean="0"/>
              <a:t>Use sticky pads. </a:t>
            </a:r>
          </a:p>
          <a:p>
            <a:pPr marL="342900" indent="-342900">
              <a:buFont typeface="Arial" panose="020B0604020202020204" pitchFamily="34" charset="0"/>
              <a:buChar char="•"/>
            </a:pPr>
            <a:r>
              <a:rPr lang="en-US" dirty="0" smtClean="0"/>
              <a:t>Hose or remove any sections of a plant that show signs of infestation.</a:t>
            </a:r>
          </a:p>
          <a:p>
            <a:pPr marL="342900" indent="-342900">
              <a:buFont typeface="Arial" panose="020B0604020202020204" pitchFamily="34" charset="0"/>
              <a:buChar char="•"/>
            </a:pPr>
            <a:endParaRPr lang="en-US" dirty="0"/>
          </a:p>
          <a:p>
            <a:r>
              <a:rPr lang="en-US" dirty="0" smtClean="0"/>
              <a:t>Treatment:</a:t>
            </a:r>
          </a:p>
          <a:p>
            <a:pPr marL="342900" indent="-342900">
              <a:buFont typeface="Arial" panose="020B0604020202020204" pitchFamily="34" charset="0"/>
              <a:buChar char="•"/>
            </a:pPr>
            <a:r>
              <a:rPr lang="en-US" dirty="0" smtClean="0"/>
              <a:t>Chemically – Insecticides</a:t>
            </a:r>
          </a:p>
          <a:p>
            <a:pPr marL="342900" indent="-342900">
              <a:buFont typeface="Arial" panose="020B0604020202020204" pitchFamily="34" charset="0"/>
              <a:buChar char="•"/>
            </a:pPr>
            <a:r>
              <a:rPr lang="en-US" dirty="0" smtClean="0"/>
              <a:t>Culturally – Ladybird beetles</a:t>
            </a:r>
            <a:endParaRPr lang="en-US" dirty="0"/>
          </a:p>
        </p:txBody>
      </p:sp>
    </p:spTree>
    <p:extLst>
      <p:ext uri="{BB962C8B-B14F-4D97-AF65-F5344CB8AC3E}">
        <p14:creationId xmlns:p14="http://schemas.microsoft.com/office/powerpoint/2010/main" val="26713426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Whiteflies</a:t>
            </a:r>
          </a:p>
        </p:txBody>
      </p:sp>
      <p:sp>
        <p:nvSpPr>
          <p:cNvPr id="4" name="Rectangle 3"/>
          <p:cNvSpPr/>
          <p:nvPr/>
        </p:nvSpPr>
        <p:spPr>
          <a:xfrm>
            <a:off x="0" y="5670792"/>
            <a:ext cx="8817232" cy="892552"/>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ipm.ucanr.edu/PMG/PESTNOTES/pn7401.html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pic>
        <p:nvPicPr>
          <p:cNvPr id="3" name="Picture 2"/>
          <p:cNvPicPr>
            <a:picLocks noChangeAspect="1"/>
          </p:cNvPicPr>
          <p:nvPr/>
        </p:nvPicPr>
        <p:blipFill>
          <a:blip r:embed="rId3"/>
          <a:stretch>
            <a:fillRect/>
          </a:stretch>
        </p:blipFill>
        <p:spPr>
          <a:xfrm>
            <a:off x="1165741" y="2039847"/>
            <a:ext cx="3055738" cy="2288408"/>
          </a:xfrm>
          <a:prstGeom prst="rect">
            <a:avLst/>
          </a:prstGeom>
        </p:spPr>
      </p:pic>
      <p:pic>
        <p:nvPicPr>
          <p:cNvPr id="5" name="Picture 4"/>
          <p:cNvPicPr>
            <a:picLocks noChangeAspect="1"/>
          </p:cNvPicPr>
          <p:nvPr/>
        </p:nvPicPr>
        <p:blipFill>
          <a:blip r:embed="rId4"/>
          <a:stretch>
            <a:fillRect/>
          </a:stretch>
        </p:blipFill>
        <p:spPr>
          <a:xfrm>
            <a:off x="4221479" y="2039847"/>
            <a:ext cx="2807971" cy="2294451"/>
          </a:xfrm>
          <a:prstGeom prst="rect">
            <a:avLst/>
          </a:prstGeom>
        </p:spPr>
      </p:pic>
    </p:spTree>
    <p:extLst>
      <p:ext uri="{BB962C8B-B14F-4D97-AF65-F5344CB8AC3E}">
        <p14:creationId xmlns:p14="http://schemas.microsoft.com/office/powerpoint/2010/main" val="22349205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Review  </a:t>
            </a:r>
            <a:endParaRPr lang="en-US" dirty="0"/>
          </a:p>
        </p:txBody>
      </p:sp>
      <p:sp>
        <p:nvSpPr>
          <p:cNvPr id="5" name="Text Placeholder 4"/>
          <p:cNvSpPr>
            <a:spLocks noGrp="1"/>
          </p:cNvSpPr>
          <p:nvPr>
            <p:ph type="body" sz="quarter" idx="12"/>
          </p:nvPr>
        </p:nvSpPr>
        <p:spPr/>
        <p:txBody>
          <a:bodyPr/>
          <a:lstStyle/>
          <a:p>
            <a:r>
              <a:rPr lang="en-US" dirty="0" smtClean="0"/>
              <a:t>Think, Pair, Share</a:t>
            </a:r>
            <a:endParaRPr lang="en-US" dirty="0"/>
          </a:p>
        </p:txBody>
      </p:sp>
      <p:sp>
        <p:nvSpPr>
          <p:cNvPr id="6" name="Content Placeholder 5"/>
          <p:cNvSpPr>
            <a:spLocks noGrp="1"/>
          </p:cNvSpPr>
          <p:nvPr>
            <p:ph idx="13"/>
          </p:nvPr>
        </p:nvSpPr>
        <p:spPr>
          <a:xfrm>
            <a:off x="457200" y="1899920"/>
            <a:ext cx="8229600" cy="3931603"/>
          </a:xfrm>
        </p:spPr>
        <p:txBody>
          <a:bodyPr/>
          <a:lstStyle/>
          <a:p>
            <a:r>
              <a:rPr lang="en-US" i="1" dirty="0" smtClean="0"/>
              <a:t>What are </a:t>
            </a:r>
            <a:r>
              <a:rPr lang="en-US" b="1" i="1" dirty="0" smtClean="0"/>
              <a:t>three</a:t>
            </a:r>
            <a:r>
              <a:rPr lang="en-US" i="1" dirty="0" smtClean="0"/>
              <a:t> prevention techniques you would suggest as something to practice for good plant </a:t>
            </a:r>
            <a:r>
              <a:rPr lang="en-US" i="1"/>
              <a:t>production </a:t>
            </a:r>
            <a:r>
              <a:rPr lang="en-US" i="1" smtClean="0"/>
              <a:t>(beyond </a:t>
            </a:r>
            <a:r>
              <a:rPr lang="en-US" i="1" dirty="0"/>
              <a:t>techniques used only in the case of </a:t>
            </a:r>
            <a:r>
              <a:rPr lang="en-US" i="1"/>
              <a:t>an </a:t>
            </a:r>
            <a:r>
              <a:rPr lang="en-US" i="1" smtClean="0"/>
              <a:t>infestation).</a:t>
            </a:r>
          </a:p>
          <a:p>
            <a:endParaRPr lang="en-US" i="1" dirty="0"/>
          </a:p>
          <a:p>
            <a:r>
              <a:rPr lang="en-US" dirty="0" smtClean="0"/>
              <a:t>To ensure great plants, do these three things… </a:t>
            </a:r>
          </a:p>
          <a:p>
            <a:r>
              <a:rPr lang="en-US" dirty="0" smtClean="0"/>
              <a:t>1.</a:t>
            </a:r>
          </a:p>
          <a:p>
            <a:r>
              <a:rPr lang="en-US" dirty="0" smtClean="0"/>
              <a:t>2.</a:t>
            </a:r>
          </a:p>
          <a:p>
            <a:r>
              <a:rPr lang="en-US" dirty="0" smtClean="0"/>
              <a:t>3.</a:t>
            </a:r>
          </a:p>
          <a:p>
            <a:endParaRPr lang="en-US" i="1" dirty="0" smtClean="0"/>
          </a:p>
        </p:txBody>
      </p:sp>
      <p:pic>
        <p:nvPicPr>
          <p:cNvPr id="3" name="Picture 2"/>
          <p:cNvPicPr>
            <a:picLocks noChangeAspect="1"/>
          </p:cNvPicPr>
          <p:nvPr/>
        </p:nvPicPr>
        <p:blipFill>
          <a:blip r:embed="rId3"/>
          <a:stretch>
            <a:fillRect/>
          </a:stretch>
        </p:blipFill>
        <p:spPr>
          <a:xfrm>
            <a:off x="3381375" y="4050876"/>
            <a:ext cx="2381250" cy="2381250"/>
          </a:xfrm>
          <a:prstGeom prst="rect">
            <a:avLst/>
          </a:prstGeom>
        </p:spPr>
      </p:pic>
      <p:sp>
        <p:nvSpPr>
          <p:cNvPr id="7" name="Rectangle 6"/>
          <p:cNvSpPr/>
          <p:nvPr/>
        </p:nvSpPr>
        <p:spPr>
          <a:xfrm>
            <a:off x="2286000" y="6464667"/>
            <a:ext cx="4572000" cy="153888"/>
          </a:xfrm>
          <a:prstGeom prst="rect">
            <a:avLst/>
          </a:prstGeom>
        </p:spPr>
        <p:txBody>
          <a:bodyPr>
            <a:spAutoFit/>
          </a:bodyPr>
          <a:lstStyle/>
          <a:p>
            <a:pPr algn="ctr"/>
            <a:r>
              <a:rPr lang="en-US" sz="400" dirty="0"/>
              <a:t>http://www.mercurytermiteandpest.com/no_cockroaches.jpg</a:t>
            </a:r>
          </a:p>
        </p:txBody>
      </p:sp>
    </p:spTree>
    <p:extLst>
      <p:ext uri="{BB962C8B-B14F-4D97-AF65-F5344CB8AC3E}">
        <p14:creationId xmlns:p14="http://schemas.microsoft.com/office/powerpoint/2010/main" val="482020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Aphids</a:t>
            </a:r>
            <a:endParaRPr lang="en-US" dirty="0"/>
          </a:p>
        </p:txBody>
      </p:sp>
      <p:sp>
        <p:nvSpPr>
          <p:cNvPr id="6" name="Content Placeholder 5"/>
          <p:cNvSpPr>
            <a:spLocks noGrp="1"/>
          </p:cNvSpPr>
          <p:nvPr>
            <p:ph idx="13"/>
          </p:nvPr>
        </p:nvSpPr>
        <p:spPr>
          <a:xfrm>
            <a:off x="326768" y="1040130"/>
            <a:ext cx="8229600" cy="5520690"/>
          </a:xfrm>
        </p:spPr>
        <p:txBody>
          <a:bodyPr/>
          <a:lstStyle/>
          <a:p>
            <a:endParaRPr lang="en-US" dirty="0"/>
          </a:p>
          <a:p>
            <a:r>
              <a:rPr lang="en-US" sz="2400" dirty="0" smtClean="0"/>
              <a:t>Symptoms:</a:t>
            </a:r>
          </a:p>
          <a:p>
            <a:endParaRPr lang="en-US" sz="2400" dirty="0" smtClean="0"/>
          </a:p>
          <a:p>
            <a:r>
              <a:rPr lang="en-US" sz="2400" dirty="0" smtClean="0"/>
              <a:t>Aphids typically congregate and feed around the stem and leaves, leaving their skin casts on the underside of leaves. Unlike other pests, they do not rapidly disperse when disturbed. They excrete a sticky substance called honeydew that will eventually turn black and moldy. Leaf curling and distortion is also a symptom of an aphid infestation. </a:t>
            </a:r>
            <a:endParaRPr lang="en-US" sz="2400" dirty="0"/>
          </a:p>
        </p:txBody>
      </p:sp>
    </p:spTree>
    <p:extLst>
      <p:ext uri="{BB962C8B-B14F-4D97-AF65-F5344CB8AC3E}">
        <p14:creationId xmlns:p14="http://schemas.microsoft.com/office/powerpoint/2010/main" val="1655760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Aphids</a:t>
            </a:r>
            <a:endParaRPr lang="en-US" dirty="0"/>
          </a:p>
        </p:txBody>
      </p:sp>
      <p:sp>
        <p:nvSpPr>
          <p:cNvPr id="6" name="Content Placeholder 5"/>
          <p:cNvSpPr>
            <a:spLocks noGrp="1"/>
          </p:cNvSpPr>
          <p:nvPr>
            <p:ph idx="13"/>
          </p:nvPr>
        </p:nvSpPr>
        <p:spPr/>
        <p:txBody>
          <a:bodyPr/>
          <a:lstStyle/>
          <a:p>
            <a:r>
              <a:rPr lang="en-US" dirty="0" smtClean="0"/>
              <a:t>Prevention:</a:t>
            </a:r>
          </a:p>
          <a:p>
            <a:pPr marL="342900" indent="-342900">
              <a:buFont typeface="Arial" panose="020B0604020202020204" pitchFamily="34" charset="0"/>
              <a:buChar char="•"/>
            </a:pPr>
            <a:r>
              <a:rPr lang="en-US" dirty="0" smtClean="0"/>
              <a:t>Check plants regularly.</a:t>
            </a:r>
          </a:p>
          <a:p>
            <a:pPr marL="342900" indent="-342900">
              <a:buFont typeface="Arial" panose="020B0604020202020204" pitchFamily="34" charset="0"/>
              <a:buChar char="•"/>
            </a:pPr>
            <a:r>
              <a:rPr lang="en-US" dirty="0" smtClean="0"/>
              <a:t>Hose or prune off sections that show signs of infestation.</a:t>
            </a:r>
          </a:p>
          <a:p>
            <a:endParaRPr lang="en-US" dirty="0"/>
          </a:p>
          <a:p>
            <a:r>
              <a:rPr lang="en-US" dirty="0" smtClean="0"/>
              <a:t>Treatment:</a:t>
            </a:r>
          </a:p>
          <a:p>
            <a:pPr marL="342900" indent="-342900">
              <a:buFont typeface="Arial" panose="020B0604020202020204" pitchFamily="34" charset="0"/>
              <a:buChar char="•"/>
            </a:pPr>
            <a:r>
              <a:rPr lang="en-US" dirty="0" smtClean="0"/>
              <a:t>Chemically – Insecticide</a:t>
            </a:r>
          </a:p>
          <a:p>
            <a:pPr marL="342900" indent="-342900">
              <a:buFont typeface="Arial" panose="020B0604020202020204" pitchFamily="34" charset="0"/>
              <a:buChar char="•"/>
            </a:pPr>
            <a:r>
              <a:rPr lang="en-US" dirty="0" smtClean="0"/>
              <a:t>Culturally – Parasitic wasps </a:t>
            </a:r>
          </a:p>
          <a:p>
            <a:endParaRPr lang="en-US" dirty="0"/>
          </a:p>
        </p:txBody>
      </p:sp>
    </p:spTree>
    <p:extLst>
      <p:ext uri="{BB962C8B-B14F-4D97-AF65-F5344CB8AC3E}">
        <p14:creationId xmlns:p14="http://schemas.microsoft.com/office/powerpoint/2010/main" val="3838016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Aphids</a:t>
            </a:r>
            <a:endParaRPr lang="en-US" dirty="0"/>
          </a:p>
        </p:txBody>
      </p:sp>
      <p:sp>
        <p:nvSpPr>
          <p:cNvPr id="8" name="Rectangle 7"/>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ipm.ucanr.edu/PMG/PESTNOTES/pn7404.html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p:cNvPicPr>
            <a:picLocks noChangeAspect="1"/>
          </p:cNvPicPr>
          <p:nvPr/>
        </p:nvPicPr>
        <p:blipFill>
          <a:blip r:embed="rId3"/>
          <a:stretch>
            <a:fillRect/>
          </a:stretch>
        </p:blipFill>
        <p:spPr>
          <a:xfrm>
            <a:off x="1157348" y="1613692"/>
            <a:ext cx="3169920" cy="2444939"/>
          </a:xfrm>
          <a:prstGeom prst="rect">
            <a:avLst/>
          </a:prstGeom>
        </p:spPr>
      </p:pic>
      <p:pic>
        <p:nvPicPr>
          <p:cNvPr id="10" name="Picture 9"/>
          <p:cNvPicPr>
            <a:picLocks noChangeAspect="1"/>
          </p:cNvPicPr>
          <p:nvPr/>
        </p:nvPicPr>
        <p:blipFill>
          <a:blip r:embed="rId4"/>
          <a:stretch>
            <a:fillRect/>
          </a:stretch>
        </p:blipFill>
        <p:spPr>
          <a:xfrm>
            <a:off x="4327268" y="1613692"/>
            <a:ext cx="3432345" cy="2444939"/>
          </a:xfrm>
          <a:prstGeom prst="rect">
            <a:avLst/>
          </a:prstGeom>
        </p:spPr>
      </p:pic>
    </p:spTree>
    <p:extLst>
      <p:ext uri="{BB962C8B-B14F-4D97-AF65-F5344CB8AC3E}">
        <p14:creationId xmlns:p14="http://schemas.microsoft.com/office/powerpoint/2010/main" val="12952978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Fungus Gnats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The full-grown fungus </a:t>
            </a:r>
            <a:r>
              <a:rPr lang="en-US" sz="2400" dirty="0"/>
              <a:t>g</a:t>
            </a:r>
            <a:r>
              <a:rPr lang="en-US" sz="2400" dirty="0" smtClean="0"/>
              <a:t>nat is a small black pest that resembles a mosquito. They are a nuisance but do not pose a threat to humans or plants. The larvae, however, is laid in the soil and will damage the roots and prevent growth. </a:t>
            </a:r>
            <a:endParaRPr lang="en-US" sz="2400" dirty="0"/>
          </a:p>
          <a:p>
            <a:endParaRPr lang="en-US" dirty="0" smtClean="0"/>
          </a:p>
        </p:txBody>
      </p:sp>
    </p:spTree>
    <p:extLst>
      <p:ext uri="{BB962C8B-B14F-4D97-AF65-F5344CB8AC3E}">
        <p14:creationId xmlns:p14="http://schemas.microsoft.com/office/powerpoint/2010/main" val="1964069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Fungus Gnats</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Fungus gnats are not strong fliers; they tend to hover or crawl around growing media, foliage or wet mulch. The larva thrive in moist soil and other growing media and leave shiny trails from their excretion.</a:t>
            </a:r>
          </a:p>
        </p:txBody>
      </p:sp>
    </p:spTree>
    <p:extLst>
      <p:ext uri="{BB962C8B-B14F-4D97-AF65-F5344CB8AC3E}">
        <p14:creationId xmlns:p14="http://schemas.microsoft.com/office/powerpoint/2010/main" val="152658051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D077A53E-A8F8-4613-A362-6AAE3EF4D9B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3.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1699BBED-78AB-40D6-AC52-804A83D00C82}">
  <ds:schemaRefs>
    <ds:schemaRef ds:uri="http://schemas.microsoft.com/sharepoint/events"/>
  </ds:schemaRefs>
</ds:datastoreItem>
</file>

<file path=customXml/itemProps5.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Clarity.thmx</Template>
  <TotalTime>20230</TotalTime>
  <Words>1824</Words>
  <Application>Microsoft Office PowerPoint</Application>
  <PresentationFormat>On-screen Show (4:3)</PresentationFormat>
  <Paragraphs>275</Paragraphs>
  <Slides>48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Wingdings</vt:lpstr>
      <vt:lpstr>Verdana</vt:lpstr>
      <vt:lpstr>Georgia</vt:lpstr>
      <vt:lpstr>FFA Inservice Master</vt:lpstr>
      <vt:lpstr>Unit Two: Plant Disease  and Pest Management</vt:lpstr>
      <vt:lpstr>Introduction </vt:lpstr>
      <vt:lpstr>Identification </vt:lpstr>
      <vt:lpstr>Aphids</vt:lpstr>
      <vt:lpstr>Aphids</vt:lpstr>
      <vt:lpstr>Aphids</vt:lpstr>
      <vt:lpstr>Aphids</vt:lpstr>
      <vt:lpstr>Fungus Gnats</vt:lpstr>
      <vt:lpstr>Fungus Gnats</vt:lpstr>
      <vt:lpstr>Fungus Gnats</vt:lpstr>
      <vt:lpstr>Fungus Gnats</vt:lpstr>
      <vt:lpstr>Leaf Miner</vt:lpstr>
      <vt:lpstr>Leaf Miner</vt:lpstr>
      <vt:lpstr>Leaf Miner</vt:lpstr>
      <vt:lpstr>Leaf Miner </vt:lpstr>
      <vt:lpstr>Leaf Hopper</vt:lpstr>
      <vt:lpstr>Leaf Hopper</vt:lpstr>
      <vt:lpstr>Leaf Hopper</vt:lpstr>
      <vt:lpstr>Leaf Hopper</vt:lpstr>
      <vt:lpstr>Mealy Bugs</vt:lpstr>
      <vt:lpstr>Mealy Bugs</vt:lpstr>
      <vt:lpstr>Mealy Bugs</vt:lpstr>
      <vt:lpstr>Mealy Bugs</vt:lpstr>
      <vt:lpstr>Scale</vt:lpstr>
      <vt:lpstr>Scale</vt:lpstr>
      <vt:lpstr>Scale</vt:lpstr>
      <vt:lpstr>Scale</vt:lpstr>
      <vt:lpstr>Shore Flies</vt:lpstr>
      <vt:lpstr>Shore Flies</vt:lpstr>
      <vt:lpstr>Shore Flies</vt:lpstr>
      <vt:lpstr>Shore Flies</vt:lpstr>
      <vt:lpstr>Snails/Slugs</vt:lpstr>
      <vt:lpstr>Snails/Slugs</vt:lpstr>
      <vt:lpstr>Snails/Slugs</vt:lpstr>
      <vt:lpstr>Snails/Slugs</vt:lpstr>
      <vt:lpstr>Spider Mites</vt:lpstr>
      <vt:lpstr>Spider Mites</vt:lpstr>
      <vt:lpstr>Spider Mites</vt:lpstr>
      <vt:lpstr>Spider Mites</vt:lpstr>
      <vt:lpstr>Thrips </vt:lpstr>
      <vt:lpstr>Thrips </vt:lpstr>
      <vt:lpstr>Thrips </vt:lpstr>
      <vt:lpstr>Thrips </vt:lpstr>
      <vt:lpstr> Whiteflies </vt:lpstr>
      <vt:lpstr> Whiteflies </vt:lpstr>
      <vt:lpstr>Whiteflies </vt:lpstr>
      <vt:lpstr>Whiteflies</vt:lpstr>
      <vt:lpstr>Review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Two: Plant Disease  and Pest Management</dc:title>
  <dc:creator>Information Technology</dc:creator>
  <cp:lastModifiedBy>Balzer, Ashtin</cp:lastModifiedBy>
  <cp:revision>610</cp:revision>
  <dcterms:created xsi:type="dcterms:W3CDTF">2007-01-30T15:01:20Z</dcterms:created>
  <dcterms:modified xsi:type="dcterms:W3CDTF">2017-05-01T15:30:32Z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1734f34e-6fb3-4da4-975e-d597f468ba85</vt:lpwstr>
  </property>
  <property fmtid="{D5CDD505-2E9C-101B-9397-08002B2CF9AE}" pid="5" name="_dlc_DocId">
    <vt:lpwstr>6HAXTY5FZTHJ-43-1595</vt:lpwstr>
  </property>
  <property fmtid="{D5CDD505-2E9C-101B-9397-08002B2CF9AE}" pid="6" name="_dlc_DocIdUrl">
    <vt:lpwstr>https://ffanet.ffa.org/sites/collaboration/edresources/_layouts/15/DocIdRedir.aspx?ID=6HAXTY5FZTHJ-43-1595, 6HAXTY5FZTHJ-43-1595</vt:lpwstr>
  </property>
</Properties>
</file>