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5"/>
  </p:sldMasterIdLst>
  <p:notesMasterIdLst>
    <p:notesMasterId r:id="rId18"/>
  </p:notesMasterIdLst>
  <p:handoutMasterIdLst>
    <p:handoutMasterId r:id="rId19"/>
  </p:handoutMasterIdLst>
  <p:sldIdLst>
    <p:sldId id="525" r:id="rId6"/>
    <p:sldId id="526" r:id="rId7"/>
    <p:sldId id="533" r:id="rId8"/>
    <p:sldId id="534" r:id="rId9"/>
    <p:sldId id="536" r:id="rId10"/>
    <p:sldId id="537" r:id="rId11"/>
    <p:sldId id="535" r:id="rId12"/>
    <p:sldId id="527" r:id="rId13"/>
    <p:sldId id="531" r:id="rId14"/>
    <p:sldId id="528" r:id="rId15"/>
    <p:sldId id="529" r:id="rId16"/>
    <p:sldId id="530" r:id="rId17"/>
  </p:sldIdLst>
  <p:sldSz cx="9144000" cy="6858000" type="screen4x3"/>
  <p:notesSz cx="7010400" cy="9296400"/>
  <p:embeddedFontLst>
    <p:embeddedFont>
      <p:font typeface="Verdana" panose="020B0604030504040204" pitchFamily="34" charset="0"/>
      <p:regular r:id="rId20"/>
      <p:bold r:id="rId21"/>
      <p:italic r:id="rId22"/>
      <p:boldItalic r:id="rId23"/>
    </p:embeddedFont>
    <p:embeddedFont>
      <p:font typeface="Georgia" panose="02040502050405020303" pitchFamily="18" charset="0"/>
      <p:regular r:id="rId24"/>
      <p:bold r:id="rId25"/>
      <p:italic r:id="rId26"/>
      <p:boldItalic r:id="rId27"/>
    </p:embeddedFont>
  </p:embeddedFontLst>
  <p:custDataLst>
    <p:tags r:id="rId28"/>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ey Hampton" initials="HH" lastIdx="2" clrIdx="0">
    <p:extLst>
      <p:ext uri="{19B8F6BF-5375-455C-9EA6-DF929625EA0E}">
        <p15:presenceInfo xmlns:p15="http://schemas.microsoft.com/office/powerpoint/2012/main" userId="Haley Hamp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72" autoAdjust="0"/>
    <p:restoredTop sz="94624" autoAdjust="0"/>
  </p:normalViewPr>
  <p:slideViewPr>
    <p:cSldViewPr snapToGrid="0">
      <p:cViewPr varScale="1">
        <p:scale>
          <a:sx n="97" d="100"/>
          <a:sy n="97" d="100"/>
        </p:scale>
        <p:origin x="84" y="156"/>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handoutMaster" Target="handoutMasters/handoutMaster1.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35"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572603" y="573820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4095750"/>
            <a:ext cx="7694613" cy="1309370"/>
          </a:xfrm>
          <a:prstGeom prst="rect">
            <a:avLst/>
          </a:prstGeom>
        </p:spPr>
        <p:txBody>
          <a:bodyPr vert="horz"/>
          <a:lstStyle>
            <a:lvl1pPr marL="0" indent="0" algn="ctr">
              <a:lnSpc>
                <a:spcPct val="80000"/>
              </a:lnSpc>
              <a:buNone/>
              <a:defRPr sz="5400" b="1" baseline="0">
                <a:solidFill>
                  <a:srgbClr val="004C97"/>
                </a:solidFill>
                <a:latin typeface="Georgia"/>
                <a:cs typeface="Georgia"/>
              </a:defRPr>
            </a:lvl1pPr>
          </a:lstStyle>
          <a:p>
            <a:pPr lvl="0"/>
            <a:r>
              <a:rPr lang="en-US" dirty="0"/>
              <a:t>PRESENTATION TITLE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86190" y="779912"/>
            <a:ext cx="2597023" cy="3119376"/>
          </a:xfrm>
          <a:prstGeom prst="rect">
            <a:avLst/>
          </a:prstGeom>
        </p:spPr>
      </p:pic>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8" name="Straight Connector 7"/>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7" name="Straight Connector 6"/>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12" name="Straight Connector 11"/>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6"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5.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Lesson </a:t>
            </a:r>
            <a:r>
              <a:rPr lang="en-US" dirty="0" smtClean="0"/>
              <a:t>Four: </a:t>
            </a:r>
            <a:r>
              <a:rPr lang="en-US" dirty="0"/>
              <a:t>Pricing a Landscape Design</a:t>
            </a:r>
          </a:p>
        </p:txBody>
      </p:sp>
    </p:spTree>
    <p:custDataLst>
      <p:tags r:id="rId1"/>
    </p:custDataLst>
    <p:extLst>
      <p:ext uri="{BB962C8B-B14F-4D97-AF65-F5344CB8AC3E}">
        <p14:creationId xmlns:p14="http://schemas.microsoft.com/office/powerpoint/2010/main" val="51584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3"/>
          </p:nvPr>
        </p:nvSpPr>
        <p:spPr/>
        <p:txBody>
          <a:bodyPr/>
          <a:lstStyle/>
          <a:p>
            <a:r>
              <a:rPr lang="en-US" dirty="0"/>
              <a:t>An estimate is a landscape contractor or architect’s best approximation of the price a customer will be charged for a landscape project. </a:t>
            </a:r>
          </a:p>
          <a:p>
            <a:endParaRPr lang="en-US" dirty="0"/>
          </a:p>
          <a:p>
            <a:r>
              <a:rPr lang="en-US" dirty="0"/>
              <a:t>The time required to prepare an estimate may take minutes or hours depending on the detail, accuracy and size of the project.</a:t>
            </a:r>
          </a:p>
          <a:p>
            <a:endParaRPr lang="en-US" dirty="0"/>
          </a:p>
          <a:p>
            <a:r>
              <a:rPr lang="en-US" dirty="0"/>
              <a:t>An estimate is not a firm price, however. Certain costs are subject to change but should not stray far from the estimate.</a:t>
            </a:r>
          </a:p>
        </p:txBody>
      </p:sp>
      <p:sp>
        <p:nvSpPr>
          <p:cNvPr id="4" name="Title 3"/>
          <p:cNvSpPr>
            <a:spLocks noGrp="1"/>
          </p:cNvSpPr>
          <p:nvPr>
            <p:ph type="title"/>
          </p:nvPr>
        </p:nvSpPr>
        <p:spPr/>
        <p:txBody>
          <a:bodyPr/>
          <a:lstStyle/>
          <a:p>
            <a:r>
              <a:rPr lang="en-US" dirty="0"/>
              <a:t>Estimates and Bids</a:t>
            </a:r>
          </a:p>
        </p:txBody>
      </p:sp>
      <p:sp>
        <p:nvSpPr>
          <p:cNvPr id="2" name="Text Placeholder 1"/>
          <p:cNvSpPr>
            <a:spLocks noGrp="1"/>
          </p:cNvSpPr>
          <p:nvPr>
            <p:ph type="body" sz="quarter" idx="12"/>
          </p:nvPr>
        </p:nvSpPr>
        <p:spPr/>
        <p:txBody>
          <a:bodyPr/>
          <a:lstStyle/>
          <a:p>
            <a:r>
              <a:rPr lang="en-US" dirty="0"/>
              <a:t>Estimates</a:t>
            </a:r>
          </a:p>
        </p:txBody>
      </p:sp>
    </p:spTree>
    <p:custDataLst>
      <p:tags r:id="rId1"/>
    </p:custDataLst>
    <p:extLst>
      <p:ext uri="{BB962C8B-B14F-4D97-AF65-F5344CB8AC3E}">
        <p14:creationId xmlns:p14="http://schemas.microsoft.com/office/powerpoint/2010/main" val="3295252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Estimates and Bids</a:t>
            </a:r>
          </a:p>
        </p:txBody>
      </p:sp>
      <p:sp>
        <p:nvSpPr>
          <p:cNvPr id="4" name="Text Placeholder 3"/>
          <p:cNvSpPr>
            <a:spLocks noGrp="1"/>
          </p:cNvSpPr>
          <p:nvPr>
            <p:ph type="body" sz="quarter" idx="12"/>
          </p:nvPr>
        </p:nvSpPr>
        <p:spPr/>
        <p:txBody>
          <a:bodyPr/>
          <a:lstStyle/>
          <a:p>
            <a:r>
              <a:rPr lang="en-US" dirty="0"/>
              <a:t>Bids</a:t>
            </a:r>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dirty="0"/>
              <a:t>A bid is a definite price offered to a client to put a number  on the services and materials that would be provided.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Once a bid is signed by all parties, that is the agreed upon price for the services that will be provided. If changes are made to the design, the price of the bid may be renegotiated.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Should unforeseen conditions that are not the fault of the client increase costs, the bid remains the same. This cuts into the profits of the landscaper. </a:t>
            </a:r>
          </a:p>
        </p:txBody>
      </p:sp>
    </p:spTree>
    <p:custDataLst>
      <p:tags r:id="rId1"/>
    </p:custDataLst>
    <p:extLst>
      <p:ext uri="{BB962C8B-B14F-4D97-AF65-F5344CB8AC3E}">
        <p14:creationId xmlns:p14="http://schemas.microsoft.com/office/powerpoint/2010/main" val="758175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p:spPr>
        <p:txBody>
          <a:bodyPr/>
          <a:lstStyle/>
          <a:p>
            <a:r>
              <a:rPr lang="en-US" dirty="0"/>
              <a:t>Specifications</a:t>
            </a:r>
          </a:p>
        </p:txBody>
      </p:sp>
      <p:sp>
        <p:nvSpPr>
          <p:cNvPr id="2" name="Content Placeholder 1"/>
          <p:cNvSpPr>
            <a:spLocks noGrp="1"/>
          </p:cNvSpPr>
          <p:nvPr>
            <p:ph idx="13"/>
          </p:nvPr>
        </p:nvSpPr>
        <p:spPr/>
        <p:txBody>
          <a:bodyPr/>
          <a:lstStyle/>
          <a:p>
            <a:pPr marL="342900" indent="-342900">
              <a:buFont typeface="Arial" panose="020B0604020202020204" pitchFamily="34" charset="0"/>
              <a:buChar char="•"/>
            </a:pPr>
            <a:r>
              <a:rPr lang="en-US" dirty="0"/>
              <a:t>For large projects, specifications are listing of the materials, quality standards and time schedules for a project.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These specifications are given to landscape contractors so they can prepare a bid for the project. Specifications must be extremely accurate to ensure all parties know what is expected and to receive accurate bids.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creation of specifications can be tedious. Every plant, brick, light fixture, </a:t>
            </a:r>
            <a:r>
              <a:rPr lang="en-US" dirty="0" smtClean="0"/>
              <a:t>every cubic yard of concrete or mulch must be counted.</a:t>
            </a:r>
            <a:endParaRPr lang="en-US" dirty="0"/>
          </a:p>
        </p:txBody>
      </p:sp>
    </p:spTree>
    <p:custDataLst>
      <p:tags r:id="rId1"/>
    </p:custDataLst>
    <p:extLst>
      <p:ext uri="{BB962C8B-B14F-4D97-AF65-F5344CB8AC3E}">
        <p14:creationId xmlns:p14="http://schemas.microsoft.com/office/powerpoint/2010/main" val="1172535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The Price is Right</a:t>
            </a:r>
          </a:p>
        </p:txBody>
      </p:sp>
      <p:sp>
        <p:nvSpPr>
          <p:cNvPr id="4" name="Content Placeholder 3"/>
          <p:cNvSpPr>
            <a:spLocks noGrp="1"/>
          </p:cNvSpPr>
          <p:nvPr>
            <p:ph idx="13"/>
          </p:nvPr>
        </p:nvSpPr>
        <p:spPr/>
        <p:txBody>
          <a:bodyPr/>
          <a:lstStyle/>
          <a:p>
            <a:pPr marL="342900" indent="-342900">
              <a:buFont typeface="Arial" panose="020B0604020202020204" pitchFamily="34" charset="0"/>
              <a:buChar char="•"/>
            </a:pPr>
            <a:r>
              <a:rPr lang="en-US" dirty="0"/>
              <a:t>The next five slides will have items commonly used throughout a landscape.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Try to guess the price of each item without going over. Write down each guess on a piece of paper before the answer is shown.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Whoever is the closest without going over the price is the winner. </a:t>
            </a:r>
          </a:p>
        </p:txBody>
      </p:sp>
    </p:spTree>
    <p:custDataLst>
      <p:tags r:id="rId1"/>
    </p:custDataLst>
    <p:extLst>
      <p:ext uri="{BB962C8B-B14F-4D97-AF65-F5344CB8AC3E}">
        <p14:creationId xmlns:p14="http://schemas.microsoft.com/office/powerpoint/2010/main" val="2712301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Price is Right</a:t>
            </a:r>
          </a:p>
        </p:txBody>
      </p:sp>
      <p:sp>
        <p:nvSpPr>
          <p:cNvPr id="6" name="Text Placeholder 5"/>
          <p:cNvSpPr>
            <a:spLocks noGrp="1"/>
          </p:cNvSpPr>
          <p:nvPr>
            <p:ph type="body" sz="quarter" idx="12"/>
          </p:nvPr>
        </p:nvSpPr>
        <p:spPr/>
        <p:txBody>
          <a:bodyPr/>
          <a:lstStyle/>
          <a:p>
            <a:r>
              <a:rPr lang="en-US" dirty="0"/>
              <a:t>6–7ft Northern Red Oak</a:t>
            </a:r>
          </a:p>
        </p:txBody>
      </p:sp>
      <p:sp>
        <p:nvSpPr>
          <p:cNvPr id="3" name="Content Placeholder 2"/>
          <p:cNvSpPr>
            <a:spLocks noGrp="1"/>
          </p:cNvSpPr>
          <p:nvPr>
            <p:ph idx="13"/>
          </p:nvPr>
        </p:nvSpPr>
        <p:spPr/>
        <p:txBody>
          <a:bodyPr/>
          <a:lstStyle/>
          <a:p>
            <a:endParaRPr lang="en-US" dirty="0"/>
          </a:p>
        </p:txBody>
      </p:sp>
      <p:sp>
        <p:nvSpPr>
          <p:cNvPr id="4" name="TextBox 3"/>
          <p:cNvSpPr txBox="1"/>
          <p:nvPr/>
        </p:nvSpPr>
        <p:spPr>
          <a:xfrm>
            <a:off x="2216901" y="6246705"/>
            <a:ext cx="2401619"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https://i.ytimg.com/vi/C5PY0e9q2WM/maxresdefault.jpg</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2123752"/>
            <a:ext cx="5921022" cy="4042084"/>
          </a:xfrm>
          <a:prstGeom prst="rect">
            <a:avLst/>
          </a:prstGeom>
        </p:spPr>
      </p:pic>
      <p:sp>
        <p:nvSpPr>
          <p:cNvPr id="7" name="Rectangle 6"/>
          <p:cNvSpPr/>
          <p:nvPr/>
        </p:nvSpPr>
        <p:spPr>
          <a:xfrm>
            <a:off x="6378222" y="3698696"/>
            <a:ext cx="2127506" cy="923330"/>
          </a:xfrm>
          <a:prstGeom prst="rect">
            <a:avLst/>
          </a:prstGeom>
          <a:noFill/>
        </p:spPr>
        <p:txBody>
          <a:bodyPr wrap="non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~$120</a:t>
            </a:r>
          </a:p>
        </p:txBody>
      </p:sp>
    </p:spTree>
    <p:custDataLst>
      <p:tags r:id="rId1"/>
    </p:custDataLst>
    <p:extLst>
      <p:ext uri="{BB962C8B-B14F-4D97-AF65-F5344CB8AC3E}">
        <p14:creationId xmlns:p14="http://schemas.microsoft.com/office/powerpoint/2010/main" val="132255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Price is Right</a:t>
            </a:r>
          </a:p>
        </p:txBody>
      </p:sp>
      <p:sp>
        <p:nvSpPr>
          <p:cNvPr id="3" name="Text Placeholder 2"/>
          <p:cNvSpPr>
            <a:spLocks noGrp="1"/>
          </p:cNvSpPr>
          <p:nvPr>
            <p:ph type="body" sz="quarter" idx="12"/>
          </p:nvPr>
        </p:nvSpPr>
        <p:spPr/>
        <p:txBody>
          <a:bodyPr/>
          <a:lstStyle/>
          <a:p>
            <a:r>
              <a:rPr lang="en-US" dirty="0"/>
              <a:t>80 cubic feet of mulch</a:t>
            </a:r>
          </a:p>
        </p:txBody>
      </p:sp>
      <p:pic>
        <p:nvPicPr>
          <p:cNvPr id="6" name="Content Placeholder 5"/>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a:off x="509330" y="2144730"/>
            <a:ext cx="3932238" cy="3932238"/>
          </a:xfrm>
        </p:spPr>
      </p:pic>
      <p:sp>
        <p:nvSpPr>
          <p:cNvPr id="5" name="TextBox 4"/>
          <p:cNvSpPr txBox="1"/>
          <p:nvPr/>
        </p:nvSpPr>
        <p:spPr>
          <a:xfrm>
            <a:off x="707978" y="6229445"/>
            <a:ext cx="3534942"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https://www.lowes.com/pd/Rubberific-80-cu-ft-Brown-Shredded-Bulk-Mulch/4746673</a:t>
            </a:r>
          </a:p>
        </p:txBody>
      </p:sp>
      <p:sp>
        <p:nvSpPr>
          <p:cNvPr id="8" name="Rectangle 7"/>
          <p:cNvSpPr/>
          <p:nvPr/>
        </p:nvSpPr>
        <p:spPr>
          <a:xfrm>
            <a:off x="5851781" y="3649184"/>
            <a:ext cx="2704587" cy="923330"/>
          </a:xfrm>
          <a:prstGeom prst="rect">
            <a:avLst/>
          </a:prstGeom>
          <a:noFill/>
        </p:spPr>
        <p:txBody>
          <a:bodyPr wrap="non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~$1,000</a:t>
            </a:r>
          </a:p>
        </p:txBody>
      </p:sp>
    </p:spTree>
    <p:custDataLst>
      <p:tags r:id="rId1"/>
    </p:custDataLst>
    <p:extLst>
      <p:ext uri="{BB962C8B-B14F-4D97-AF65-F5344CB8AC3E}">
        <p14:creationId xmlns:p14="http://schemas.microsoft.com/office/powerpoint/2010/main" val="90033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Price is Right</a:t>
            </a:r>
          </a:p>
        </p:txBody>
      </p:sp>
      <p:sp>
        <p:nvSpPr>
          <p:cNvPr id="3" name="Text Placeholder 2"/>
          <p:cNvSpPr>
            <a:spLocks noGrp="1"/>
          </p:cNvSpPr>
          <p:nvPr>
            <p:ph type="body" sz="quarter" idx="12"/>
          </p:nvPr>
        </p:nvSpPr>
        <p:spPr/>
        <p:txBody>
          <a:bodyPr/>
          <a:lstStyle/>
          <a:p>
            <a:r>
              <a:rPr lang="en-US" dirty="0"/>
              <a:t>3 gal. Princess Spirea Shrub</a:t>
            </a:r>
          </a:p>
        </p:txBody>
      </p:sp>
      <p:sp>
        <p:nvSpPr>
          <p:cNvPr id="5" name="TextBox 4"/>
          <p:cNvSpPr txBox="1"/>
          <p:nvPr/>
        </p:nvSpPr>
        <p:spPr>
          <a:xfrm>
            <a:off x="540812" y="6300942"/>
            <a:ext cx="4350871"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http://www.homedepot.com/p/OnlinePlantCenter-3-Gal-Little-Princess-Spirea-Shrub-S6018G3/301765808</a:t>
            </a:r>
          </a:p>
        </p:txBody>
      </p:sp>
      <p:sp>
        <p:nvSpPr>
          <p:cNvPr id="8" name="Rectangle 7"/>
          <p:cNvSpPr/>
          <p:nvPr/>
        </p:nvSpPr>
        <p:spPr>
          <a:xfrm>
            <a:off x="6332683" y="3649184"/>
            <a:ext cx="1742785" cy="923330"/>
          </a:xfrm>
          <a:prstGeom prst="rect">
            <a:avLst/>
          </a:prstGeom>
          <a:noFill/>
        </p:spPr>
        <p:txBody>
          <a:bodyPr wrap="non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~$40</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845" y="1984445"/>
            <a:ext cx="4252807" cy="4252807"/>
          </a:xfrm>
          <a:prstGeom prst="rect">
            <a:avLst/>
          </a:prstGeom>
        </p:spPr>
      </p:pic>
    </p:spTree>
    <p:custDataLst>
      <p:tags r:id="rId1"/>
    </p:custDataLst>
    <p:extLst>
      <p:ext uri="{BB962C8B-B14F-4D97-AF65-F5344CB8AC3E}">
        <p14:creationId xmlns:p14="http://schemas.microsoft.com/office/powerpoint/2010/main" val="3781800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Price is Right</a:t>
            </a:r>
          </a:p>
        </p:txBody>
      </p:sp>
      <p:sp>
        <p:nvSpPr>
          <p:cNvPr id="3" name="Text Placeholder 2"/>
          <p:cNvSpPr>
            <a:spLocks noGrp="1"/>
          </p:cNvSpPr>
          <p:nvPr>
            <p:ph type="body" sz="quarter" idx="12"/>
          </p:nvPr>
        </p:nvSpPr>
        <p:spPr/>
        <p:txBody>
          <a:bodyPr/>
          <a:lstStyle/>
          <a:p>
            <a:r>
              <a:rPr lang="en-US" dirty="0"/>
              <a:t>100 Black-eyed </a:t>
            </a:r>
            <a:r>
              <a:rPr lang="en-US" dirty="0" err="1"/>
              <a:t>Susans</a:t>
            </a:r>
            <a:endParaRPr lang="en-US" dirty="0"/>
          </a:p>
        </p:txBody>
      </p:sp>
      <p:sp>
        <p:nvSpPr>
          <p:cNvPr id="5" name="TextBox 4"/>
          <p:cNvSpPr txBox="1"/>
          <p:nvPr/>
        </p:nvSpPr>
        <p:spPr>
          <a:xfrm>
            <a:off x="1969621" y="6038438"/>
            <a:ext cx="2468946"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http://gardenhobbies.com/flower/pictures/besusan001.jpg</a:t>
            </a:r>
          </a:p>
        </p:txBody>
      </p:sp>
      <p:sp>
        <p:nvSpPr>
          <p:cNvPr id="8" name="Rectangle 7"/>
          <p:cNvSpPr/>
          <p:nvPr/>
        </p:nvSpPr>
        <p:spPr>
          <a:xfrm>
            <a:off x="6332683" y="3649184"/>
            <a:ext cx="1742785" cy="923330"/>
          </a:xfrm>
          <a:prstGeom prst="rect">
            <a:avLst/>
          </a:prstGeom>
          <a:noFill/>
        </p:spPr>
        <p:txBody>
          <a:bodyPr wrap="non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~$70</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671" y="2230157"/>
            <a:ext cx="5566847" cy="3761383"/>
          </a:xfrm>
          <a:prstGeom prst="rect">
            <a:avLst/>
          </a:prstGeom>
        </p:spPr>
      </p:pic>
    </p:spTree>
    <p:custDataLst>
      <p:tags r:id="rId1"/>
    </p:custDataLst>
    <p:extLst>
      <p:ext uri="{BB962C8B-B14F-4D97-AF65-F5344CB8AC3E}">
        <p14:creationId xmlns:p14="http://schemas.microsoft.com/office/powerpoint/2010/main" val="78922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Price is Right</a:t>
            </a:r>
          </a:p>
        </p:txBody>
      </p:sp>
      <p:sp>
        <p:nvSpPr>
          <p:cNvPr id="3" name="Text Placeholder 2"/>
          <p:cNvSpPr>
            <a:spLocks noGrp="1"/>
          </p:cNvSpPr>
          <p:nvPr>
            <p:ph type="body" sz="quarter" idx="12"/>
          </p:nvPr>
        </p:nvSpPr>
        <p:spPr/>
        <p:txBody>
          <a:bodyPr/>
          <a:lstStyle/>
          <a:p>
            <a:r>
              <a:rPr lang="en-US" dirty="0"/>
              <a:t>250 square feet of pavers</a:t>
            </a:r>
          </a:p>
        </p:txBody>
      </p:sp>
      <p:sp>
        <p:nvSpPr>
          <p:cNvPr id="5" name="TextBox 4"/>
          <p:cNvSpPr txBox="1"/>
          <p:nvPr/>
        </p:nvSpPr>
        <p:spPr>
          <a:xfrm>
            <a:off x="1037366" y="6137112"/>
            <a:ext cx="4188967"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https://s-media-cache-ak0.pinimg.com/originals/a2/68/74/a26874753f150624dd403a46e0212acc.jpg</a:t>
            </a:r>
          </a:p>
        </p:txBody>
      </p:sp>
      <p:sp>
        <p:nvSpPr>
          <p:cNvPr id="8" name="Rectangle 7"/>
          <p:cNvSpPr/>
          <p:nvPr/>
        </p:nvSpPr>
        <p:spPr>
          <a:xfrm>
            <a:off x="6140322" y="3649184"/>
            <a:ext cx="2127506" cy="923330"/>
          </a:xfrm>
          <a:prstGeom prst="rect">
            <a:avLst/>
          </a:prstGeom>
          <a:noFill/>
        </p:spPr>
        <p:txBody>
          <a:bodyPr wrap="non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~$625</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089" y="2211725"/>
            <a:ext cx="5073522" cy="3798248"/>
          </a:xfrm>
          <a:prstGeom prst="rect">
            <a:avLst/>
          </a:prstGeom>
        </p:spPr>
      </p:pic>
    </p:spTree>
    <p:custDataLst>
      <p:tags r:id="rId1"/>
    </p:custDataLst>
    <p:extLst>
      <p:ext uri="{BB962C8B-B14F-4D97-AF65-F5344CB8AC3E}">
        <p14:creationId xmlns:p14="http://schemas.microsoft.com/office/powerpoint/2010/main" val="59187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Cost vs. Price</a:t>
            </a:r>
          </a:p>
        </p:txBody>
      </p:sp>
      <p:sp>
        <p:nvSpPr>
          <p:cNvPr id="4" name="Text Placeholder 3"/>
          <p:cNvSpPr>
            <a:spLocks noGrp="1"/>
          </p:cNvSpPr>
          <p:nvPr>
            <p:ph type="body" sz="quarter" idx="12"/>
          </p:nvPr>
        </p:nvSpPr>
        <p:spPr/>
        <p:txBody>
          <a:bodyPr/>
          <a:lstStyle/>
          <a:p>
            <a:r>
              <a:rPr lang="en-US" dirty="0"/>
              <a:t>Cost</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Costs refer to the recovery of expenditures.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Cost = Materials + labor + equipment use + subcontractors + overhead</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These are all expenses assumed by the landscape contractor during the construction of a landscape. If they are not recovered through payment by the client, the landscaper will lose money on the project.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custDataLst>
      <p:tags r:id="rId1"/>
    </p:custDataLst>
    <p:extLst>
      <p:ext uri="{BB962C8B-B14F-4D97-AF65-F5344CB8AC3E}">
        <p14:creationId xmlns:p14="http://schemas.microsoft.com/office/powerpoint/2010/main" val="2090875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Cost vs. Price</a:t>
            </a:r>
          </a:p>
        </p:txBody>
      </p:sp>
      <p:sp>
        <p:nvSpPr>
          <p:cNvPr id="4" name="Text Placeholder 3"/>
          <p:cNvSpPr>
            <a:spLocks noGrp="1"/>
          </p:cNvSpPr>
          <p:nvPr>
            <p:ph type="body" sz="quarter" idx="12"/>
          </p:nvPr>
        </p:nvSpPr>
        <p:spPr/>
        <p:txBody>
          <a:bodyPr/>
          <a:lstStyle/>
          <a:p>
            <a:r>
              <a:rPr lang="en-US" dirty="0"/>
              <a:t>Price</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The price is what the client pays to the landscape contractor.</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Price = Landscape design services + contingency + profit + cost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Contingency acts as an insurance for the contractor. Throughout the project, there may be unforeseen costs due to weather delays, labor issues and varying materials cost.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custDataLst>
      <p:tags r:id="rId1"/>
    </p:custDataLst>
    <p:extLst>
      <p:ext uri="{BB962C8B-B14F-4D97-AF65-F5344CB8AC3E}">
        <p14:creationId xmlns:p14="http://schemas.microsoft.com/office/powerpoint/2010/main" val="18609668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77A53E-A8F8-4613-A362-6AAE3EF4D9B9}">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3.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3F710EAF-F4C6-4A46-A6B8-F7C11BBEF0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Clarity.thmx</Template>
  <TotalTime>13459</TotalTime>
  <Words>508</Words>
  <Application>Microsoft Office PowerPoint</Application>
  <PresentationFormat>On-screen Show (4:3)</PresentationFormat>
  <Paragraphs>61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Verdana</vt:lpstr>
      <vt:lpstr>Georgia</vt:lpstr>
      <vt:lpstr>Arial</vt:lpstr>
      <vt:lpstr>Wingdings</vt:lpstr>
      <vt:lpstr>FFA Inservice Master</vt:lpstr>
      <vt:lpstr>PowerPoint Presentation</vt:lpstr>
      <vt:lpstr>The Price is Right</vt:lpstr>
      <vt:lpstr>The Price is Right</vt:lpstr>
      <vt:lpstr>The Price is Right</vt:lpstr>
      <vt:lpstr>The Price is Right</vt:lpstr>
      <vt:lpstr>The Price is Right</vt:lpstr>
      <vt:lpstr>The Price is Right</vt:lpstr>
      <vt:lpstr>Cost vs. Price</vt:lpstr>
      <vt:lpstr>Cost vs. Price</vt:lpstr>
      <vt:lpstr>Estimates and Bids</vt:lpstr>
      <vt:lpstr>Estimates and Bids</vt:lpstr>
      <vt:lpstr>Specifications</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Weinrich, Ashli</cp:lastModifiedBy>
  <cp:revision>414</cp:revision>
  <dcterms:created xsi:type="dcterms:W3CDTF">2007-01-30T15:01:20Z</dcterms:created>
  <dcterms:modified xsi:type="dcterms:W3CDTF">2018-01-11T15:56:40Z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y fmtid="{D5CDD505-2E9C-101B-9397-08002B2CF9AE}" pid="4" name="ArticulateGUID">
    <vt:lpwstr>9D379F13-7DDD-4EA8-9A6B-1D7101CC25FF</vt:lpwstr>
  </property>
  <property fmtid="{D5CDD505-2E9C-101B-9397-08002B2CF9AE}" pid="5" name="ArticulatePath">
    <vt:lpwstr>2.4 Pricing a Landscape Design</vt:lpwstr>
  </property>
</Properties>
</file>