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6"/>
  </p:sldMasterIdLst>
  <p:notesMasterIdLst>
    <p:notesMasterId r:id="rId41"/>
  </p:notesMasterIdLst>
  <p:handoutMasterIdLst>
    <p:handoutMasterId r:id="rId42"/>
  </p:handoutMasterIdLst>
  <p:sldIdLst>
    <p:sldId id="529" r:id="rId7"/>
    <p:sldId id="530" r:id="rId8"/>
    <p:sldId id="531" r:id="rId9"/>
    <p:sldId id="537" r:id="rId10"/>
    <p:sldId id="553" r:id="rId11"/>
    <p:sldId id="538" r:id="rId12"/>
    <p:sldId id="554" r:id="rId13"/>
    <p:sldId id="539" r:id="rId14"/>
    <p:sldId id="555" r:id="rId15"/>
    <p:sldId id="540" r:id="rId16"/>
    <p:sldId id="532" r:id="rId17"/>
    <p:sldId id="541" r:id="rId18"/>
    <p:sldId id="542" r:id="rId19"/>
    <p:sldId id="556" r:id="rId20"/>
    <p:sldId id="543" r:id="rId21"/>
    <p:sldId id="557" r:id="rId22"/>
    <p:sldId id="544" r:id="rId23"/>
    <p:sldId id="558" r:id="rId24"/>
    <p:sldId id="545" r:id="rId25"/>
    <p:sldId id="560" r:id="rId26"/>
    <p:sldId id="559" r:id="rId27"/>
    <p:sldId id="561" r:id="rId28"/>
    <p:sldId id="534" r:id="rId29"/>
    <p:sldId id="548" r:id="rId30"/>
    <p:sldId id="549" r:id="rId31"/>
    <p:sldId id="550" r:id="rId32"/>
    <p:sldId id="551" r:id="rId33"/>
    <p:sldId id="552" r:id="rId34"/>
    <p:sldId id="563" r:id="rId35"/>
    <p:sldId id="533" r:id="rId36"/>
    <p:sldId id="546" r:id="rId37"/>
    <p:sldId id="547" r:id="rId38"/>
    <p:sldId id="564" r:id="rId39"/>
    <p:sldId id="535" r:id="rId40"/>
  </p:sldIdLst>
  <p:sldSz cx="9144000" cy="6858000" type="screen4x3"/>
  <p:notesSz cx="7010400" cy="9296400"/>
  <p:embeddedFontLst>
    <p:embeddedFont>
      <p:font typeface="Verdana" panose="020B0604030504040204" pitchFamily="34" charset="0"/>
      <p:regular r:id="rId43"/>
      <p:bold r:id="rId44"/>
      <p:italic r:id="rId45"/>
      <p:boldItalic r:id="rId46"/>
    </p:embeddedFont>
    <p:embeddedFont>
      <p:font typeface="Georgia" panose="02040502050405020303" pitchFamily="18" charset="0"/>
      <p:regular r:id="rId47"/>
      <p:bold r:id="rId48"/>
      <p:italic r:id="rId49"/>
      <p:boldItalic r:id="rId50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01" autoAdjust="0"/>
    <p:restoredTop sz="92164" autoAdjust="0"/>
  </p:normalViewPr>
  <p:slideViewPr>
    <p:cSldViewPr snapToGrid="0">
      <p:cViewPr varScale="1">
        <p:scale>
          <a:sx n="64" d="100"/>
          <a:sy n="64" d="100"/>
        </p:scale>
        <p:origin x="588" y="66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handoutMaster" Target="handoutMasters/handout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notesMaster" Target="notesMasters/notesMaster1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font" Target="fonts/font3.fntdata"/><Relationship Id="rId53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7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2.fntdata"/><Relationship Id="rId52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2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https://liveauctioneers-res.cloudinary.com/image/upload/d_awaiting_image.png,f_auto,fl_lossy/v1/img/21/32481/13031133_1_x.jpg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Tab 3-4C (3)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246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6.png"/><Relationship Id="rId7" Type="http://schemas.openxmlformats.org/officeDocument/2006/relationships/image" Target="../media/image4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35.png"/><Relationship Id="rId10" Type="http://schemas.openxmlformats.org/officeDocument/2006/relationships/image" Target="../media/image48.png"/><Relationship Id="rId4" Type="http://schemas.openxmlformats.org/officeDocument/2006/relationships/image" Target="../media/image19.pn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8.png"/><Relationship Id="rId7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6.png"/><Relationship Id="rId4" Type="http://schemas.openxmlformats.org/officeDocument/2006/relationships/image" Target="../media/image19.png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19.png"/><Relationship Id="rId7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27.png"/><Relationship Id="rId5" Type="http://schemas.openxmlformats.org/officeDocument/2006/relationships/image" Target="../media/image58.png"/><Relationship Id="rId10" Type="http://schemas.openxmlformats.org/officeDocument/2006/relationships/image" Target="../media/image25.png"/><Relationship Id="rId4" Type="http://schemas.openxmlformats.org/officeDocument/2006/relationships/image" Target="../media/image44.png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16.png"/><Relationship Id="rId7" Type="http://schemas.openxmlformats.org/officeDocument/2006/relationships/image" Target="../media/image7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75.png"/><Relationship Id="rId4" Type="http://schemas.openxmlformats.org/officeDocument/2006/relationships/image" Target="../media/image18.png"/><Relationship Id="rId9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19.png"/><Relationship Id="rId7" Type="http://schemas.openxmlformats.org/officeDocument/2006/relationships/image" Target="../media/image9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102.png"/><Relationship Id="rId4" Type="http://schemas.openxmlformats.org/officeDocument/2006/relationships/image" Target="../media/image53.png"/><Relationship Id="rId9" Type="http://schemas.openxmlformats.org/officeDocument/2006/relationships/image" Target="../media/image10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6.png"/><Relationship Id="rId7" Type="http://schemas.openxmlformats.org/officeDocument/2006/relationships/image" Target="../media/image2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5.png"/><Relationship Id="rId3" Type="http://schemas.openxmlformats.org/officeDocument/2006/relationships/image" Target="../media/image15.png"/><Relationship Id="rId7" Type="http://schemas.openxmlformats.org/officeDocument/2006/relationships/image" Target="../media/image20.png"/><Relationship Id="rId12" Type="http://schemas.openxmlformats.org/officeDocument/2006/relationships/image" Target="../media/image3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33.png"/><Relationship Id="rId5" Type="http://schemas.openxmlformats.org/officeDocument/2006/relationships/image" Target="../media/image18.png"/><Relationship Id="rId10" Type="http://schemas.openxmlformats.org/officeDocument/2006/relationships/image" Target="../media/image32.png"/><Relationship Id="rId4" Type="http://schemas.openxmlformats.org/officeDocument/2006/relationships/image" Target="../media/image16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9634" y="173425"/>
            <a:ext cx="8229600" cy="981633"/>
          </a:xfrm>
        </p:spPr>
        <p:txBody>
          <a:bodyPr/>
          <a:lstStyle/>
          <a:p>
            <a:r>
              <a:rPr lang="en-US" dirty="0" smtClean="0"/>
              <a:t>Unit 3: Floral Design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38670" y="1008032"/>
            <a:ext cx="4778375" cy="594592"/>
          </a:xfrm>
        </p:spPr>
        <p:txBody>
          <a:bodyPr/>
          <a:lstStyle/>
          <a:p>
            <a:r>
              <a:rPr lang="en-US" dirty="0" smtClean="0"/>
              <a:t>Lesson One:</a:t>
            </a:r>
          </a:p>
          <a:p>
            <a:r>
              <a:rPr lang="en-US" dirty="0" smtClean="0"/>
              <a:t>History of Floral Design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Lesson Objectives: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 smtClean="0"/>
              <a:t>Identify the historical eras </a:t>
            </a:r>
            <a:r>
              <a:rPr lang="en-US" dirty="0"/>
              <a:t>of floral design.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/>
              <a:t>Evaluate </a:t>
            </a:r>
            <a:r>
              <a:rPr lang="en-US" dirty="0" smtClean="0"/>
              <a:t>characteristics associated with each time period. </a:t>
            </a:r>
            <a:endParaRPr lang="en-US" dirty="0"/>
          </a:p>
          <a:p>
            <a:pPr marL="457200" lvl="0" indent="-457200">
              <a:buFont typeface="+mj-lt"/>
              <a:buAutoNum type="arabicPeriod"/>
            </a:pPr>
            <a:r>
              <a:rPr lang="en-US" dirty="0" smtClean="0"/>
              <a:t>Illustrate the chronological order of time periods.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23770" y="6540384"/>
            <a:ext cx="3986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 smtClean="0">
                <a:solidFill>
                  <a:srgbClr val="7F7F7F"/>
                </a:solidFill>
                <a:latin typeface="Verdana"/>
                <a:cs typeface="Verdana"/>
              </a:rPr>
              <a:t>Footer</a:t>
            </a:r>
            <a:r>
              <a:rPr lang="en-US" sz="1000" i="1" baseline="0" dirty="0" smtClean="0">
                <a:solidFill>
                  <a:srgbClr val="7F7F7F"/>
                </a:solidFill>
                <a:latin typeface="Verdana"/>
                <a:cs typeface="Verdana"/>
              </a:rPr>
              <a:t> description area.</a:t>
            </a:r>
            <a:endParaRPr lang="en-US" sz="1000" i="1" dirty="0">
              <a:solidFill>
                <a:srgbClr val="7F7F7F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58175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Byzantine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11260" y="1271203"/>
            <a:ext cx="3768496" cy="463991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A.D. 320 – A.D. 600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Named for the eastern Roman city, Byzantium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Style was different from the Greek and Roman but similar flowers were used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Arrangements were made to resemble trees, focusing on height and symmetry.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Garland and wreaths were still made, but they were more narrow with a spiral effect.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716" y="3224463"/>
            <a:ext cx="2686652" cy="26866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6200000">
            <a:off x="5922164" y="4490845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https://www.agapetile.com/products/images/O16%20Vase%20byzantine%20stone%20mosaic%20mural.jpg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812" y="1818640"/>
            <a:ext cx="1787104" cy="268665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927364" y="4412959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/>
              <a:t>http://actongardenclub.org/media/HistoryFloral1.jpg</a:t>
            </a:r>
          </a:p>
        </p:txBody>
      </p:sp>
    </p:spTree>
    <p:extLst>
      <p:ext uri="{BB962C8B-B14F-4D97-AF65-F5344CB8AC3E}">
        <p14:creationId xmlns:p14="http://schemas.microsoft.com/office/powerpoint/2010/main" val="2199592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European Floral Design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476 – 1900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845083" y="1741957"/>
            <a:ext cx="3596485" cy="231202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9965" y="3953111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http://www.jebiga.com/wp-content/uploads/2015/10/Discover-15-Best-Medieval-Castles-In-The-UK-04.jpg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221572"/>
            <a:ext cx="3782729" cy="24275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249554" y="6581822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500" dirty="0"/>
              <a:t>https://jryantheaed.files.wordpress.com/2015/09/renaissance-architecture.jpg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083" y="4221571"/>
            <a:ext cx="3557984" cy="242757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59965" y="6574127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http://www.sirclisto.com/cavalier/fr_arch12.gif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758497"/>
            <a:ext cx="3726918" cy="229548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149459" y="3977039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500" dirty="0"/>
              <a:t>https://upload.wikimedia.org/wikipedia/commons/e/e5/(Ireland)_Dublin_Castle_Interior_(State_Drawing_Room).jpg</a:t>
            </a:r>
          </a:p>
        </p:txBody>
      </p:sp>
    </p:spTree>
    <p:extLst>
      <p:ext uri="{BB962C8B-B14F-4D97-AF65-F5344CB8AC3E}">
        <p14:creationId xmlns:p14="http://schemas.microsoft.com/office/powerpoint/2010/main" val="356284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Medieval Period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9005" y="1552767"/>
            <a:ext cx="4239928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476 – 1400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Little is know about the floral design of this period other than what can be seen in art, rugs and tapestries.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Flowers were important in daily life; used in food, drinks, medicine and fashion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Flowers were still used to make wreaths and garlands, as well as scattered on the ground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5660" y="1635247"/>
            <a:ext cx="3429000" cy="41338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334160" y="5769097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http://www.easyfreepatterns.com/patterns/97/-design-candace-bahouth-mosaic-designer-needlepoint-tapestry-97396.jpg</a:t>
            </a:r>
          </a:p>
        </p:txBody>
      </p:sp>
    </p:spTree>
    <p:extLst>
      <p:ext uri="{BB962C8B-B14F-4D97-AF65-F5344CB8AC3E}">
        <p14:creationId xmlns:p14="http://schemas.microsoft.com/office/powerpoint/2010/main" val="3759973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Renaissance Period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329289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1400 – 1600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Flower symbolism became very popular.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Arrangements were massed and symmetrical.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Garlands, chaplets and loose flower petals still being used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Decorative containers made of glass, stone and terra cotta were used more often for arrangements.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189" y="1611462"/>
            <a:ext cx="2671588" cy="401501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223983" y="5607879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http://www.posterpal.com/_images/z639003.jpg</a:t>
            </a:r>
          </a:p>
        </p:txBody>
      </p:sp>
    </p:spTree>
    <p:extLst>
      <p:ext uri="{BB962C8B-B14F-4D97-AF65-F5344CB8AC3E}">
        <p14:creationId xmlns:p14="http://schemas.microsoft.com/office/powerpoint/2010/main" val="1699077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Flowers from the period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71" y="2762464"/>
            <a:ext cx="1560711" cy="12339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87" y="1117684"/>
            <a:ext cx="1560711" cy="11766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170" y="4514969"/>
            <a:ext cx="1692544" cy="127520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9381" y="4062628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Roses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63291" y="2312867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Violets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79196" y="4787247"/>
            <a:ext cx="1487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Lilly of the Valley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63957" y="5762348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Lilies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068815" y="3194768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Laurel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903052" y="577554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Dianthus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828529" y="2236778"/>
            <a:ext cx="152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Primrose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68815" y="5439182"/>
            <a:ext cx="1487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Olive Branch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69425" y="4062628"/>
            <a:ext cx="144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Daisies</a:t>
            </a:r>
            <a:endParaRPr lang="en-US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8300" y="1705999"/>
            <a:ext cx="1651143" cy="13222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sp>
        <p:nvSpPr>
          <p:cNvPr id="32" name="TextBox 31"/>
          <p:cNvSpPr txBox="1"/>
          <p:nvPr/>
        </p:nvSpPr>
        <p:spPr>
          <a:xfrm>
            <a:off x="2620094" y="3084373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Ivy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9196" y="3453705"/>
            <a:ext cx="1569347" cy="13087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7179" y="1038626"/>
            <a:ext cx="1702396" cy="12155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8529" y="2608836"/>
            <a:ext cx="1617235" cy="146852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40572" y="4432059"/>
            <a:ext cx="1812515" cy="135811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34091" y="1824123"/>
            <a:ext cx="1757000" cy="1346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1"/>
          <a:srcRect l="10779" r="12098"/>
          <a:stretch/>
        </p:blipFill>
        <p:spPr>
          <a:xfrm>
            <a:off x="6934091" y="3983621"/>
            <a:ext cx="1761528" cy="14516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307649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1569" y="1173892"/>
            <a:ext cx="2232058" cy="2976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Baroque and Flemish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17007" y="1173892"/>
            <a:ext cx="41148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1600 – 1775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Art became accessible to the middle class, making flower arrangements a part of everyday situations.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Asymmetrical form, such as the S-curve or Hogarth Curve, was used in this period.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Much of the design of this time was captured in paintings showing elaborate massed arrangements in ornate containers.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Arrangements emphasized texture, depth and space.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1525" y="3131720"/>
            <a:ext cx="2326565" cy="34059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6200000">
            <a:off x="6592090" y="5084282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</a:t>
            </a:r>
            <a:r>
              <a:rPr lang="en-US" sz="600" dirty="0" smtClean="0"/>
              <a:t>klp.pl/admin-malarstwo/images/b_bruegel_jan/b_bruegel_ejan13.jpg</a:t>
            </a:r>
          </a:p>
        </p:txBody>
      </p:sp>
      <p:sp>
        <p:nvSpPr>
          <p:cNvPr id="7" name="Rectangle 6"/>
          <p:cNvSpPr/>
          <p:nvPr/>
        </p:nvSpPr>
        <p:spPr>
          <a:xfrm>
            <a:off x="3255666" y="4065330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500" dirty="0"/>
              <a:t>http://www.juliescreativeflowers.com/images/Dayschool5Jly11/5Jly11_003.jpg</a:t>
            </a:r>
          </a:p>
        </p:txBody>
      </p:sp>
    </p:spTree>
    <p:extLst>
      <p:ext uri="{BB962C8B-B14F-4D97-AF65-F5344CB8AC3E}">
        <p14:creationId xmlns:p14="http://schemas.microsoft.com/office/powerpoint/2010/main" val="915420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Flowers from the period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1858" y="4881052"/>
            <a:ext cx="1560711" cy="11827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537" y="3132224"/>
            <a:ext cx="1324674" cy="12017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7255" y="1556768"/>
            <a:ext cx="1466467" cy="11048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67181" y="281693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Hollyhock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698097" y="618407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Roses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13037" y="5992202"/>
            <a:ext cx="144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Coleus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681055" y="2788324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Sunflower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636169" y="4387771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Poppies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646711" y="266164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Lilies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67181" y="439351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Peony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697791" y="4350915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Foxglove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771" y="1508230"/>
            <a:ext cx="1296369" cy="129636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080" y="3165849"/>
            <a:ext cx="1659481" cy="124461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809" y="4829300"/>
            <a:ext cx="1461925" cy="109644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1390" y="1266261"/>
            <a:ext cx="1471489" cy="153731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658986" y="6093537"/>
            <a:ext cx="1487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Olive Branch</a:t>
            </a:r>
            <a:endParaRPr lang="en-US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9"/>
          <a:srcRect l="10779" r="12098"/>
          <a:stretch/>
        </p:blipFill>
        <p:spPr>
          <a:xfrm>
            <a:off x="3677871" y="4800384"/>
            <a:ext cx="1478526" cy="12184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65663" y="3127667"/>
            <a:ext cx="1480876" cy="122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64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French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7" y="1354762"/>
            <a:ext cx="4090245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1600 – 1814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Less flamboyant then the Dutch-Flemish period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Arrangements were small, elegant and refined.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Form was more triangular or fan-shaped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Period is divided into 4 distinct sections:</a:t>
            </a:r>
          </a:p>
          <a:p>
            <a:r>
              <a:rPr lang="en-US" dirty="0" smtClean="0"/>
              <a:t>- Baroque (17</a:t>
            </a:r>
            <a:r>
              <a:rPr lang="en-US" baseline="30000" dirty="0" smtClean="0"/>
              <a:t>th</a:t>
            </a:r>
            <a:r>
              <a:rPr lang="en-US" dirty="0" smtClean="0"/>
              <a:t> century)</a:t>
            </a:r>
          </a:p>
          <a:p>
            <a:r>
              <a:rPr lang="en-US" dirty="0" smtClean="0"/>
              <a:t>- Rococo (18</a:t>
            </a:r>
            <a:r>
              <a:rPr lang="en-US" baseline="30000" dirty="0" smtClean="0"/>
              <a:t>th</a:t>
            </a:r>
            <a:r>
              <a:rPr lang="en-US" dirty="0" smtClean="0"/>
              <a:t> century)</a:t>
            </a:r>
          </a:p>
          <a:p>
            <a:r>
              <a:rPr lang="en-US" dirty="0" smtClean="0"/>
              <a:t>- Louis XVI (late 18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/>
              <a:t>c</a:t>
            </a:r>
            <a:r>
              <a:rPr lang="en-US" dirty="0" smtClean="0"/>
              <a:t>entury)</a:t>
            </a:r>
          </a:p>
          <a:p>
            <a:r>
              <a:rPr lang="en-US" dirty="0" smtClean="0"/>
              <a:t>- Empire (1804 – 1814)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7012" y="2019718"/>
            <a:ext cx="4139356" cy="31081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00690" y="4834845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500" dirty="0"/>
              <a:t>https://img0.etsystatic.com/016/0/6250719/il_570xN.443520558_ejyn.jpg</a:t>
            </a:r>
          </a:p>
        </p:txBody>
      </p:sp>
    </p:spTree>
    <p:extLst>
      <p:ext uri="{BB962C8B-B14F-4D97-AF65-F5344CB8AC3E}">
        <p14:creationId xmlns:p14="http://schemas.microsoft.com/office/powerpoint/2010/main" val="1627163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Flowers from the period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71" y="2762464"/>
            <a:ext cx="1560711" cy="12339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70" y="4514969"/>
            <a:ext cx="1692544" cy="127520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9381" y="4062628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Roses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79196" y="4787247"/>
            <a:ext cx="1487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Lilly of the Valley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63957" y="5762348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Lilies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137191" y="4992366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Pansy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2620092" y="3010102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Carnations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196" y="3453705"/>
            <a:ext cx="1569347" cy="13087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1748" y="1705999"/>
            <a:ext cx="1679030" cy="1940518"/>
          </a:xfrm>
          <a:prstGeom prst="rect">
            <a:avLst/>
          </a:prstGeom>
        </p:spPr>
      </p:pic>
      <p:pic>
        <p:nvPicPr>
          <p:cNvPr id="26" name="Content Placeholder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606" y="1133928"/>
            <a:ext cx="1260162" cy="126016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22771" y="239409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Acacia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8464" y="1749844"/>
            <a:ext cx="1850810" cy="1233102"/>
          </a:xfrm>
          <a:prstGeom prst="rect">
            <a:avLst/>
          </a:prstGeom>
        </p:spPr>
      </p:pic>
      <p:pic>
        <p:nvPicPr>
          <p:cNvPr id="1026" name="Picture 2" descr="http://hillsidegardencenter.com/wp-content/uploads/2016/02/pansy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60" y="3646517"/>
            <a:ext cx="1671417" cy="130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1952" y="4559184"/>
            <a:ext cx="1272777" cy="138783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4869425" y="5947014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Narcissus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4935375" y="2413026"/>
            <a:ext cx="144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Larkspur</a:t>
            </a:r>
            <a:endParaRPr lang="en-US" dirty="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1952" y="1173892"/>
            <a:ext cx="1359526" cy="1249788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957937" y="4108104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Tulips </a:t>
            </a:r>
            <a:endParaRPr lang="en-US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21189" y="2893643"/>
            <a:ext cx="1561051" cy="113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02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English Georgian Period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49362" y="1173892"/>
            <a:ext cx="4415936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1714 – 1790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Fragrance was the most important aspect of an arrangement.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English created the nosegay, which allowed them to carry small bouquets or “tuzzy-muzzies.”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Flowers were carried around or worn for their fragrance because they believed it would ward </a:t>
            </a:r>
            <a:r>
              <a:rPr lang="en-US" dirty="0"/>
              <a:t>off diseases</a:t>
            </a:r>
            <a:r>
              <a:rPr lang="en-US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Arrangements were formal and symmetrical and held in Wedgewood containers or posy-holders.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773" y="1173892"/>
            <a:ext cx="1543050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3358" y="4251866"/>
            <a:ext cx="2901463" cy="19334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498089" y="6108352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https://liveauctioneers-res.cloudinary.com/image/upload/d_awaiting_image.png,f_auto,fl_lossy/v1/img/21/32481/13031133_1_x.jpg</a:t>
            </a:r>
          </a:p>
        </p:txBody>
      </p:sp>
      <p:sp>
        <p:nvSpPr>
          <p:cNvPr id="7" name="Rectangle 6"/>
          <p:cNvSpPr/>
          <p:nvPr/>
        </p:nvSpPr>
        <p:spPr>
          <a:xfrm rot="16200000">
            <a:off x="5197823" y="2453159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http://fullcircleflowers.com/images/RSI_TussieMussie.jpg</a:t>
            </a:r>
          </a:p>
        </p:txBody>
      </p:sp>
    </p:spTree>
    <p:extLst>
      <p:ext uri="{BB962C8B-B14F-4D97-AF65-F5344CB8AC3E}">
        <p14:creationId xmlns:p14="http://schemas.microsoft.com/office/powerpoint/2010/main" val="2551730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947" y="4913449"/>
            <a:ext cx="5476517" cy="20708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24905">
            <a:off x="5369442" y="1838300"/>
            <a:ext cx="3488015" cy="348801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Periods of Art History</a:t>
            </a:r>
            <a:endParaRPr lang="en-US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3"/>
          </p:nvPr>
        </p:nvPicPr>
        <p:blipFill>
          <a:blip r:embed="rId4"/>
          <a:stretch>
            <a:fillRect/>
          </a:stretch>
        </p:blipFill>
        <p:spPr>
          <a:xfrm rot="19998267">
            <a:off x="453198" y="2234521"/>
            <a:ext cx="2857500" cy="26955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08487" y="3108740"/>
            <a:ext cx="22234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are some historical periods of art?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535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Flowers from the period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59010" y="3003565"/>
            <a:ext cx="152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Clover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77299" y="595915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Catkins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824397" y="4251123"/>
            <a:ext cx="144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Geranium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541729" y="2807484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Hibiscus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458138" y="5959150"/>
            <a:ext cx="1487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Passion Flower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123308" y="4211207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Pholx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874004" y="2728702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Snowdrop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874004" y="595915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Veronica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565" y="1564653"/>
            <a:ext cx="1357563" cy="14182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190" y="4543208"/>
            <a:ext cx="1296237" cy="13953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061" y="3051823"/>
            <a:ext cx="1739077" cy="11593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0917" y="1531602"/>
            <a:ext cx="1811286" cy="1262411"/>
          </a:xfrm>
          <a:prstGeom prst="rect">
            <a:avLst/>
          </a:prstGeom>
        </p:spPr>
      </p:pic>
      <p:pic>
        <p:nvPicPr>
          <p:cNvPr id="2050" name="Picture 2" descr="http://images.huffingtonpost.com/2013-06-08-BolemanHerring61020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471" y="4691125"/>
            <a:ext cx="1701837" cy="124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5691" y="3035707"/>
            <a:ext cx="1776462" cy="1184308"/>
          </a:xfrm>
          <a:prstGeom prst="rect">
            <a:avLst/>
          </a:prstGeom>
        </p:spPr>
      </p:pic>
      <p:pic>
        <p:nvPicPr>
          <p:cNvPr id="2052" name="Picture 4" descr="http://cdn9.staztic.com/app/a/2260/2260785/beautiful-flower-snowdrops-lwp-877559-1-s-307x51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153" y="1445804"/>
            <a:ext cx="2049215" cy="128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9498" y="4220015"/>
            <a:ext cx="1136563" cy="170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330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English Victorian Period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705751"/>
            <a:ext cx="4868426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1760 – 1900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This period established floral arrangement as an art form.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Cultured women were taught how to grow, arrange, preserve and draw flowers.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Faux flowers became popular.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Mass arrangements were round or oval shaped.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Multi-tiered containers called epergnes were used to hold flowers and fruit as centerpieces.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3076" y="1873664"/>
            <a:ext cx="2950905" cy="39476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6200000">
            <a:off x="6347312" y="3550436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" dirty="0"/>
              <a:t>https://static.squarespace.com/static/52ee4661e4b07fbe8885c684/53120ee7e4b082f46f0b6b9e/53120ee7e4b082f46f0b6d69/1367541183427/1000w/dining%20room.JPG</a:t>
            </a:r>
          </a:p>
        </p:txBody>
      </p:sp>
    </p:spTree>
    <p:extLst>
      <p:ext uri="{BB962C8B-B14F-4D97-AF65-F5344CB8AC3E}">
        <p14:creationId xmlns:p14="http://schemas.microsoft.com/office/powerpoint/2010/main" val="6170851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Flowers from the period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601" y="3186262"/>
            <a:ext cx="1560711" cy="11827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1212" y="1628819"/>
            <a:ext cx="1560711" cy="11766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495" y="4802797"/>
            <a:ext cx="1324674" cy="12017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7255" y="1556768"/>
            <a:ext cx="1466467" cy="11048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3556" y="3039192"/>
            <a:ext cx="1272777" cy="138783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6768" y="2788324"/>
            <a:ext cx="2085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Chrysanthemum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67353" y="438804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Roses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73429" y="5994499"/>
            <a:ext cx="144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Peony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681055" y="2788324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Violets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692294" y="4433266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Hydrangea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665765" y="6004563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Poppies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646711" y="266164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Lilies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657255" y="4385458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Narcissus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636169" y="5996569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</a:t>
            </a:r>
            <a:r>
              <a:rPr lang="en-US" dirty="0" smtClean="0"/>
              <a:t>erns</a:t>
            </a: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503" y="1587191"/>
            <a:ext cx="1775267" cy="121040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9253" y="4744711"/>
            <a:ext cx="1658256" cy="124978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46376" y="3155074"/>
            <a:ext cx="1837697" cy="131264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97206" y="4713225"/>
            <a:ext cx="1786561" cy="133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061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Floral Design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1620 – Present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441568" y="1918118"/>
            <a:ext cx="3858568" cy="23010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568" y="4311515"/>
            <a:ext cx="3858568" cy="231126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084852" y="4147723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https://upload.wikimedia.org/wikipedia/commons/5/55/Monticello_2010-10-29.jpg</a:t>
            </a:r>
          </a:p>
        </p:txBody>
      </p:sp>
      <p:sp>
        <p:nvSpPr>
          <p:cNvPr id="8" name="Rectangle 7"/>
          <p:cNvSpPr/>
          <p:nvPr/>
        </p:nvSpPr>
        <p:spPr>
          <a:xfrm>
            <a:off x="4084852" y="655931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/>
              <a:t>https://upload.wikimedia.org/wikipedia/commons/9/90/Colonial_Williamsburg_(3205781804).jpg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331" y="1927438"/>
            <a:ext cx="3679879" cy="469534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-1702669" y="4244451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https://upload.wikimedia.org/wikipedia/commons/c/cc/Grant_Wood_-_American_Gothic_-_Google_Art_Project.jpg</a:t>
            </a:r>
          </a:p>
        </p:txBody>
      </p:sp>
    </p:spTree>
    <p:extLst>
      <p:ext uri="{BB962C8B-B14F-4D97-AF65-F5344CB8AC3E}">
        <p14:creationId xmlns:p14="http://schemas.microsoft.com/office/powerpoint/2010/main" val="13000526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American Period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200" y="1818640"/>
            <a:ext cx="435596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1620 – 1720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Flowers were cultivated mainly for food and medicine.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Arrangements were simple and consisted of grasses and wildflowers.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Early settlers did not bring elaborate vases with them to America, so pitchers, jugs and kettles were used for floral arrangements.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5835" y="1292235"/>
            <a:ext cx="2018253" cy="31214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6458" y="3587263"/>
            <a:ext cx="2055566" cy="297736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 rot="16200000">
            <a:off x="6426024" y="5176052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http://coffeeforroses.com/wp-content/uploads/milk_can_arrangement.jpg</a:t>
            </a:r>
          </a:p>
        </p:txBody>
      </p:sp>
      <p:sp>
        <p:nvSpPr>
          <p:cNvPr id="10" name="Rectangle 9"/>
          <p:cNvSpPr/>
          <p:nvPr/>
        </p:nvSpPr>
        <p:spPr>
          <a:xfrm rot="16200000">
            <a:off x="2779836" y="2768321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500" dirty="0"/>
              <a:t>https://s-media-cache-ak0.pinimg.com/236x/ec/8b/36/ec8b36fb2436a0fab01a9cbc180233e7.jpg</a:t>
            </a:r>
          </a:p>
        </p:txBody>
      </p:sp>
    </p:spTree>
    <p:extLst>
      <p:ext uri="{BB962C8B-B14F-4D97-AF65-F5344CB8AC3E}">
        <p14:creationId xmlns:p14="http://schemas.microsoft.com/office/powerpoint/2010/main" val="4329832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Colonial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728205"/>
            <a:ext cx="4747847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1720 – 1780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Arrangements became more massed than in the early American period.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Form was circular or fan-shaped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Combined fresh flowers with dried flowers and grasses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Influenced by the gardens in Europe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Containers like finger vases and flower bricks became more decorative.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316" y="1173892"/>
            <a:ext cx="2373059" cy="28581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575" y="4139921"/>
            <a:ext cx="2336800" cy="2286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94845" y="6348977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https://s-media-cache-ak0.pinimg.com/736x/f5/ee/fa/f5eefa41e451f924bebb551dfe2c43f4.jpg</a:t>
            </a:r>
          </a:p>
        </p:txBody>
      </p:sp>
    </p:spTree>
    <p:extLst>
      <p:ext uri="{BB962C8B-B14F-4D97-AF65-F5344CB8AC3E}">
        <p14:creationId xmlns:p14="http://schemas.microsoft.com/office/powerpoint/2010/main" val="21612143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Federal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526782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1790 – 1825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Similar in time to the English Georgian period.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After the Revolutionary War, Americans moved away from English and embraced the French style.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Arrangements were more massed but also elegant, symmetrical and fan-shaped. 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434" y="1969365"/>
            <a:ext cx="2721637" cy="30906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16200000">
            <a:off x="5636433" y="3450724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500" dirty="0"/>
              <a:t>https://s-media-cache-ak0.pinimg.com/236x/21/55/39/215539cec0d20eb54f320d8cb12aa093.jpg</a:t>
            </a:r>
          </a:p>
        </p:txBody>
      </p:sp>
    </p:spTree>
    <p:extLst>
      <p:ext uri="{BB962C8B-B14F-4D97-AF65-F5344CB8AC3E}">
        <p14:creationId xmlns:p14="http://schemas.microsoft.com/office/powerpoint/2010/main" val="52149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Victorian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67248" y="2065178"/>
            <a:ext cx="4697605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1845 – 1900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Design followed the English Victorian style.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Cultured women were taught how to grow, arrange, preserve and draw flowers.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Tuzzy-muzzies became popular in the south.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8542" y="1456899"/>
            <a:ext cx="2247900" cy="22479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66492" y="3550911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https://s-media-cache-ak0.pinimg.com/236x/70/89/a4/7089a4212b59b8eed116db6d391d566e.jpg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1473" y="3875920"/>
            <a:ext cx="2701684" cy="20208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72000" y="5894044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https://www.designnewjersey.com/data/issue/DNJAM08QA1XU1C.jpg</a:t>
            </a:r>
          </a:p>
        </p:txBody>
      </p:sp>
    </p:spTree>
    <p:extLst>
      <p:ext uri="{BB962C8B-B14F-4D97-AF65-F5344CB8AC3E}">
        <p14:creationId xmlns:p14="http://schemas.microsoft.com/office/powerpoint/2010/main" val="300572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Modern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06959" y="1173892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1900 – Present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Many distinct styles emerged from the Modern period, not only in flowers but in fashion, art and architecture.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Art Nouveau, popular in both America and England, is inspired by the curving lines found in nature.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Art Deco is characterized by bold lines and geometric shapes.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Free Form Expression is influenced by Asian design and has more movement and expression.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Geometric Mass design is both a symmetrical and an asymmetrical form that has stiff lines.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Contemporary style is ever-changing and follows current trends and fads.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698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Modern Floral Arrangements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53928" y="3493515"/>
            <a:ext cx="152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Art Nouveau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39331" y="6330005"/>
            <a:ext cx="199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Geometric Mass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644305" y="3541315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Art Deco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13550" y="6300046"/>
            <a:ext cx="1856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Contemporary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430694" y="3523287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Free Form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163" y="1173892"/>
            <a:ext cx="1805836" cy="23385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379" y="1173892"/>
            <a:ext cx="1696682" cy="22622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973" y="1173891"/>
            <a:ext cx="1848997" cy="23348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6657" y="3907207"/>
            <a:ext cx="2013709" cy="23464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9336" y="3907206"/>
            <a:ext cx="2164462" cy="234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91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Ancient World Floral Design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940713" y="1050197"/>
            <a:ext cx="4778375" cy="594592"/>
          </a:xfrm>
        </p:spPr>
        <p:txBody>
          <a:bodyPr/>
          <a:lstStyle/>
          <a:p>
            <a:r>
              <a:rPr lang="en-US" dirty="0" smtClean="0"/>
              <a:t>2800 B.C. – 600 A.D.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352475" y="1535030"/>
            <a:ext cx="3673837" cy="24431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057165" y="3884886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http://www.the-faith.com/wp-content/uploads/2014/11/DSC_0589.jpg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694" y="1525233"/>
            <a:ext cx="3661043" cy="245289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3875089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http://support.newsela.com/hc/en-us/article_attachments/203321405/Egypt.jpg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694" y="4059755"/>
            <a:ext cx="3654627" cy="24431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9900" y="4069552"/>
            <a:ext cx="3673837" cy="244310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903393" y="6409610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https://s-media-cache-ak0.pinimg.com/736x/09/c2/4f/09c24fa6fc46d54d8dcaa3ed71ddef8b.jpg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2764" y="6409610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http://thecollegeconservative.com/wp-content/uploads/2012/04/ancientRome_Full.jpg</a:t>
            </a:r>
          </a:p>
        </p:txBody>
      </p:sp>
    </p:spTree>
    <p:extLst>
      <p:ext uri="{BB962C8B-B14F-4D97-AF65-F5344CB8AC3E}">
        <p14:creationId xmlns:p14="http://schemas.microsoft.com/office/powerpoint/2010/main" val="6981949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Asian Floral Design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979629" y="1305328"/>
            <a:ext cx="4981559" cy="594592"/>
          </a:xfrm>
        </p:spPr>
        <p:txBody>
          <a:bodyPr/>
          <a:lstStyle/>
          <a:p>
            <a:r>
              <a:rPr lang="en-US" dirty="0" smtClean="0"/>
              <a:t>Influence of the Eastern World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684629" y="1848781"/>
            <a:ext cx="3644135" cy="21364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20696" y="389294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http://wallpapercraze.com/images/wallpapers/travel_0059-77689.jpeg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629" y="4124640"/>
            <a:ext cx="3644136" cy="237072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245429" y="6403029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https://img0.etsystatic.com/038/0/7423915/il_fullxfull.645789426_tpu2.jpg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321" y="1848781"/>
            <a:ext cx="3891247" cy="213649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09944" y="3909026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http://img.tabi-labo.com/wp-content/uploads/2015/08/150828-001-1038x576.jpg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320" y="4092005"/>
            <a:ext cx="3891247" cy="240335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22873" y="640302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http://muza-chan.net/aj/poze-weblog5/fushimi-inari-romon-gate-big.jpg</a:t>
            </a:r>
          </a:p>
        </p:txBody>
      </p:sp>
    </p:spTree>
    <p:extLst>
      <p:ext uri="{BB962C8B-B14F-4D97-AF65-F5344CB8AC3E}">
        <p14:creationId xmlns:p14="http://schemas.microsoft.com/office/powerpoint/2010/main" val="975715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Chinese Influence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397707" y="1651503"/>
            <a:ext cx="4958862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No distinct timeline.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Less recognizable then Japanese style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Focuses on symbolic meaning of flowers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Naturalistic designs that balance yin and yang</a:t>
            </a:r>
          </a:p>
          <a:p>
            <a:r>
              <a:rPr lang="en-US" dirty="0" smtClean="0"/>
              <a:t>	- Yin: fragile buds, grasses 	and blossoms.</a:t>
            </a:r>
          </a:p>
          <a:p>
            <a:r>
              <a:rPr lang="en-US" dirty="0" smtClean="0"/>
              <a:t>	- Yang: sturdy branches, 	bamboo and shrubs.</a:t>
            </a:r>
            <a:endParaRPr lang="en-US" dirty="0"/>
          </a:p>
        </p:txBody>
      </p:sp>
      <p:pic>
        <p:nvPicPr>
          <p:cNvPr id="3074" name="Picture 2" descr="http://ak1.ostkcdn.com/images/products/11551897/P184962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064" y="1295254"/>
            <a:ext cx="2341069" cy="234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863598" y="3575921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http://ak1.ostkcdn.com/images/products/11551897/P18496244.jpg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9540" y="3729809"/>
            <a:ext cx="2600116" cy="194732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863598" y="5326874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http://kaleidoscope.cultural-china.com/chinaWH/images/exbig_images/3334e97e6e85e0985c77b6b47b5e92d3.jpg</a:t>
            </a:r>
          </a:p>
        </p:txBody>
      </p:sp>
    </p:spTree>
    <p:extLst>
      <p:ext uri="{BB962C8B-B14F-4D97-AF65-F5344CB8AC3E}">
        <p14:creationId xmlns:p14="http://schemas.microsoft.com/office/powerpoint/2010/main" val="1297256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Japanese Influence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884143"/>
            <a:ext cx="5451034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No distinct timeline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Ikebana, the Japanese style of flower arrangement, is intended to represent nature in a minimalistic way.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Emphasis placed on depth, rhythm and spacing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Little emphasis is placed on mass or color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Construction is based around three main lines:</a:t>
            </a:r>
          </a:p>
          <a:p>
            <a:r>
              <a:rPr lang="en-US" dirty="0" smtClean="0"/>
              <a:t>	- Shin: tallest line represents the 	tall tress</a:t>
            </a:r>
          </a:p>
          <a:p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Soe</a:t>
            </a:r>
            <a:r>
              <a:rPr lang="en-US" dirty="0" smtClean="0"/>
              <a:t>: middle line represents 	low shrubs in front of trees</a:t>
            </a:r>
          </a:p>
          <a:p>
            <a:r>
              <a:rPr lang="en-US" dirty="0"/>
              <a:t>	</a:t>
            </a:r>
            <a:r>
              <a:rPr lang="en-US" dirty="0" smtClean="0"/>
              <a:t>- Tai: shortest line represents the 	flowers on the ground 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4360" y="1173892"/>
            <a:ext cx="1986598" cy="25522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6200000">
            <a:off x="5644959" y="2393621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500" dirty="0"/>
              <a:t>https://upload.wikimedia.org/wikipedia/commons/3/38/Ikebana_-_Yoshiko_Nakamura_01B.jpg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4195" y="3874265"/>
            <a:ext cx="2184249" cy="281807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16200000">
            <a:off x="6652445" y="5198664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500" dirty="0"/>
              <a:t>https://s-media-cache-ak0.pinimg.com/236x/3a/58/83/3a5883b5f02ed6022b5263d523178ae3.jpg</a:t>
            </a:r>
          </a:p>
        </p:txBody>
      </p:sp>
    </p:spTree>
    <p:extLst>
      <p:ext uri="{BB962C8B-B14F-4D97-AF65-F5344CB8AC3E}">
        <p14:creationId xmlns:p14="http://schemas.microsoft.com/office/powerpoint/2010/main" val="16544852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Asian Flowers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9352" y="4955419"/>
            <a:ext cx="1796985" cy="13617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5584" y="1313973"/>
            <a:ext cx="1788722" cy="134766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74067" y="6317197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Roses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681055" y="2788324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636169" y="4387771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Orchid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646711" y="266164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Lilies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8111" y="4525805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Peony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274624" y="6317197"/>
            <a:ext cx="2231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Flowering Branches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010" y="3298144"/>
            <a:ext cx="1659481" cy="1244611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675147" y="4671132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Bamboo</a:t>
            </a: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699" y="1200245"/>
            <a:ext cx="1518972" cy="165628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15408" y="2794818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Narcissus</a:t>
            </a:r>
            <a:endParaRPr lang="en-US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731" y="5032571"/>
            <a:ext cx="1594940" cy="115149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28811" y="6139133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Lotus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5649" y="3002829"/>
            <a:ext cx="2109676" cy="14130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6430" y="3040377"/>
            <a:ext cx="1719051" cy="16113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/>
          <a:srcRect l="20525" r="16528"/>
          <a:stretch/>
        </p:blipFill>
        <p:spPr>
          <a:xfrm rot="5400000">
            <a:off x="6734367" y="4485204"/>
            <a:ext cx="1354666" cy="21521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76430" y="1313973"/>
            <a:ext cx="1835055" cy="173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5171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Writing Exercise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34591" y="1899920"/>
            <a:ext cx="8274818" cy="393160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i="1" dirty="0" smtClean="0"/>
              <a:t>Choose one question and write a response: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Why is it practical to understand the history of floral design?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What factors could have caused the design styles to change throughout the time periods?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What are some floral traditions from the Old </a:t>
            </a:r>
            <a:r>
              <a:rPr lang="en-US" dirty="0"/>
              <a:t>W</a:t>
            </a:r>
            <a:r>
              <a:rPr lang="en-US" dirty="0" smtClean="0"/>
              <a:t>orld time periods?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How did European and Asian styles influence American floral design?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208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Egyptian Period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200" y="1818640"/>
            <a:ext cx="3970421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2800 B.C. – 28 B.C.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Style was simple and orderly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Flowers were arranged in vases with no stems showing.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Made floral chaplets, collars, wreaths and garlands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Used baskets, bowls, and spouted vases 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7997" y="1528675"/>
            <a:ext cx="2923542" cy="458265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16200000">
            <a:off x="5615539" y="3800552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https://s-media-cache-ak0.pinimg.com/originals/62/e9/7f/62e97f8e0897c9946ff7276477cd6c94.jpg</a:t>
            </a:r>
          </a:p>
        </p:txBody>
      </p:sp>
    </p:spTree>
    <p:extLst>
      <p:ext uri="{BB962C8B-B14F-4D97-AF65-F5344CB8AC3E}">
        <p14:creationId xmlns:p14="http://schemas.microsoft.com/office/powerpoint/2010/main" val="3307283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Flowers from the period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713016" y="1556768"/>
            <a:ext cx="1260162" cy="12601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601" y="3186262"/>
            <a:ext cx="1560711" cy="11827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181" y="4802797"/>
            <a:ext cx="1487553" cy="11217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1212" y="1628819"/>
            <a:ext cx="1560711" cy="11766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0801" y="3165849"/>
            <a:ext cx="1286368" cy="13018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2495" y="4802797"/>
            <a:ext cx="1324674" cy="12017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7255" y="1556768"/>
            <a:ext cx="1466467" cy="11048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60078" y="3079885"/>
            <a:ext cx="1272777" cy="13878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93018" y="4773059"/>
            <a:ext cx="1594940" cy="115149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67181" y="281693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Acacia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67353" y="438804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Roses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67181" y="5924558"/>
            <a:ext cx="144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Water Lilly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681055" y="2788324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Violets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692294" y="4433266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Jasmine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665765" y="6004563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Poppies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646711" y="266164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Lilies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657255" y="4435242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Narcissus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698098" y="5879621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Lotus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794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66239">
            <a:off x="4412723" y="3592007"/>
            <a:ext cx="4434956" cy="19957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Greek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61522" y="1638018"/>
            <a:ext cx="3980046" cy="417789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600 B.C. – 146 B.C.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Color wasn’t as important as the flower’s smell and symbolism.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Vases and containers were not used as often.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Flowers and petals were scattered on the floor or made into wreaths, chaplets and garlands.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Cornucopia baskets were introduced.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851" y="1397750"/>
            <a:ext cx="2672614" cy="17831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51158" y="3088552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http://archives.jewellgarden.com/wp-content/uploads/2012/11/img_7630.jpeg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58076" y="618355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/>
              <a:t>http://</a:t>
            </a:r>
            <a:r>
              <a:rPr lang="en-US" sz="600" dirty="0" smtClean="0"/>
              <a:t>i2.wp.com/www.twinridgeshomestudy.org/wp-content/uploads/2013/11/cornicopia.gif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36882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Flowers from the period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52" y="4757372"/>
            <a:ext cx="1560711" cy="11827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1212" y="1628819"/>
            <a:ext cx="1560711" cy="11766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7255" y="1556768"/>
            <a:ext cx="1466467" cy="11048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30601" y="2710553"/>
            <a:ext cx="152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Honeysuckle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88104" y="595915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Roses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100273" y="4388040"/>
            <a:ext cx="144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Larkspur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681055" y="2788324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Violets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644305" y="5961444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Tulips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179847" y="4442439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Marigolds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646711" y="266164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Liles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874004" y="5959150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Hyacinths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3099" y="3142822"/>
            <a:ext cx="1462487" cy="118776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6850" y="3148906"/>
            <a:ext cx="1359526" cy="124978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994" y="1556768"/>
            <a:ext cx="1531712" cy="110487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4305" y="4821188"/>
            <a:ext cx="1561051" cy="113796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16594" y="4789280"/>
            <a:ext cx="1602371" cy="120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467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Roman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3575785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28 B.C. – A.D. 325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Followed the style of the Greek period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Wreaths and garlands became heavy and more elaborate.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First basket of mixed flowers introduced in Roman mosaic art.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252" y="1004615"/>
            <a:ext cx="2219325" cy="22193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77914" y="3081095"/>
            <a:ext cx="4572000" cy="1384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00" dirty="0"/>
              <a:t>http://st.hzcdn.com/fimgs/f2f1585b061c7145_5780-w233-h233-b1-p10--traditional-fruit-bowls-and-baskets.jpg</a:t>
            </a:r>
          </a:p>
        </p:txBody>
      </p:sp>
      <p:sp>
        <p:nvSpPr>
          <p:cNvPr id="7" name="Rectangle 6"/>
          <p:cNvSpPr/>
          <p:nvPr/>
        </p:nvSpPr>
        <p:spPr>
          <a:xfrm>
            <a:off x="3777913" y="5669923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https://annmacmullan.files.wordpress.com/2012/03/screen-shot-2012-03-20-at-9-51-04-am.png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885" y="3286046"/>
            <a:ext cx="3796057" cy="246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9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Flowers from the period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925" y="1536508"/>
            <a:ext cx="1560711" cy="12339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68" y="4433266"/>
            <a:ext cx="1487553" cy="11217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087" y="1117684"/>
            <a:ext cx="1560711" cy="11766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5155" y="3342952"/>
            <a:ext cx="1324674" cy="12017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9302" y="1124347"/>
            <a:ext cx="1466467" cy="11048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274" y="1321004"/>
            <a:ext cx="1272777" cy="13878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487723" y="2855947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Roses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26768" y="5635231"/>
            <a:ext cx="144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Water Lilly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63291" y="2312867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Violets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56648" y="6134321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Crocus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468425" y="4544718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Poppies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547849" y="2249581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Lilies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750885" y="2762464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Narcissus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627980" y="5631423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Amaranths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42635" y="3943835"/>
            <a:ext cx="152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Honeysuckle </a:t>
            </a:r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028" y="2790050"/>
            <a:ext cx="1531712" cy="110487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5575" y="5013426"/>
            <a:ext cx="1549701" cy="103814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0168" y="4377230"/>
            <a:ext cx="1519919" cy="123383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55403" y="2698109"/>
            <a:ext cx="1765921" cy="128968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588216" y="3987536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Oleanders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84979" y="3185426"/>
            <a:ext cx="1619369" cy="12431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sp>
        <p:nvSpPr>
          <p:cNvPr id="30" name="TextBox 29"/>
          <p:cNvSpPr txBox="1"/>
          <p:nvPr/>
        </p:nvSpPr>
        <p:spPr>
          <a:xfrm>
            <a:off x="6802567" y="4424359"/>
            <a:ext cx="144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Myrtle</a:t>
            </a:r>
            <a:endParaRPr lang="en-US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00048" y="4812084"/>
            <a:ext cx="1651143" cy="13222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2" name="TextBox 31"/>
          <p:cNvSpPr txBox="1"/>
          <p:nvPr/>
        </p:nvSpPr>
        <p:spPr>
          <a:xfrm>
            <a:off x="6816795" y="6152714"/>
            <a:ext cx="148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Ivy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4298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LongProperties xmlns="http://schemas.microsoft.com/office/2006/metadata/longProperties"/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03FF34AE-09B0-419E-B525-007983C93000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4EA12D12-98A7-4B9C-B8A3-E9C83A5AEA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5.xml><?xml version="1.0" encoding="utf-8"?>
<ds:datastoreItem xmlns:ds="http://schemas.openxmlformats.org/officeDocument/2006/customXml" ds:itemID="{D077A53E-A8F8-4613-A362-6AAE3EF4D9B9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13879</TotalTime>
  <Words>1329</Words>
  <Application>Microsoft Office PowerPoint</Application>
  <PresentationFormat>On-screen Show (4:3)</PresentationFormat>
  <Paragraphs>279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Wingdings</vt:lpstr>
      <vt:lpstr>Verdana</vt:lpstr>
      <vt:lpstr>Georgia</vt:lpstr>
      <vt:lpstr>FFA Inservice Master</vt:lpstr>
      <vt:lpstr>Unit 3: Floral Design</vt:lpstr>
      <vt:lpstr>Introduction </vt:lpstr>
      <vt:lpstr>Ancient World Floral Design </vt:lpstr>
      <vt:lpstr>Egyptian Period </vt:lpstr>
      <vt:lpstr>Flowers from the period</vt:lpstr>
      <vt:lpstr>Greek Period</vt:lpstr>
      <vt:lpstr>Flowers from the period</vt:lpstr>
      <vt:lpstr>Roman Period</vt:lpstr>
      <vt:lpstr>Flowers from the period</vt:lpstr>
      <vt:lpstr>Byzantine Period</vt:lpstr>
      <vt:lpstr>European Floral Design </vt:lpstr>
      <vt:lpstr>Medieval Period</vt:lpstr>
      <vt:lpstr>Renaissance Period </vt:lpstr>
      <vt:lpstr>Flowers from the period</vt:lpstr>
      <vt:lpstr>Baroque and Flemish Period</vt:lpstr>
      <vt:lpstr>Flowers from the period</vt:lpstr>
      <vt:lpstr>French Period</vt:lpstr>
      <vt:lpstr>Flowers from the period</vt:lpstr>
      <vt:lpstr>English Georgian Period </vt:lpstr>
      <vt:lpstr>Flowers from the period</vt:lpstr>
      <vt:lpstr>English Victorian Period </vt:lpstr>
      <vt:lpstr>Flowers from the period</vt:lpstr>
      <vt:lpstr>American Floral Design </vt:lpstr>
      <vt:lpstr>Early American Period</vt:lpstr>
      <vt:lpstr>Colonial Period</vt:lpstr>
      <vt:lpstr>Federal Period</vt:lpstr>
      <vt:lpstr>American Victorian Period</vt:lpstr>
      <vt:lpstr>Modern Period</vt:lpstr>
      <vt:lpstr>Modern Floral Arrangements </vt:lpstr>
      <vt:lpstr>Asian Floral Design </vt:lpstr>
      <vt:lpstr>Chinese Influence</vt:lpstr>
      <vt:lpstr>Japanese Influence</vt:lpstr>
      <vt:lpstr>Asian Flowers</vt:lpstr>
      <vt:lpstr>Review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3: Principles of Floral  Design with Flowers</dc:title>
  <dc:creator>Information Technology</dc:creator>
  <cp:lastModifiedBy>Balzer, Ashtin</cp:lastModifiedBy>
  <cp:revision>451</cp:revision>
  <dcterms:created xsi:type="dcterms:W3CDTF">2007-01-30T15:01:20Z</dcterms:created>
  <dcterms:modified xsi:type="dcterms:W3CDTF">2017-05-01T15:47:36Z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0x0101007460B7E68ED8CC43BF749F2C27615CF4</vt:lpwstr>
  </property>
  <property fmtid="{D5CDD505-2E9C-101B-9397-08002B2CF9AE}" pid="4" name="_dlc_DocIdItemGuid">
    <vt:lpwstr>6dd3e460-dac3-4f45-b169-000d0442bd90</vt:lpwstr>
  </property>
  <property fmtid="{D5CDD505-2E9C-101B-9397-08002B2CF9AE}" pid="5" name="_dlc_DocId">
    <vt:lpwstr>6HAXTY5FZTHJ-43-1611</vt:lpwstr>
  </property>
  <property fmtid="{D5CDD505-2E9C-101B-9397-08002B2CF9AE}" pid="6" name="_dlc_DocIdUrl">
    <vt:lpwstr>https://ffanet.ffa.org/sites/collaboration/edresources/_layouts/15/DocIdRedir.aspx?ID=6HAXTY5FZTHJ-43-1611, 6HAXTY5FZTHJ-43-1611</vt:lpwstr>
  </property>
</Properties>
</file>