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9"/>
  </p:notesMasterIdLst>
  <p:handoutMasterIdLst>
    <p:handoutMasterId r:id="rId30"/>
  </p:handoutMasterIdLst>
  <p:sldIdLst>
    <p:sldId id="551" r:id="rId7"/>
    <p:sldId id="530" r:id="rId8"/>
    <p:sldId id="538" r:id="rId9"/>
    <p:sldId id="531" r:id="rId10"/>
    <p:sldId id="539" r:id="rId11"/>
    <p:sldId id="540" r:id="rId12"/>
    <p:sldId id="541" r:id="rId13"/>
    <p:sldId id="542" r:id="rId14"/>
    <p:sldId id="550" r:id="rId15"/>
    <p:sldId id="535" r:id="rId16"/>
    <p:sldId id="532" r:id="rId17"/>
    <p:sldId id="543" r:id="rId18"/>
    <p:sldId id="544" r:id="rId19"/>
    <p:sldId id="545" r:id="rId20"/>
    <p:sldId id="546" r:id="rId21"/>
    <p:sldId id="547" r:id="rId22"/>
    <p:sldId id="548" r:id="rId23"/>
    <p:sldId id="549" r:id="rId24"/>
    <p:sldId id="536" r:id="rId25"/>
    <p:sldId id="533" r:id="rId26"/>
    <p:sldId id="537" r:id="rId27"/>
    <p:sldId id="534" r:id="rId28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31"/>
      <p:bold r:id="rId32"/>
      <p:italic r:id="rId33"/>
      <p:boldItalic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</p:embeddedFontLst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i Weinrich" initials="AW" lastIdx="2" clrIdx="0">
    <p:extLst/>
  </p:cmAuthor>
  <p:cmAuthor id="2" name="Tennery, Ambra" initials="TA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3" autoAdjust="0"/>
    <p:restoredTop sz="96000" autoAdjust="0"/>
  </p:normalViewPr>
  <p:slideViewPr>
    <p:cSldViewPr snapToGrid="0">
      <p:cViewPr varScale="1">
        <p:scale>
          <a:sx n="96" d="100"/>
          <a:sy n="96" d="100"/>
        </p:scale>
        <p:origin x="648" y="9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3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64981" y="3658429"/>
            <a:ext cx="7694613" cy="1309370"/>
          </a:xfrm>
        </p:spPr>
        <p:txBody>
          <a:bodyPr/>
          <a:lstStyle/>
          <a:p>
            <a:r>
              <a:rPr lang="en-US" dirty="0"/>
              <a:t>Lesson </a:t>
            </a:r>
            <a:r>
              <a:rPr lang="en-US" dirty="0" smtClean="0"/>
              <a:t>Two </a:t>
            </a:r>
            <a:endParaRPr lang="en-US" dirty="0"/>
          </a:p>
          <a:p>
            <a:r>
              <a:rPr lang="en-US" dirty="0" smtClean="0"/>
              <a:t>Customer Service and Sales</a:t>
            </a:r>
            <a:endParaRPr 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274638"/>
            <a:ext cx="9144000" cy="649922"/>
          </a:xfrm>
          <a:prstGeom prst="rect">
            <a:avLst/>
          </a:prstGeom>
        </p:spPr>
        <p:txBody>
          <a:bodyPr vert="horz"/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 cap="none" baseline="0">
                <a:solidFill>
                  <a:srgbClr val="7F7F7F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Georgia"/>
                <a:ea typeface="+mj-ea"/>
              </a:rPr>
              <a:t>Nursery/Landscape Unit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Georgia"/>
                <a:ea typeface="+mj-ea"/>
              </a:rPr>
              <a:t>Three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Georgia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4436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10099" y="1166684"/>
            <a:ext cx="3946269" cy="25146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57200" y="1173892"/>
            <a:ext cx="8229600" cy="54463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609600" y="1326292"/>
            <a:ext cx="8229600" cy="54463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Understanding buyer behavior is essential for all successful salespeople.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Identifying what stage the buyer has reached provides a signal for the salesperson to assist.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only way to discover what stage a buyer is in is to ask questions to see if you can assist with the search.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21249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r>
              <a:rPr lang="en-US" sz="3600" dirty="0"/>
              <a:t>1. </a:t>
            </a:r>
            <a:r>
              <a:rPr lang="en-US" sz="3600" b="1" dirty="0"/>
              <a:t>Pre-Approach</a:t>
            </a:r>
            <a:r>
              <a:rPr lang="en-US" sz="3600" dirty="0"/>
              <a:t> — This step may also be called prospecting. It involves characterizing and/or qualifying your potential customer. It involves matching buyer behavior to the sales process. </a:t>
            </a:r>
            <a:endParaRPr lang="en-US" sz="3600" b="1" dirty="0"/>
          </a:p>
        </p:txBody>
      </p:sp>
      <p:pic>
        <p:nvPicPr>
          <p:cNvPr id="4" name="Picture 3" descr="Sales Forecast Input Inputs to the Production Schedule Inputs to COG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53" y="4636770"/>
            <a:ext cx="2221230" cy="222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52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pPr marL="514350" indent="-514350">
              <a:buAutoNum type="alphaLcPeriod"/>
            </a:pPr>
            <a:r>
              <a:rPr lang="en-US" sz="2800" i="1" dirty="0"/>
              <a:t>Characterizing the buyer —</a:t>
            </a:r>
            <a:r>
              <a:rPr lang="en-US" sz="2800" dirty="0"/>
              <a:t> What stage of the buying process is the buyer in? Is the buyer pursuing a need or a want? (</a:t>
            </a:r>
            <a:r>
              <a:rPr lang="en-US" sz="2800" b="1" dirty="0"/>
              <a:t>A need is essential; a want is a desire</a:t>
            </a:r>
            <a:r>
              <a:rPr lang="en-US" sz="2800" dirty="0"/>
              <a:t>.) 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Is the buyer acting alone or with someone else (family, friends, colleague)?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Is the buyer prepared to make a decision or still searching for information?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7796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r>
              <a:rPr lang="en-US" sz="3200" dirty="0"/>
              <a:t>b. </a:t>
            </a:r>
            <a:r>
              <a:rPr lang="en-US" sz="3200" i="1" dirty="0"/>
              <a:t>Qualifying the buyer —</a:t>
            </a:r>
            <a:r>
              <a:rPr lang="en-US" sz="3200" dirty="0"/>
              <a:t> Is the buyer able to make a purchase decision or acting on someone’s behalf? 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Is the buyer able to afford the product?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Is the buyer willing to make a decision?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89382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r>
              <a:rPr lang="en-US" sz="3200" dirty="0"/>
              <a:t>2. </a:t>
            </a:r>
            <a:r>
              <a:rPr lang="en-US" sz="3200" b="1" dirty="0"/>
              <a:t>Approach</a:t>
            </a:r>
            <a:r>
              <a:rPr lang="en-US" sz="3200" dirty="0"/>
              <a:t> — This is establishing an opportunity to present your product to the buyer or to present the buyer with information useful to the buying decision. 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Where is the buyer in the new product adoption spectrum? (Adoption spectrum is like buyer behavior.)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93373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Adoption Spectrum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Awareness of product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	Interest in product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		Evaluate suitability of product </a:t>
            </a:r>
          </a:p>
          <a:p>
            <a:endParaRPr lang="en-US" dirty="0"/>
          </a:p>
          <a:p>
            <a:r>
              <a:rPr lang="en-US" dirty="0"/>
              <a:t>			Inclination toward product and sale </a:t>
            </a:r>
          </a:p>
          <a:p>
            <a:endParaRPr lang="en-US" dirty="0"/>
          </a:p>
          <a:p>
            <a:r>
              <a:rPr lang="en-US" dirty="0"/>
              <a:t>				Adopt or reject product </a:t>
            </a:r>
          </a:p>
          <a:p>
            <a:endParaRPr lang="en-US" b="1" dirty="0"/>
          </a:p>
          <a:p>
            <a:r>
              <a:rPr lang="en-US" dirty="0"/>
              <a:t>A successful sales person never talks “down” to a customer.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8778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199" y="1173892"/>
            <a:ext cx="8375073" cy="5684108"/>
          </a:xfrm>
        </p:spPr>
        <p:txBody>
          <a:bodyPr/>
          <a:lstStyle/>
          <a:p>
            <a:r>
              <a:rPr lang="en-US" sz="3600" dirty="0"/>
              <a:t>3. </a:t>
            </a:r>
            <a:r>
              <a:rPr lang="en-US" sz="3600" b="1" dirty="0"/>
              <a:t>Presentation</a:t>
            </a:r>
            <a:r>
              <a:rPr lang="en-US" sz="3600" dirty="0"/>
              <a:t> — An industry standard is a presentation format known as the “FAB presentation.” FAB presentation means </a:t>
            </a:r>
          </a:p>
          <a:p>
            <a:endParaRPr lang="en-US" sz="3600" dirty="0"/>
          </a:p>
          <a:p>
            <a:r>
              <a:rPr lang="en-US" sz="3600" b="1" dirty="0" err="1">
                <a:solidFill>
                  <a:srgbClr val="004C97"/>
                </a:solidFill>
              </a:rPr>
              <a:t>Features+Advantages+Benefits</a:t>
            </a:r>
            <a:endParaRPr lang="en-US" sz="3600" b="1" dirty="0">
              <a:solidFill>
                <a:srgbClr val="004C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37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199" y="1173892"/>
            <a:ext cx="8375073" cy="5684108"/>
          </a:xfrm>
        </p:spPr>
        <p:txBody>
          <a:bodyPr/>
          <a:lstStyle/>
          <a:p>
            <a:r>
              <a:rPr lang="en-US" sz="2800" dirty="0"/>
              <a:t>4. </a:t>
            </a:r>
            <a:r>
              <a:rPr lang="en-US" sz="2800" b="1" dirty="0"/>
              <a:t>Questions/Objections</a:t>
            </a:r>
            <a:r>
              <a:rPr lang="en-US" sz="2800" dirty="0"/>
              <a:t> — A good sales presentation should generate questions. 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If no questions occur, then the sales representative should generate one or two to reinforce the FABs.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Silence after a presentation is rarely a good sign. It is not a sign of acceptance.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6685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Sales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199" y="1173892"/>
            <a:ext cx="8375073" cy="5684108"/>
          </a:xfrm>
        </p:spPr>
        <p:txBody>
          <a:bodyPr/>
          <a:lstStyle/>
          <a:p>
            <a:r>
              <a:rPr lang="en-US" sz="3600" dirty="0"/>
              <a:t>5. </a:t>
            </a:r>
            <a:r>
              <a:rPr lang="en-US" sz="3600" b="1" dirty="0"/>
              <a:t>Trial Close/Close —</a:t>
            </a:r>
            <a:r>
              <a:rPr lang="en-US" sz="3600" dirty="0"/>
              <a:t> The purpose of the sales presentation and all the knowledge gained about a customer is to gain the sale.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07328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Damage Control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466850"/>
            <a:ext cx="8229600" cy="5029200"/>
          </a:xfrm>
        </p:spPr>
        <p:txBody>
          <a:bodyPr/>
          <a:lstStyle/>
          <a:p>
            <a:r>
              <a:rPr lang="en-US" b="1" dirty="0"/>
              <a:t>Potential Errors</a:t>
            </a:r>
          </a:p>
          <a:p>
            <a:pPr marL="457200" indent="-457200">
              <a:buAutoNum type="arabicPeriod"/>
            </a:pPr>
            <a:r>
              <a:rPr lang="en-US" dirty="0"/>
              <a:t>Talked too much</a:t>
            </a:r>
          </a:p>
          <a:p>
            <a:pPr marL="457200" indent="-457200">
              <a:buAutoNum type="arabicPeriod"/>
            </a:pPr>
            <a:r>
              <a:rPr lang="en-US" dirty="0"/>
              <a:t>Did not classify or qualify buyer adequately</a:t>
            </a:r>
          </a:p>
          <a:p>
            <a:pPr marL="457200" indent="-457200">
              <a:buAutoNum type="arabicPeriod"/>
            </a:pPr>
            <a:r>
              <a:rPr lang="en-US" dirty="0"/>
              <a:t>Lack of product knowledge</a:t>
            </a:r>
          </a:p>
          <a:p>
            <a:pPr marL="457200" indent="-457200">
              <a:buAutoNum type="arabicPeriod"/>
            </a:pPr>
            <a:r>
              <a:rPr lang="en-US" dirty="0"/>
              <a:t>Lack of industry knowledge</a:t>
            </a:r>
          </a:p>
          <a:p>
            <a:pPr marL="457200" indent="-457200">
              <a:buAutoNum type="arabicPeriod"/>
            </a:pPr>
            <a:r>
              <a:rPr lang="en-US" dirty="0"/>
              <a:t>Out sold </a:t>
            </a:r>
          </a:p>
          <a:p>
            <a:pPr marL="457200" indent="-457200">
              <a:buAutoNum type="arabicPeriod"/>
            </a:pPr>
            <a:r>
              <a:rPr lang="en-US" dirty="0"/>
              <a:t>Forgot to sell/close</a:t>
            </a:r>
          </a:p>
          <a:p>
            <a:pPr marL="457200" indent="-457200">
              <a:buAutoNum type="arabicPeriod"/>
            </a:pPr>
            <a:r>
              <a:rPr lang="en-US" dirty="0"/>
              <a:t>Forgot business basics </a:t>
            </a:r>
          </a:p>
          <a:p>
            <a:pPr marL="457200" indent="-457200">
              <a:buAutoNum type="arabicPeriod"/>
            </a:pPr>
            <a:r>
              <a:rPr lang="en-US" dirty="0"/>
              <a:t>Lost sale 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89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0" y="893398"/>
            <a:ext cx="8099168" cy="594592"/>
          </a:xfrm>
        </p:spPr>
        <p:txBody>
          <a:bodyPr/>
          <a:lstStyle/>
          <a:p>
            <a:r>
              <a:rPr lang="en-US" dirty="0"/>
              <a:t>What makes a good sales experience?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91984" y="1663980"/>
            <a:ext cx="8229600" cy="3785844"/>
          </a:xfrm>
        </p:spPr>
        <p:txBody>
          <a:bodyPr/>
          <a:lstStyle/>
          <a:p>
            <a:r>
              <a:rPr lang="en-US" i="1" dirty="0"/>
              <a:t>Think about a great sales experience that you had. </a:t>
            </a:r>
          </a:p>
          <a:p>
            <a:pPr lvl="3"/>
            <a:r>
              <a:rPr lang="en-US" i="1" dirty="0"/>
              <a:t>What happened to make it great? </a:t>
            </a:r>
          </a:p>
          <a:p>
            <a:endParaRPr lang="en-US" i="1" dirty="0"/>
          </a:p>
          <a:p>
            <a:r>
              <a:rPr lang="en-US" i="1" dirty="0"/>
              <a:t>Think about a poor sales experience that you had. </a:t>
            </a:r>
          </a:p>
          <a:p>
            <a:pPr lvl="3"/>
            <a:r>
              <a:rPr lang="en-US" i="1" dirty="0"/>
              <a:t>What happened to make it poor? </a:t>
            </a:r>
          </a:p>
        </p:txBody>
      </p:sp>
      <p:pic>
        <p:nvPicPr>
          <p:cNvPr id="2" name="Picture 1" descr="Carlos buying stuff! | Flickr - Photo Sharing!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592" y="3724237"/>
            <a:ext cx="3742944" cy="24913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Activity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38150" y="1456690"/>
            <a:ext cx="8229600" cy="4002723"/>
          </a:xfrm>
        </p:spPr>
        <p:txBody>
          <a:bodyPr/>
          <a:lstStyle/>
          <a:p>
            <a:pPr algn="ctr"/>
            <a:r>
              <a:rPr lang="en-US" sz="2400" dirty="0"/>
              <a:t>Grab your favorite school supply!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Take 5 minutes to come up with a plan to sell this school supply to a classmate.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What questions are there? </a:t>
            </a:r>
          </a:p>
        </p:txBody>
      </p:sp>
      <p:pic>
        <p:nvPicPr>
          <p:cNvPr id="4" name="Picture 3" descr="Elementary School Supplies by Pixel-Slinger on Deviant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19" y="4120896"/>
            <a:ext cx="3786745" cy="273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11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Debrief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38150" y="1256665"/>
            <a:ext cx="8118218" cy="48583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did you build rapport?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could you tell what the buyer’s mindset was?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did your sales experience go?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many of you successfully sold the item you were trying to sell?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Buyers, what ultimately made you purchase the item?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did you feel as a buyer?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44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498692"/>
            <a:ext cx="8229600" cy="48605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Think about both the good and bad experiences that were shared at the beginning of this lesson.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How do you think that those experiences influenced the methods that were used to sell the school supplies today in class? </a:t>
            </a:r>
          </a:p>
          <a:p>
            <a:endParaRPr lang="en-US" dirty="0"/>
          </a:p>
          <a:p>
            <a:r>
              <a:rPr lang="en-US" dirty="0"/>
              <a:t>What are some takeaways from today’s lesson? </a:t>
            </a:r>
          </a:p>
          <a:p>
            <a:pPr marL="0" indent="0">
              <a:buNone/>
            </a:pPr>
            <a:r>
              <a:rPr lang="en-US" dirty="0"/>
              <a:t>				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 Activity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1" y="904101"/>
            <a:ext cx="4778375" cy="594592"/>
          </a:xfrm>
        </p:spPr>
        <p:txBody>
          <a:bodyPr/>
          <a:lstStyle/>
          <a:p>
            <a:r>
              <a:rPr lang="en-US" dirty="0"/>
              <a:t>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2019912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438276"/>
            <a:ext cx="8229600" cy="3400424"/>
          </a:xfrm>
        </p:spPr>
        <p:txBody>
          <a:bodyPr/>
          <a:lstStyle/>
          <a:p>
            <a:r>
              <a:rPr lang="en-US" dirty="0"/>
              <a:t>The successful salesperson needs to understand buyer behavior. </a:t>
            </a:r>
          </a:p>
          <a:p>
            <a:r>
              <a:rPr lang="en-US" dirty="0"/>
              <a:t>People do not simply buy a product; they decide to buy a product. </a:t>
            </a:r>
          </a:p>
          <a:p>
            <a:r>
              <a:rPr lang="en-US" dirty="0"/>
              <a:t>Few purchases are impulsive, except at the retail level. </a:t>
            </a:r>
          </a:p>
          <a:p>
            <a:r>
              <a:rPr lang="en-US" dirty="0"/>
              <a:t>Generally, sales representatives involve the sale of </a:t>
            </a:r>
          </a:p>
          <a:p>
            <a:r>
              <a:rPr lang="en-US" dirty="0"/>
              <a:t>non-impulse items.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Buying Behavior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24212" y="6567785"/>
            <a:ext cx="2695575" cy="185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http://ibrandstudio.com/wp-content/uploads/2011/10/blogging-brand-3.jpg</a:t>
            </a:r>
          </a:p>
        </p:txBody>
      </p:sp>
      <p:pic>
        <p:nvPicPr>
          <p:cNvPr id="4" name="Picture 3" descr="Cartoon of a boy and a candy store worker. The boy says, “What cand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42" y="4048602"/>
            <a:ext cx="3350514" cy="25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7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Buyer Behavior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3200" b="1" dirty="0"/>
              <a:t>Need Identity —</a:t>
            </a:r>
            <a:r>
              <a:rPr lang="en-US" sz="3200" dirty="0"/>
              <a:t> Purchases are made because the buyer has a need for the product or wants the product. Advertising and merchandising may assist the buyer in identifying and expressing the need or want. A salesperson may assist in identifying a need for a customer. </a:t>
            </a:r>
          </a:p>
        </p:txBody>
      </p:sp>
      <p:pic>
        <p:nvPicPr>
          <p:cNvPr id="2" name="Picture 1" descr="Description Theory of Need and Want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4987618"/>
            <a:ext cx="2419752" cy="19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2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Buyer Behavior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3600" dirty="0"/>
              <a:t>2. </a:t>
            </a:r>
            <a:r>
              <a:rPr lang="en-US" sz="3600" b="1" dirty="0"/>
              <a:t>Information Search —</a:t>
            </a:r>
            <a:r>
              <a:rPr lang="en-US" sz="3600" dirty="0"/>
              <a:t> Once an interest has awakened in a buyer, he or she begins to gather information about the product to satisfy the need or want. This information is basic: price, availability, suitability, dependability, etc. </a:t>
            </a:r>
          </a:p>
        </p:txBody>
      </p:sp>
      <p:pic>
        <p:nvPicPr>
          <p:cNvPr id="2" name="Picture 1" descr="Original file ‎ (SVG file, nominally 490 × 490 pixels, file size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423" y="4856607"/>
            <a:ext cx="1763649" cy="17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09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Buyer Behavior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3200" dirty="0"/>
              <a:t>3. </a:t>
            </a:r>
            <a:r>
              <a:rPr lang="en-US" sz="3200" b="1" dirty="0"/>
              <a:t>Information Evaluation —</a:t>
            </a:r>
            <a:r>
              <a:rPr lang="en-US" sz="3200" dirty="0"/>
              <a:t> Information gathering tends to be an overwhelming experience. </a:t>
            </a:r>
          </a:p>
          <a:p>
            <a:r>
              <a:rPr lang="en-US" sz="3200" dirty="0"/>
              <a:t>The information needs to be filtered if a buying decision is to be made. Buyers use many types of filters: opinions of friends, opinions of current product users, family members and even sales people. </a:t>
            </a:r>
          </a:p>
        </p:txBody>
      </p:sp>
      <p:pic>
        <p:nvPicPr>
          <p:cNvPr id="2" name="Picture 1" descr="El blog de Pablo de la Rosa Gimeno: Evaluando la intervención socia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128" y="5262081"/>
            <a:ext cx="1882230" cy="159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2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Buyer Behavior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3200" dirty="0"/>
              <a:t>4. </a:t>
            </a:r>
            <a:r>
              <a:rPr lang="en-US" sz="3200" b="1" dirty="0"/>
              <a:t>Purchase Decision —</a:t>
            </a:r>
            <a:r>
              <a:rPr lang="en-US" sz="3200" dirty="0"/>
              <a:t> After filters have been applied to the information, it is altered into “personal knowledge.” At this point, the buyer has a general idea of what he or she needs or wants. Now, it is a matter of seeking a “comfort level,” which means </a:t>
            </a:r>
          </a:p>
          <a:p>
            <a:endParaRPr lang="en-US" sz="3200" dirty="0"/>
          </a:p>
          <a:p>
            <a:pPr algn="ctr"/>
            <a:r>
              <a:rPr lang="en-US" sz="2800" b="1" dirty="0">
                <a:solidFill>
                  <a:srgbClr val="004C97"/>
                </a:solidFill>
              </a:rPr>
              <a:t>Buyer need/want + Product match + Perceived affordability = Purchase</a:t>
            </a:r>
          </a:p>
        </p:txBody>
      </p:sp>
    </p:spTree>
    <p:extLst>
      <p:ext uri="{BB962C8B-B14F-4D97-AF65-F5344CB8AC3E}">
        <p14:creationId xmlns:p14="http://schemas.microsoft.com/office/powerpoint/2010/main" val="29945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Buyer Behavior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2800" dirty="0"/>
              <a:t>5. </a:t>
            </a:r>
            <a:r>
              <a:rPr lang="en-US" sz="2800" b="1" dirty="0"/>
              <a:t>Post-Purchase Behavio</a:t>
            </a:r>
            <a:r>
              <a:rPr lang="en-US" sz="2800" dirty="0"/>
              <a:t>r — After the purchase has been made, it is very natural for the buyer to wonder if the decision was too hasty, if a better price could have been found, etc. This is called “buyer’s remorse.”</a:t>
            </a:r>
          </a:p>
          <a:p>
            <a:endParaRPr lang="en-US" sz="2800" dirty="0"/>
          </a:p>
          <a:p>
            <a:r>
              <a:rPr lang="en-US" sz="2800" dirty="0"/>
              <a:t>It is essential for the salesperson to follow up on a sale to answer any questions the buyer may have to assist the buyer through this phase.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7449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It Out Activity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algn="ctr"/>
            <a:r>
              <a:rPr lang="en-US" sz="2800" dirty="0"/>
              <a:t>Reflect on the steps of the buying process, and act them out with a partner or small group.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4701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4591BA-8E1D-48A3-BA22-AB2280547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1699BBED-78AB-40D6-AC52-804A83D00C82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16618</TotalTime>
  <Words>989</Words>
  <Application>Microsoft Office PowerPoint</Application>
  <PresentationFormat>On-screen Show (4:3)</PresentationFormat>
  <Paragraphs>124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Verdana</vt:lpstr>
      <vt:lpstr>Georgia</vt:lpstr>
      <vt:lpstr>Arial</vt:lpstr>
      <vt:lpstr>Wingdings</vt:lpstr>
      <vt:lpstr>FFA Inservice Master</vt:lpstr>
      <vt:lpstr>PowerPoint Presentation</vt:lpstr>
      <vt:lpstr>Introduction </vt:lpstr>
      <vt:lpstr>Buying Behavior </vt:lpstr>
      <vt:lpstr>Steps of Buyer Behavior </vt:lpstr>
      <vt:lpstr>Steps of Buyer Behavior </vt:lpstr>
      <vt:lpstr>Steps of Buyer Behavior </vt:lpstr>
      <vt:lpstr>Steps of Buyer Behavior </vt:lpstr>
      <vt:lpstr>Steps of Buyer Behavior </vt:lpstr>
      <vt:lpstr>Act It Out Activity </vt:lpstr>
      <vt:lpstr>Sales Process</vt:lpstr>
      <vt:lpstr>Steps in the Sales Process</vt:lpstr>
      <vt:lpstr>Steps in the Sales Process</vt:lpstr>
      <vt:lpstr>Steps in the Sales Process</vt:lpstr>
      <vt:lpstr>Steps in the Sales Process</vt:lpstr>
      <vt:lpstr>Product Adoption Spectrum</vt:lpstr>
      <vt:lpstr>Steps in the Sales Process</vt:lpstr>
      <vt:lpstr>Steps in the Sales Process</vt:lpstr>
      <vt:lpstr>Steps in the Sales Process</vt:lpstr>
      <vt:lpstr>Damage Control </vt:lpstr>
      <vt:lpstr>Sales Activity </vt:lpstr>
      <vt:lpstr>Sales Debrief</vt:lpstr>
      <vt:lpstr>Reflection Activity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Four: Business Practices</dc:title>
  <dc:creator>Information Technology</dc:creator>
  <cp:lastModifiedBy>Weinrich, Ashli</cp:lastModifiedBy>
  <cp:revision>505</cp:revision>
  <dcterms:created xsi:type="dcterms:W3CDTF">2007-01-30T15:01:20Z</dcterms:created>
  <dcterms:modified xsi:type="dcterms:W3CDTF">2018-01-11T16:43:09Z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e259909c-380f-4839-9788-f6ac161a7ddb</vt:lpwstr>
  </property>
  <property fmtid="{D5CDD505-2E9C-101B-9397-08002B2CF9AE}" pid="5" name="_dlc_DocId">
    <vt:lpwstr>6HAXTY5FZTHJ-43-1617</vt:lpwstr>
  </property>
  <property fmtid="{D5CDD505-2E9C-101B-9397-08002B2CF9AE}" pid="6" name="_dlc_DocIdUrl">
    <vt:lpwstr>https://ffanet.ffa.org/sites/collaboration/edresources/_layouts/15/DocIdRedir.aspx?ID=6HAXTY5FZTHJ-43-1617, 6HAXTY5FZTHJ-43-1617</vt:lpwstr>
  </property>
  <property fmtid="{D5CDD505-2E9C-101B-9397-08002B2CF9AE}" pid="7" name="ArticulateGUID">
    <vt:lpwstr>378CDA88-0B9E-4B4A-BC58-2B2A29972040</vt:lpwstr>
  </property>
  <property fmtid="{D5CDD505-2E9C-101B-9397-08002B2CF9AE}" pid="8" name="ArticulatePath">
    <vt:lpwstr>3.2 Customer Service and Sales</vt:lpwstr>
  </property>
</Properties>
</file>