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26"/>
  </p:notesMasterIdLst>
  <p:handoutMasterIdLst>
    <p:handoutMasterId r:id="rId27"/>
  </p:handoutMasterIdLst>
  <p:sldIdLst>
    <p:sldId id="529" r:id="rId7"/>
    <p:sldId id="530" r:id="rId8"/>
    <p:sldId id="531" r:id="rId9"/>
    <p:sldId id="535" r:id="rId10"/>
    <p:sldId id="537" r:id="rId11"/>
    <p:sldId id="536" r:id="rId12"/>
    <p:sldId id="534" r:id="rId13"/>
    <p:sldId id="539" r:id="rId14"/>
    <p:sldId id="538" r:id="rId15"/>
    <p:sldId id="544" r:id="rId16"/>
    <p:sldId id="540" r:id="rId17"/>
    <p:sldId id="541" r:id="rId18"/>
    <p:sldId id="542" r:id="rId19"/>
    <p:sldId id="543" r:id="rId20"/>
    <p:sldId id="545" r:id="rId21"/>
    <p:sldId id="546" r:id="rId22"/>
    <p:sldId id="547" r:id="rId23"/>
    <p:sldId id="549" r:id="rId24"/>
    <p:sldId id="548" r:id="rId25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Georgia" panose="02040502050405020303" pitchFamily="18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6" autoAdjust="0"/>
    <p:restoredTop sz="94624" autoAdjust="0"/>
  </p:normalViewPr>
  <p:slideViewPr>
    <p:cSldViewPr snapToGrid="0">
      <p:cViewPr varScale="1">
        <p:scale>
          <a:sx n="60" d="100"/>
          <a:sy n="60" d="100"/>
        </p:scale>
        <p:origin x="726" y="60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font" Target="fonts/font7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7896" y="201168"/>
            <a:ext cx="8229600" cy="981633"/>
          </a:xfrm>
        </p:spPr>
        <p:txBody>
          <a:bodyPr/>
          <a:lstStyle/>
          <a:p>
            <a:r>
              <a:rPr lang="en-US" dirty="0" smtClean="0"/>
              <a:t>Unit 3: Floral 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Lesson Two:</a:t>
            </a:r>
          </a:p>
          <a:p>
            <a:r>
              <a:rPr lang="en-US" dirty="0" smtClean="0"/>
              <a:t>Floral Design Concepts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Lesson Objectives: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Identify the principles </a:t>
            </a:r>
            <a:r>
              <a:rPr lang="en-US" dirty="0" smtClean="0"/>
              <a:t>used in floral design.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Examine the elements used in floral design.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Critique the use of lines in floral arrangements.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Analyze how color creates a theme in floral arrangements.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 smtClean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9" y="1620628"/>
            <a:ext cx="8229600" cy="3931603"/>
          </a:xfrm>
        </p:spPr>
        <p:txBody>
          <a:bodyPr/>
          <a:lstStyle/>
          <a:p>
            <a:r>
              <a:rPr lang="en-US" dirty="0" smtClean="0"/>
              <a:t>Lines in floral design give distinction and importance to an arrangement.</a:t>
            </a:r>
          </a:p>
          <a:p>
            <a:r>
              <a:rPr lang="en-US" dirty="0" smtClean="0"/>
              <a:t>Rhythm is greatly influenced by the lines of a composition.</a:t>
            </a:r>
          </a:p>
          <a:p>
            <a:r>
              <a:rPr lang="en-US" dirty="0" smtClean="0"/>
              <a:t>Directional lines can be vertical, horizontal, diagonal or curved.</a:t>
            </a:r>
          </a:p>
          <a:p>
            <a:r>
              <a:rPr lang="en-US" dirty="0" smtClean="0"/>
              <a:t>Arrangements can have actual, implied and psychic lines.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Line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52" y="4028247"/>
            <a:ext cx="1618764" cy="26030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607" y="4356146"/>
            <a:ext cx="2247900" cy="19472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9" y="4356146"/>
            <a:ext cx="2247900" cy="19472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054" t="2676" r="2410" b="1888"/>
          <a:stretch/>
        </p:blipFill>
        <p:spPr>
          <a:xfrm>
            <a:off x="6961187" y="4028247"/>
            <a:ext cx="1860577" cy="260303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301500" y="6592236"/>
            <a:ext cx="1254868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http://www.juliescreativeflowers.com/images/Dayschool5Jly11/5Jly11_003.jpg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23030" y="6241829"/>
            <a:ext cx="1391055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https://s-media-cache-ak0.pinimg.com/236x/bf/30/bb/bf30bb4d6ccc3c1052bf5dace07c4614.jpg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6386" y="6592235"/>
            <a:ext cx="1698730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https://s-media-cache-ak0.pinimg.com/236x/49/5b/21/495b215c328d9e0fe87506442b006667.jpg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1998" y="6241829"/>
            <a:ext cx="2109933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http://www.flowerarranging.me.uk/images/design314.jpg</a:t>
            </a:r>
          </a:p>
        </p:txBody>
      </p:sp>
    </p:spTree>
    <p:extLst>
      <p:ext uri="{BB962C8B-B14F-4D97-AF65-F5344CB8AC3E}">
        <p14:creationId xmlns:p14="http://schemas.microsoft.com/office/powerpoint/2010/main" val="7853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9" y="1768484"/>
            <a:ext cx="8229600" cy="3931603"/>
          </a:xfrm>
        </p:spPr>
        <p:txBody>
          <a:bodyPr/>
          <a:lstStyle/>
          <a:p>
            <a:r>
              <a:rPr lang="en-US" dirty="0" smtClean="0"/>
              <a:t>Form refers to the shape of the arrangement. The shape of the flowers, foliage and container helps create the overall form of the composition.</a:t>
            </a:r>
          </a:p>
          <a:p>
            <a:r>
              <a:rPr lang="en-US" dirty="0" smtClean="0"/>
              <a:t>The form is made up of positive and negative space.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Form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617" y="3650448"/>
            <a:ext cx="2049902" cy="27348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629" y="3470472"/>
            <a:ext cx="2555739" cy="291354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536896" y="3602466"/>
            <a:ext cx="1809344" cy="1857983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Isosceles Triangle 10"/>
          <p:cNvSpPr/>
          <p:nvPr/>
        </p:nvSpPr>
        <p:spPr>
          <a:xfrm>
            <a:off x="6083904" y="3554644"/>
            <a:ext cx="2389188" cy="2390259"/>
          </a:xfrm>
          <a:prstGeom prst="triangle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8" y="3801626"/>
            <a:ext cx="2629242" cy="2629242"/>
          </a:xfrm>
          <a:prstGeom prst="rect">
            <a:avLst/>
          </a:prstGeom>
        </p:spPr>
      </p:pic>
      <p:sp>
        <p:nvSpPr>
          <p:cNvPr id="13" name="Moon 12"/>
          <p:cNvSpPr/>
          <p:nvPr/>
        </p:nvSpPr>
        <p:spPr>
          <a:xfrm rot="14557124">
            <a:off x="1103496" y="3922530"/>
            <a:ext cx="1639475" cy="2680017"/>
          </a:xfrm>
          <a:prstGeom prst="moon">
            <a:avLst>
              <a:gd name="adj" fmla="val 50427"/>
            </a:avLst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21313" y="6355714"/>
            <a:ext cx="8453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Crescent 	         Round/Circular 	 Triangular/Fan-shaped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152403" y="6334127"/>
            <a:ext cx="1275065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" dirty="0"/>
              <a:t>http://www.flowers24hours.co.uk/flowers/images/images4/Cymbidium-Orchids-IMG3050-350.jpg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497926" y="6260903"/>
            <a:ext cx="1472972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" dirty="0"/>
              <a:t>http://www.englishgardenraleigh.com/bmz_cache/1/1eaf6e00b274dd5806d19c59d3932485.image.400x456.JPG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02247" y="6199347"/>
            <a:ext cx="1352145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" dirty="0"/>
              <a:t>http://ladanmoshiri.com/multimedia/flower_website/assets/images/templatemo_thumb_52_big.jpg</a:t>
            </a:r>
          </a:p>
        </p:txBody>
      </p:sp>
    </p:spTree>
    <p:extLst>
      <p:ext uri="{BB962C8B-B14F-4D97-AF65-F5344CB8AC3E}">
        <p14:creationId xmlns:p14="http://schemas.microsoft.com/office/powerpoint/2010/main" val="107874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7" t="47306"/>
          <a:stretch/>
        </p:blipFill>
        <p:spPr>
          <a:xfrm rot="16200000">
            <a:off x="180047" y="3542569"/>
            <a:ext cx="3242387" cy="325228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9" y="1513622"/>
            <a:ext cx="8229600" cy="3931603"/>
          </a:xfrm>
        </p:spPr>
        <p:txBody>
          <a:bodyPr/>
          <a:lstStyle/>
          <a:p>
            <a:r>
              <a:rPr lang="en-US" dirty="0" smtClean="0"/>
              <a:t>Arrangements with depth avoid looking flat and two-dimensional.</a:t>
            </a:r>
          </a:p>
          <a:p>
            <a:r>
              <a:rPr lang="en-US" dirty="0" smtClean="0"/>
              <a:t>Angled lines and overlapping are both techniques that help portray depth in an arrangement. </a:t>
            </a:r>
          </a:p>
          <a:p>
            <a:r>
              <a:rPr lang="en-US" dirty="0" smtClean="0"/>
              <a:t>Angling the tallest stems slightly backward and the foreground stems slightly forward enhances depth.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1" y="1174631"/>
            <a:ext cx="4778375" cy="594592"/>
          </a:xfrm>
        </p:spPr>
        <p:txBody>
          <a:bodyPr/>
          <a:lstStyle/>
          <a:p>
            <a:r>
              <a:rPr lang="en-US" dirty="0" smtClean="0"/>
              <a:t>Depth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9" t="4149" r="14159" b="54257"/>
          <a:stretch/>
        </p:blipFill>
        <p:spPr>
          <a:xfrm rot="16200000">
            <a:off x="5690150" y="3793257"/>
            <a:ext cx="3140765" cy="28525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70445" y="3927584"/>
            <a:ext cx="23638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iewed from the front (left) the arrangement has depth. Viewed from the side (right), we see how that depth was created- through angling and over lapping.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83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653702"/>
            <a:ext cx="8229600" cy="4472461"/>
          </a:xfrm>
        </p:spPr>
        <p:txBody>
          <a:bodyPr/>
          <a:lstStyle/>
          <a:p>
            <a:r>
              <a:rPr lang="en-US" dirty="0" smtClean="0"/>
              <a:t>Texture refers to the exterior physical characteristics of objects in an arrangement.</a:t>
            </a:r>
          </a:p>
          <a:p>
            <a:r>
              <a:rPr lang="en-US" dirty="0" smtClean="0"/>
              <a:t>Flowers and foliage vary in texture (smooth, rough, glossy).</a:t>
            </a:r>
          </a:p>
          <a:p>
            <a:r>
              <a:rPr lang="en-US" dirty="0" smtClean="0"/>
              <a:t>Successful floral arrangements combine textures while still maintaining harmony and unity.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1199186"/>
            <a:ext cx="4778375" cy="594592"/>
          </a:xfrm>
        </p:spPr>
        <p:txBody>
          <a:bodyPr/>
          <a:lstStyle/>
          <a:p>
            <a:r>
              <a:rPr lang="en-US" dirty="0" smtClean="0"/>
              <a:t>Texture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9280" y="3604001"/>
            <a:ext cx="3185099" cy="30019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48" y="3604001"/>
            <a:ext cx="3299911" cy="30019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6768" y="657256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https://apis.xogrp.com/media-api/images/ae408f1c-765e-473a-9838-0eb3c7f5e936~rs_768.h</a:t>
            </a:r>
          </a:p>
        </p:txBody>
      </p:sp>
      <p:sp>
        <p:nvSpPr>
          <p:cNvPr id="8" name="Rectangle 7"/>
          <p:cNvSpPr/>
          <p:nvPr/>
        </p:nvSpPr>
        <p:spPr>
          <a:xfrm>
            <a:off x="4362225" y="6580679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http://www.bloomsbythebox.com/blog/wp-content/uploads/2011/07/mult-textured-bouquet.jpg</a:t>
            </a:r>
          </a:p>
        </p:txBody>
      </p:sp>
    </p:spTree>
    <p:extLst>
      <p:ext uri="{BB962C8B-B14F-4D97-AF65-F5344CB8AC3E}">
        <p14:creationId xmlns:p14="http://schemas.microsoft.com/office/powerpoint/2010/main" val="168258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8" y="1632297"/>
            <a:ext cx="8229600" cy="3931603"/>
          </a:xfrm>
        </p:spPr>
        <p:txBody>
          <a:bodyPr/>
          <a:lstStyle/>
          <a:p>
            <a:r>
              <a:rPr lang="en-US" dirty="0" smtClean="0"/>
              <a:t>Hue is the proper term for color.</a:t>
            </a:r>
          </a:p>
          <a:p>
            <a:r>
              <a:rPr lang="en-US" dirty="0" smtClean="0"/>
              <a:t>The basic color wheel has 12 hues.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1" y="1173892"/>
            <a:ext cx="4778375" cy="594592"/>
          </a:xfrm>
        </p:spPr>
        <p:txBody>
          <a:bodyPr/>
          <a:lstStyle/>
          <a:p>
            <a:r>
              <a:rPr lang="en-US" dirty="0" smtClean="0"/>
              <a:t>Color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2"/>
          <a:stretch/>
        </p:blipFill>
        <p:spPr>
          <a:xfrm>
            <a:off x="326768" y="2514470"/>
            <a:ext cx="8019564" cy="24819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0860" y="5080120"/>
            <a:ext cx="1429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Primary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50187" y="5080120"/>
            <a:ext cx="1838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Secondary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7421" y="5080120"/>
            <a:ext cx="1838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Tertiary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08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21458" y="1698814"/>
            <a:ext cx="8229600" cy="3931603"/>
          </a:xfrm>
        </p:spPr>
        <p:txBody>
          <a:bodyPr/>
          <a:lstStyle/>
          <a:p>
            <a:r>
              <a:rPr lang="en-US" dirty="0" smtClean="0"/>
              <a:t>Floral design themes revolve around a color scheme.</a:t>
            </a:r>
          </a:p>
          <a:p>
            <a:r>
              <a:rPr lang="en-US" dirty="0" smtClean="0"/>
              <a:t>Related color schemes can be monochromatic or analogous.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Color, Continued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91" y="4981376"/>
            <a:ext cx="2170727" cy="17518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112"/>
          <a:stretch/>
        </p:blipFill>
        <p:spPr>
          <a:xfrm>
            <a:off x="5882749" y="4990397"/>
            <a:ext cx="1911779" cy="16537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658" y="2911542"/>
            <a:ext cx="2902994" cy="1934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3071" y="2658188"/>
            <a:ext cx="2291134" cy="23322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098129" y="4784106"/>
            <a:ext cx="1513002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https://s-media-cache-ak0.pinimg.com/236x/0f/a7/29/0fa7297ded983c6c44fffb1299662d1b.jpg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29791" y="4784105"/>
            <a:ext cx="2222852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" dirty="0"/>
              <a:t>http://images.mywedding.com/dims3/manipulate/quality/60/resize/800x533/;http://mediastore001.mywedding.com/media/1c6e3c5e-6e8c-11e3-83c1-deadcafe8df2/content</a:t>
            </a:r>
          </a:p>
        </p:txBody>
      </p:sp>
    </p:spTree>
    <p:extLst>
      <p:ext uri="{BB962C8B-B14F-4D97-AF65-F5344CB8AC3E}">
        <p14:creationId xmlns:p14="http://schemas.microsoft.com/office/powerpoint/2010/main" val="116346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25293" y="1688722"/>
            <a:ext cx="8229600" cy="3931603"/>
          </a:xfrm>
        </p:spPr>
        <p:txBody>
          <a:bodyPr/>
          <a:lstStyle/>
          <a:p>
            <a:r>
              <a:rPr lang="en-US" dirty="0" smtClean="0"/>
              <a:t>Colors across from each other on the color wheel are referred to as complementary colors. </a:t>
            </a:r>
          </a:p>
          <a:p>
            <a:r>
              <a:rPr lang="en-US" dirty="0" smtClean="0"/>
              <a:t>Contrasting colors themes are considered complementary, split-complementary or triadic.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Color, Continued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75" y="5262664"/>
            <a:ext cx="2455189" cy="1446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819" y="5359940"/>
            <a:ext cx="1654766" cy="12522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240" y="4996206"/>
            <a:ext cx="2180958" cy="18617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598" y="3167406"/>
            <a:ext cx="1845944" cy="19979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441" y="3265360"/>
            <a:ext cx="1997304" cy="19973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6334" y="3146778"/>
            <a:ext cx="1750034" cy="20392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003630" y="5134097"/>
            <a:ext cx="1355441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https://s-media-cache-ak0.pinimg.com/236x/61/c9/36/61c93667f9dfe5dfda4a90823847e247.jpg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5690" y="5124457"/>
            <a:ext cx="1526710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https://s-media-cache-ak0.pinimg.com/236x/64/2b/40/642b406e8ea9281487185dc8ed4cc13d.jpg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16516" y="5195652"/>
            <a:ext cx="1710965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http://res.cloudinary.com/picasso/image/upload/c_lpad,f_jpg,fl_progressive,h_600,q_95,w_600/gm3vyg923g60udgngca1.jpg</a:t>
            </a:r>
          </a:p>
        </p:txBody>
      </p:sp>
    </p:spTree>
    <p:extLst>
      <p:ext uri="{BB962C8B-B14F-4D97-AF65-F5344CB8AC3E}">
        <p14:creationId xmlns:p14="http://schemas.microsoft.com/office/powerpoint/2010/main" val="376364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326768" y="1688722"/>
            <a:ext cx="8428125" cy="3931603"/>
          </a:xfrm>
        </p:spPr>
        <p:txBody>
          <a:bodyPr/>
          <a:lstStyle/>
          <a:p>
            <a:r>
              <a:rPr lang="en-US" dirty="0" smtClean="0"/>
              <a:t>Some floral arrangements will spread farther out on the color wheel, utilizing four hues. </a:t>
            </a:r>
          </a:p>
          <a:p>
            <a:r>
              <a:rPr lang="en-US" dirty="0" smtClean="0"/>
              <a:t>Discordant color themes are considered double-complement, alternate-complement and tetrad.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Color, Continued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04" y="5261795"/>
            <a:ext cx="1656841" cy="14965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225" y="5442567"/>
            <a:ext cx="1533588" cy="13851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87" y="5395371"/>
            <a:ext cx="1400783" cy="1362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500" y="3223502"/>
            <a:ext cx="2000251" cy="20002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2216" y="3369758"/>
            <a:ext cx="2561606" cy="17077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619079" y="5054150"/>
            <a:ext cx="1644977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https://myurbanpetals.files.wordpress.com/2012/11/urban-petals-177.jpg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0384" y="3370837"/>
            <a:ext cx="2247900" cy="18097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669151" y="5054149"/>
            <a:ext cx="1597843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http://www.fiftyflowers.com/site_files/FiftyFlowers/Image/Product/Bridal_Centerpieces_Orange_and_Purple_Flowers_350.jpg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82995" y="5138684"/>
            <a:ext cx="1357165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https://s-media-cache-ak0.pinimg.com/236x/3a/e5/bf/3ae5bfce4a4d9a58f6255a38fe92e533.jpg</a:t>
            </a:r>
          </a:p>
        </p:txBody>
      </p:sp>
    </p:spTree>
    <p:extLst>
      <p:ext uri="{BB962C8B-B14F-4D97-AF65-F5344CB8AC3E}">
        <p14:creationId xmlns:p14="http://schemas.microsoft.com/office/powerpoint/2010/main" val="122249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Using floral magazines, find example of the concepts we discussed today and paste them into your “Design Concepts” packet.</a:t>
            </a:r>
          </a:p>
          <a:p>
            <a:r>
              <a:rPr lang="en-US" dirty="0" smtClean="0"/>
              <a:t>Make sure you have answered all other questions using information from the PowerPoint.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Design Concepts Examples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21" y="4160361"/>
            <a:ext cx="3823779" cy="25353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4110" y="6541855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http://images.clipartpanda.com/magazine-clipart-magazines.png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952515"/>
            <a:ext cx="3900504" cy="24682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07602" y="6495688"/>
            <a:ext cx="4572000" cy="1231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" dirty="0"/>
              <a:t>https://conceptdraw.com/a2996c3/p94/preview/640/pict--scissors-and-a-bottle-of-glue-education-pictograms-vector-stencils-library</a:t>
            </a:r>
          </a:p>
        </p:txBody>
      </p:sp>
    </p:spTree>
    <p:extLst>
      <p:ext uri="{BB962C8B-B14F-4D97-AF65-F5344CB8AC3E}">
        <p14:creationId xmlns:p14="http://schemas.microsoft.com/office/powerpoint/2010/main" val="42563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Name a concept you found new or interesting.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Name a concept you had heard of before and explain where it was mentioned (art, music, fashion, etc.)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All the concepts are important, but when you look at a flower arrangement what stands out the most to you?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Ticket out the Door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54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019486" y="4211134"/>
            <a:ext cx="4822185" cy="2352953"/>
          </a:xfrm>
          <a:prstGeom prst="rect">
            <a:avLst/>
          </a:prstGeom>
        </p:spPr>
      </p:pic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39220" y="1891117"/>
            <a:ext cx="3153724" cy="594592"/>
          </a:xfrm>
        </p:spPr>
        <p:txBody>
          <a:bodyPr/>
          <a:lstStyle/>
          <a:p>
            <a:r>
              <a:rPr lang="en-US" dirty="0" smtClean="0"/>
              <a:t>Understanding Art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382" y="760286"/>
            <a:ext cx="2955385" cy="34508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6768" y="2485709"/>
            <a:ext cx="3330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you describe the following concepts in the two works of art: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Texture</a:t>
            </a:r>
          </a:p>
          <a:p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Any similarities?</a:t>
            </a:r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Concepts of Floral Design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672725"/>
            <a:ext cx="822960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concepts apply to all art forms.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Principles</a:t>
            </a:r>
            <a:r>
              <a:rPr lang="en-US" dirty="0"/>
              <a:t> are how the elements fit together.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Elements</a:t>
            </a:r>
            <a:r>
              <a:rPr lang="en-US" dirty="0" smtClean="0"/>
              <a:t> are what make up the design.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807" y="3598659"/>
            <a:ext cx="3460718" cy="28674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3220938"/>
            <a:ext cx="21579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Principles are the recipe: 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Balance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Proportion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Emphasis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Rhythm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Harmony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Unity</a:t>
            </a:r>
          </a:p>
          <a:p>
            <a:pPr algn="ctr"/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94965" y="3220938"/>
            <a:ext cx="21561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Elements are the ingredients: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Line 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Form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Depth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Texture</a:t>
            </a:r>
          </a:p>
          <a:p>
            <a:pPr algn="ctr"/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Color</a:t>
            </a:r>
          </a:p>
          <a:p>
            <a:pPr algn="ctr"/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60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558828"/>
            <a:ext cx="8229600" cy="3931603"/>
          </a:xfrm>
        </p:spPr>
        <p:txBody>
          <a:bodyPr/>
          <a:lstStyle/>
          <a:p>
            <a:r>
              <a:rPr lang="en-US" dirty="0" smtClean="0"/>
              <a:t>Balance gives a sense of equilibrium to a floral arrangement. </a:t>
            </a:r>
          </a:p>
          <a:p>
            <a:r>
              <a:rPr lang="en-US" dirty="0" smtClean="0"/>
              <a:t>An arrangement or composition should have both visual and physical balance.</a:t>
            </a:r>
          </a:p>
          <a:p>
            <a:r>
              <a:rPr lang="en-US" dirty="0" smtClean="0"/>
              <a:t>Physical balance means it is structurally and mechanically sound.</a:t>
            </a:r>
          </a:p>
          <a:p>
            <a:r>
              <a:rPr lang="en-US" dirty="0" smtClean="0"/>
              <a:t>Visual balance means that both sides have equal weight or eye attraction.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1142130"/>
            <a:ext cx="4778375" cy="594592"/>
          </a:xfrm>
        </p:spPr>
        <p:txBody>
          <a:bodyPr/>
          <a:lstStyle/>
          <a:p>
            <a:r>
              <a:rPr lang="en-US" dirty="0" smtClean="0"/>
              <a:t>Balance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153" y="4478715"/>
            <a:ext cx="2247900" cy="2247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120" y="4445135"/>
            <a:ext cx="1848892" cy="2343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8641" y="5249999"/>
            <a:ext cx="1994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Symmetrical Balance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92629" y="5389207"/>
            <a:ext cx="1994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Asymmetrical Balance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75106" y="4396286"/>
            <a:ext cx="0" cy="2508115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144638" y="4349885"/>
            <a:ext cx="0" cy="2508115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Isosceles Triangle 13"/>
          <p:cNvSpPr/>
          <p:nvPr/>
        </p:nvSpPr>
        <p:spPr>
          <a:xfrm>
            <a:off x="1566153" y="4445135"/>
            <a:ext cx="2217906" cy="2216285"/>
          </a:xfrm>
          <a:prstGeom prst="triangl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ight Triangle 16"/>
          <p:cNvSpPr/>
          <p:nvPr/>
        </p:nvSpPr>
        <p:spPr>
          <a:xfrm rot="16200000">
            <a:off x="4546645" y="4434980"/>
            <a:ext cx="2231079" cy="2060888"/>
          </a:xfrm>
          <a:prstGeom prst="rtTriangle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06146" y="6616091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https://s-media-cache-ak0.pinimg.com/236x/45/22/67/452267c89930c40947931e5c9b2dc489.jpg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376184" y="6550896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http://www.bloomsbythebox.com/img/example-of-balance-in-a-floral-arrangement.jpg</a:t>
            </a:r>
          </a:p>
        </p:txBody>
      </p:sp>
    </p:spTree>
    <p:extLst>
      <p:ext uri="{BB962C8B-B14F-4D97-AF65-F5344CB8AC3E}">
        <p14:creationId xmlns:p14="http://schemas.microsoft.com/office/powerpoint/2010/main" val="298537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29638" y="1602685"/>
            <a:ext cx="8329755" cy="3931603"/>
          </a:xfrm>
        </p:spPr>
        <p:txBody>
          <a:bodyPr/>
          <a:lstStyle/>
          <a:p>
            <a:r>
              <a:rPr lang="en-US" dirty="0" smtClean="0"/>
              <a:t>Proportion or scale ties in with the idea of balance.</a:t>
            </a:r>
          </a:p>
          <a:p>
            <a:r>
              <a:rPr lang="en-US" dirty="0" smtClean="0"/>
              <a:t>Proportion controls the size of the materials being used in the floral arrangement</a:t>
            </a:r>
          </a:p>
          <a:p>
            <a:r>
              <a:rPr lang="en-US" dirty="0" smtClean="0"/>
              <a:t>The arrangement height should be proportionate to the container (1½ to 2 times the size of the container). </a:t>
            </a:r>
          </a:p>
          <a:p>
            <a:r>
              <a:rPr lang="en-US" dirty="0" smtClean="0"/>
              <a:t>The arrangement must be proportionate to its surroundings. 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211995" y="1173892"/>
            <a:ext cx="4778375" cy="594592"/>
          </a:xfrm>
        </p:spPr>
        <p:txBody>
          <a:bodyPr/>
          <a:lstStyle/>
          <a:p>
            <a:r>
              <a:rPr lang="en-US" dirty="0" smtClean="0"/>
              <a:t>Proportion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992" y="4386168"/>
            <a:ext cx="1521630" cy="17757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9807" y="6100402"/>
            <a:ext cx="4572000" cy="1231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" dirty="0"/>
              <a:t>http://1.bp.blogspot.com/-FrTGleM8wxM/TmWLaCm0sBI/AAAAAAAAAAc/rj4zesNSotk/s1600/FLO-00402_high.jpg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70" y="3783796"/>
            <a:ext cx="1553395" cy="237816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02443" y="6100402"/>
            <a:ext cx="2517219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http://d13jmf4ukq7yn1.cloudfront.net/jshop/images/0_CTT73-21_TFS211.jpg</a:t>
            </a:r>
          </a:p>
        </p:txBody>
      </p:sp>
      <p:sp>
        <p:nvSpPr>
          <p:cNvPr id="9" name="Left Bracket 8"/>
          <p:cNvSpPr/>
          <p:nvPr/>
        </p:nvSpPr>
        <p:spPr>
          <a:xfrm>
            <a:off x="279470" y="5274063"/>
            <a:ext cx="300337" cy="52045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Left Bracket 9"/>
          <p:cNvSpPr/>
          <p:nvPr/>
        </p:nvSpPr>
        <p:spPr>
          <a:xfrm>
            <a:off x="280644" y="4094095"/>
            <a:ext cx="300337" cy="1118413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Bracket 10"/>
          <p:cNvSpPr/>
          <p:nvPr/>
        </p:nvSpPr>
        <p:spPr>
          <a:xfrm>
            <a:off x="3484524" y="5212507"/>
            <a:ext cx="284195" cy="835269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ight Bracket 11"/>
          <p:cNvSpPr/>
          <p:nvPr/>
        </p:nvSpPr>
        <p:spPr>
          <a:xfrm>
            <a:off x="3484524" y="4548247"/>
            <a:ext cx="284195" cy="58182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79470" y="6175459"/>
            <a:ext cx="3489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one on the left is more proportionate.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21548" y="6183685"/>
            <a:ext cx="4137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Both arrangements are proportionate to the room.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910" y="4037710"/>
            <a:ext cx="2108477" cy="218145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07431" y="6161957"/>
            <a:ext cx="1429791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http://www.growerdirect.com/uploads/files/Images/Stock%20Pictures/sleepingpatientwithflowers.jpg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670" y="4460784"/>
            <a:ext cx="2337240" cy="175837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788066" y="6179335"/>
            <a:ext cx="1482719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https://s-media-cache-ak0.pinimg.com/736x/20/60/eb/2060ebf9535b96b2e85a4ce7daaeee09.jpg</a:t>
            </a:r>
          </a:p>
        </p:txBody>
      </p:sp>
    </p:spTree>
    <p:extLst>
      <p:ext uri="{BB962C8B-B14F-4D97-AF65-F5344CB8AC3E}">
        <p14:creationId xmlns:p14="http://schemas.microsoft.com/office/powerpoint/2010/main" val="406748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9" y="1618090"/>
            <a:ext cx="8229600" cy="3931603"/>
          </a:xfrm>
        </p:spPr>
        <p:txBody>
          <a:bodyPr/>
          <a:lstStyle/>
          <a:p>
            <a:r>
              <a:rPr lang="en-US" dirty="0" smtClean="0"/>
              <a:t>The center of interest in a floral arrangement is the emphasis or focal </a:t>
            </a:r>
            <a:r>
              <a:rPr lang="en-US" dirty="0"/>
              <a:t>p</a:t>
            </a:r>
            <a:r>
              <a:rPr lang="en-US" dirty="0" smtClean="0"/>
              <a:t>oint.</a:t>
            </a:r>
          </a:p>
          <a:p>
            <a:r>
              <a:rPr lang="en-US" dirty="0" smtClean="0"/>
              <a:t>The emphasis is where the viewer looks first in the design (multiple focal points are called accents). </a:t>
            </a:r>
          </a:p>
          <a:p>
            <a:r>
              <a:rPr lang="en-US" dirty="0" smtClean="0"/>
              <a:t>Emphasis can be done strategically through location, framing and contrast.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Emphasis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03" y="3764144"/>
            <a:ext cx="2838451" cy="28384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179" y="3764144"/>
            <a:ext cx="2632015" cy="2849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8" name="Rectangle 7"/>
          <p:cNvSpPr/>
          <p:nvPr/>
        </p:nvSpPr>
        <p:spPr>
          <a:xfrm>
            <a:off x="5816650" y="6613379"/>
            <a:ext cx="2289071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https://s-media-cache-ak0.pinimg.com/236x/7c/29/c8/7c29c872e4aa8294a4fe900309890c6e.jpg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1438006" y="6551824"/>
            <a:ext cx="1331843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" dirty="0"/>
              <a:t>https://s-media-cache-ak0.pinimg.com/564x/9e/d5/a6/9ed5a657b977388e0566b47944b846cd.jpg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37581" y="4101872"/>
            <a:ext cx="1599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Emphasis?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182812" y="4530590"/>
            <a:ext cx="1992156" cy="7904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714566" y="4530590"/>
            <a:ext cx="1600081" cy="4986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57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335" y="2869659"/>
            <a:ext cx="3124358" cy="391051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8" y="1610901"/>
            <a:ext cx="8229600" cy="3931603"/>
          </a:xfrm>
        </p:spPr>
        <p:txBody>
          <a:bodyPr/>
          <a:lstStyle/>
          <a:p>
            <a:r>
              <a:rPr lang="en-US" dirty="0" smtClean="0"/>
              <a:t>Rhythm refers to the movement of your eyes from the emphasis out to the rest of the arrangement.</a:t>
            </a:r>
          </a:p>
          <a:p>
            <a:r>
              <a:rPr lang="en-US" dirty="0" smtClean="0"/>
              <a:t>Rhythm is established by repetition, radiating lines and transition.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1" y="1173892"/>
            <a:ext cx="4778375" cy="594592"/>
          </a:xfrm>
        </p:spPr>
        <p:txBody>
          <a:bodyPr/>
          <a:lstStyle/>
          <a:p>
            <a:r>
              <a:rPr lang="en-US" dirty="0" smtClean="0"/>
              <a:t>Rhythm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057" y="3201563"/>
            <a:ext cx="2044735" cy="2777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06" y="3201563"/>
            <a:ext cx="1957321" cy="2783858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>
            <a:off x="2660627" y="5243209"/>
            <a:ext cx="1162343" cy="398834"/>
          </a:xfrm>
          <a:custGeom>
            <a:avLst/>
            <a:gdLst>
              <a:gd name="connsiteX0" fmla="*/ 1162343 w 1162343"/>
              <a:gd name="connsiteY0" fmla="*/ 398834 h 398834"/>
              <a:gd name="connsiteX1" fmla="*/ 102028 w 1162343"/>
              <a:gd name="connsiteY1" fmla="*/ 321012 h 398834"/>
              <a:gd name="connsiteX2" fmla="*/ 102028 w 1162343"/>
              <a:gd name="connsiteY2" fmla="*/ 0 h 39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2343" h="398834">
                <a:moveTo>
                  <a:pt x="1162343" y="398834"/>
                </a:moveTo>
                <a:cubicBezTo>
                  <a:pt x="720545" y="393159"/>
                  <a:pt x="278747" y="387484"/>
                  <a:pt x="102028" y="321012"/>
                </a:cubicBezTo>
                <a:cubicBezTo>
                  <a:pt x="-74691" y="254540"/>
                  <a:pt x="13668" y="127270"/>
                  <a:pt x="10202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 rot="1411658">
            <a:off x="3035502" y="4792485"/>
            <a:ext cx="776129" cy="265682"/>
          </a:xfrm>
          <a:custGeom>
            <a:avLst/>
            <a:gdLst>
              <a:gd name="connsiteX0" fmla="*/ 1162343 w 1162343"/>
              <a:gd name="connsiteY0" fmla="*/ 398834 h 398834"/>
              <a:gd name="connsiteX1" fmla="*/ 102028 w 1162343"/>
              <a:gd name="connsiteY1" fmla="*/ 321012 h 398834"/>
              <a:gd name="connsiteX2" fmla="*/ 102028 w 1162343"/>
              <a:gd name="connsiteY2" fmla="*/ 0 h 39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2343" h="398834">
                <a:moveTo>
                  <a:pt x="1162343" y="398834"/>
                </a:moveTo>
                <a:cubicBezTo>
                  <a:pt x="720545" y="393159"/>
                  <a:pt x="278747" y="387484"/>
                  <a:pt x="102028" y="321012"/>
                </a:cubicBezTo>
                <a:cubicBezTo>
                  <a:pt x="-74691" y="254540"/>
                  <a:pt x="13668" y="127270"/>
                  <a:pt x="10202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16"/>
          <p:cNvSpPr/>
          <p:nvPr/>
        </p:nvSpPr>
        <p:spPr>
          <a:xfrm>
            <a:off x="3997054" y="2761006"/>
            <a:ext cx="648094" cy="1295428"/>
          </a:xfrm>
          <a:custGeom>
            <a:avLst/>
            <a:gdLst>
              <a:gd name="connsiteX0" fmla="*/ 1014 w 648094"/>
              <a:gd name="connsiteY0" fmla="*/ 1295428 h 1295428"/>
              <a:gd name="connsiteX1" fmla="*/ 49652 w 648094"/>
              <a:gd name="connsiteY1" fmla="*/ 371300 h 1295428"/>
              <a:gd name="connsiteX2" fmla="*/ 322027 w 648094"/>
              <a:gd name="connsiteY2" fmla="*/ 21105 h 1295428"/>
              <a:gd name="connsiteX3" fmla="*/ 604129 w 648094"/>
              <a:gd name="connsiteY3" fmla="*/ 40560 h 1295428"/>
              <a:gd name="connsiteX4" fmla="*/ 643040 w 648094"/>
              <a:gd name="connsiteY4" fmla="*/ 50288 h 129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4" h="1295428">
                <a:moveTo>
                  <a:pt x="1014" y="1295428"/>
                </a:moveTo>
                <a:cubicBezTo>
                  <a:pt x="-1418" y="939557"/>
                  <a:pt x="-3850" y="583687"/>
                  <a:pt x="49652" y="371300"/>
                </a:cubicBezTo>
                <a:cubicBezTo>
                  <a:pt x="103154" y="158913"/>
                  <a:pt x="229614" y="76228"/>
                  <a:pt x="322027" y="21105"/>
                </a:cubicBezTo>
                <a:cubicBezTo>
                  <a:pt x="414440" y="-34018"/>
                  <a:pt x="550627" y="35696"/>
                  <a:pt x="604129" y="40560"/>
                </a:cubicBezTo>
                <a:cubicBezTo>
                  <a:pt x="657631" y="45424"/>
                  <a:pt x="650335" y="47856"/>
                  <a:pt x="643040" y="502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4931509" y="3025302"/>
            <a:ext cx="370065" cy="1799617"/>
          </a:xfrm>
          <a:custGeom>
            <a:avLst/>
            <a:gdLst>
              <a:gd name="connsiteX0" fmla="*/ 19870 w 370065"/>
              <a:gd name="connsiteY0" fmla="*/ 0 h 1799617"/>
              <a:gd name="connsiteX1" fmla="*/ 29597 w 370065"/>
              <a:gd name="connsiteY1" fmla="*/ 661481 h 1799617"/>
              <a:gd name="connsiteX2" fmla="*/ 301972 w 370065"/>
              <a:gd name="connsiteY2" fmla="*/ 1177047 h 1799617"/>
              <a:gd name="connsiteX3" fmla="*/ 39325 w 370065"/>
              <a:gd name="connsiteY3" fmla="*/ 1566153 h 1799617"/>
              <a:gd name="connsiteX4" fmla="*/ 370065 w 370065"/>
              <a:gd name="connsiteY4" fmla="*/ 1799617 h 1799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065" h="1799617">
                <a:moveTo>
                  <a:pt x="19870" y="0"/>
                </a:moveTo>
                <a:cubicBezTo>
                  <a:pt x="1225" y="232653"/>
                  <a:pt x="-17420" y="465307"/>
                  <a:pt x="29597" y="661481"/>
                </a:cubicBezTo>
                <a:cubicBezTo>
                  <a:pt x="76614" y="857656"/>
                  <a:pt x="300351" y="1026268"/>
                  <a:pt x="301972" y="1177047"/>
                </a:cubicBezTo>
                <a:cubicBezTo>
                  <a:pt x="303593" y="1327826"/>
                  <a:pt x="27976" y="1462391"/>
                  <a:pt x="39325" y="1566153"/>
                </a:cubicBezTo>
                <a:cubicBezTo>
                  <a:pt x="50674" y="1669915"/>
                  <a:pt x="210369" y="1734766"/>
                  <a:pt x="370065" y="179961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90002" y="5965038"/>
            <a:ext cx="2230479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http://www.flowerarranging.me.uk/images/takefiveflowers2.jpg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5998" y="6369047"/>
            <a:ext cx="4572000" cy="1231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" dirty="0"/>
              <a:t>https://s-media-cache-ak0.pinimg.com/564x/e8/ec/60/e8ec6011ac642d8c704a91692f3703e9.jpg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87601" y="5957916"/>
            <a:ext cx="2838574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http://www.wowfloraldesignstudio.com/e/images/design309.jpg</a:t>
            </a:r>
          </a:p>
        </p:txBody>
      </p:sp>
    </p:spTree>
    <p:extLst>
      <p:ext uri="{BB962C8B-B14F-4D97-AF65-F5344CB8AC3E}">
        <p14:creationId xmlns:p14="http://schemas.microsoft.com/office/powerpoint/2010/main" val="29997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199" y="1631684"/>
            <a:ext cx="8229600" cy="3931603"/>
          </a:xfrm>
        </p:spPr>
        <p:txBody>
          <a:bodyPr/>
          <a:lstStyle/>
          <a:p>
            <a:r>
              <a:rPr lang="en-US" dirty="0" smtClean="0"/>
              <a:t>Harmony is how the individual parts of the design come together in an aesthetically pleasing arrangement.</a:t>
            </a:r>
          </a:p>
          <a:p>
            <a:r>
              <a:rPr lang="en-US" dirty="0" smtClean="0"/>
              <a:t>Like harmony in music, different instruments come together to make one pleasant song. </a:t>
            </a:r>
          </a:p>
          <a:p>
            <a:r>
              <a:rPr lang="en-US" dirty="0" smtClean="0"/>
              <a:t>Having a predetermined theme or style is important to a harmonious design. </a:t>
            </a:r>
          </a:p>
          <a:p>
            <a:r>
              <a:rPr lang="en-US" dirty="0" smtClean="0"/>
              <a:t>Repeating </a:t>
            </a:r>
            <a:r>
              <a:rPr lang="en-US" dirty="0"/>
              <a:t>color, shape and </a:t>
            </a:r>
            <a:r>
              <a:rPr lang="en-US" dirty="0" smtClean="0"/>
              <a:t>texture emphasizes harmony.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2" y="1173892"/>
            <a:ext cx="4778375" cy="594592"/>
          </a:xfrm>
        </p:spPr>
        <p:txBody>
          <a:bodyPr/>
          <a:lstStyle/>
          <a:p>
            <a:r>
              <a:rPr lang="en-US" dirty="0" smtClean="0"/>
              <a:t>Harmony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345" y="4260310"/>
            <a:ext cx="2509250" cy="25092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389188" y="661567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https://s-media-cache-ak0.pinimg.com/236x/af/cd/d0/afcdd0992f34431143d5472c9930ead8.jpg</a:t>
            </a:r>
          </a:p>
        </p:txBody>
      </p:sp>
    </p:spTree>
    <p:extLst>
      <p:ext uri="{BB962C8B-B14F-4D97-AF65-F5344CB8AC3E}">
        <p14:creationId xmlns:p14="http://schemas.microsoft.com/office/powerpoint/2010/main" val="156958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3"/>
          </p:nvPr>
        </p:nvSpPr>
        <p:spPr>
          <a:xfrm>
            <a:off x="457200" y="1768484"/>
            <a:ext cx="8229600" cy="3931603"/>
          </a:xfrm>
        </p:spPr>
        <p:txBody>
          <a:bodyPr/>
          <a:lstStyle/>
          <a:p>
            <a:r>
              <a:rPr lang="en-US" dirty="0" smtClean="0"/>
              <a:t>Unity is how the finished floral arrangement is viewed as a whole composition.</a:t>
            </a:r>
          </a:p>
          <a:p>
            <a:r>
              <a:rPr lang="en-US" dirty="0" smtClean="0"/>
              <a:t>Different from harmony, which focuses on the individual components</a:t>
            </a:r>
          </a:p>
          <a:p>
            <a:r>
              <a:rPr lang="en-US" dirty="0" smtClean="0"/>
              <a:t>All principles of floral design must be correct to achieve unity in a floral arrangement.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182813" y="1173892"/>
            <a:ext cx="4778375" cy="594592"/>
          </a:xfrm>
        </p:spPr>
        <p:txBody>
          <a:bodyPr/>
          <a:lstStyle/>
          <a:p>
            <a:r>
              <a:rPr lang="en-US" dirty="0" smtClean="0"/>
              <a:t>Unity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285" y="4192463"/>
            <a:ext cx="4615903" cy="253562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10920" y="6635757"/>
            <a:ext cx="492216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http://cf.ltkcdn.net/weddings/images/slide/149000-600x399-Vintage-Room.jpg</a:t>
            </a:r>
          </a:p>
        </p:txBody>
      </p:sp>
    </p:spTree>
    <p:extLst>
      <p:ext uri="{BB962C8B-B14F-4D97-AF65-F5344CB8AC3E}">
        <p14:creationId xmlns:p14="http://schemas.microsoft.com/office/powerpoint/2010/main" val="285159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BDDF06-DB9E-400D-A9C5-A3A2A3E7237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E3CA914-97FF-409C-9490-52C307BAE5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16323</TotalTime>
  <Words>942</Words>
  <Application>Microsoft Office PowerPoint</Application>
  <PresentationFormat>On-screen Show (4:3)</PresentationFormat>
  <Paragraphs>155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Wingdings</vt:lpstr>
      <vt:lpstr>Verdana</vt:lpstr>
      <vt:lpstr>Georgia</vt:lpstr>
      <vt:lpstr>Franklin Gothic Book</vt:lpstr>
      <vt:lpstr>FFA Inservice Master</vt:lpstr>
      <vt:lpstr>Unit 3: Floral Design</vt:lpstr>
      <vt:lpstr>Introduction </vt:lpstr>
      <vt:lpstr>Concepts of Floral Design</vt:lpstr>
      <vt:lpstr>Principles</vt:lpstr>
      <vt:lpstr>Principles</vt:lpstr>
      <vt:lpstr>Principles</vt:lpstr>
      <vt:lpstr>Principles</vt:lpstr>
      <vt:lpstr>Principles</vt:lpstr>
      <vt:lpstr>Principles</vt:lpstr>
      <vt:lpstr>Elements</vt:lpstr>
      <vt:lpstr>Elements</vt:lpstr>
      <vt:lpstr>Elements</vt:lpstr>
      <vt:lpstr>Elements</vt:lpstr>
      <vt:lpstr>Elements</vt:lpstr>
      <vt:lpstr>Elements</vt:lpstr>
      <vt:lpstr>Elements</vt:lpstr>
      <vt:lpstr>Elements </vt:lpstr>
      <vt:lpstr>Activity</vt:lpstr>
      <vt:lpstr>Review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Principles of  Design with Flowers</dc:title>
  <dc:creator>Information Technology</dc:creator>
  <cp:lastModifiedBy>Balzer, Ashtin</cp:lastModifiedBy>
  <cp:revision>435</cp:revision>
  <dcterms:created xsi:type="dcterms:W3CDTF">2007-01-30T15:01:20Z</dcterms:created>
  <dcterms:modified xsi:type="dcterms:W3CDTF">2017-05-01T15:59:00Z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abb228df-9bf5-4965-a4f3-0111322b59f9</vt:lpwstr>
  </property>
  <property fmtid="{D5CDD505-2E9C-101B-9397-08002B2CF9AE}" pid="5" name="_dlc_DocId">
    <vt:lpwstr>6HAXTY5FZTHJ-43-1609</vt:lpwstr>
  </property>
  <property fmtid="{D5CDD505-2E9C-101B-9397-08002B2CF9AE}" pid="6" name="_dlc_DocIdUrl">
    <vt:lpwstr>https://ffanet.ffa.org/sites/collaboration/edresources/_layouts/15/DocIdRedir.aspx?ID=6HAXTY5FZTHJ-43-1609, 6HAXTY5FZTHJ-43-1609</vt:lpwstr>
  </property>
</Properties>
</file>