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9" r:id="rId6"/>
  </p:sldMasterIdLst>
  <p:notesMasterIdLst>
    <p:notesMasterId r:id="rId56"/>
  </p:notesMasterIdLst>
  <p:handoutMasterIdLst>
    <p:handoutMasterId r:id="rId57"/>
  </p:handoutMasterIdLst>
  <p:sldIdLst>
    <p:sldId id="529" r:id="rId7"/>
    <p:sldId id="576" r:id="rId8"/>
    <p:sldId id="530" r:id="rId9"/>
    <p:sldId id="531" r:id="rId10"/>
    <p:sldId id="532" r:id="rId11"/>
    <p:sldId id="533" r:id="rId12"/>
    <p:sldId id="534" r:id="rId13"/>
    <p:sldId id="535" r:id="rId14"/>
    <p:sldId id="536" r:id="rId15"/>
    <p:sldId id="537" r:id="rId16"/>
    <p:sldId id="538" r:id="rId17"/>
    <p:sldId id="539" r:id="rId18"/>
    <p:sldId id="540" r:id="rId19"/>
    <p:sldId id="541" r:id="rId20"/>
    <p:sldId id="577" r:id="rId21"/>
    <p:sldId id="543" r:id="rId22"/>
    <p:sldId id="542" r:id="rId23"/>
    <p:sldId id="544" r:id="rId24"/>
    <p:sldId id="545" r:id="rId25"/>
    <p:sldId id="546" r:id="rId26"/>
    <p:sldId id="547" r:id="rId27"/>
    <p:sldId id="548" r:id="rId28"/>
    <p:sldId id="549" r:id="rId29"/>
    <p:sldId id="550" r:id="rId30"/>
    <p:sldId id="551" r:id="rId31"/>
    <p:sldId id="552" r:id="rId32"/>
    <p:sldId id="553" r:id="rId33"/>
    <p:sldId id="554" r:id="rId34"/>
    <p:sldId id="555" r:id="rId35"/>
    <p:sldId id="556" r:id="rId36"/>
    <p:sldId id="557" r:id="rId37"/>
    <p:sldId id="558" r:id="rId38"/>
    <p:sldId id="559" r:id="rId39"/>
    <p:sldId id="560" r:id="rId40"/>
    <p:sldId id="561" r:id="rId41"/>
    <p:sldId id="562" r:id="rId42"/>
    <p:sldId id="564" r:id="rId43"/>
    <p:sldId id="563" r:id="rId44"/>
    <p:sldId id="565" r:id="rId45"/>
    <p:sldId id="566" r:id="rId46"/>
    <p:sldId id="567" r:id="rId47"/>
    <p:sldId id="568" r:id="rId48"/>
    <p:sldId id="569" r:id="rId49"/>
    <p:sldId id="570" r:id="rId50"/>
    <p:sldId id="571" r:id="rId51"/>
    <p:sldId id="572" r:id="rId52"/>
    <p:sldId id="573" r:id="rId53"/>
    <p:sldId id="574" r:id="rId54"/>
    <p:sldId id="575" r:id="rId55"/>
  </p:sldIdLst>
  <p:sldSz cx="9144000" cy="6858000" type="screen4x3"/>
  <p:notesSz cx="7010400" cy="9296400"/>
  <p:embeddedFontLst>
    <p:embeddedFont>
      <p:font typeface="Verdana" panose="020B0604030504040204" pitchFamily="34" charset="0"/>
      <p:regular r:id="rId58"/>
      <p:bold r:id="rId59"/>
      <p:italic r:id="rId60"/>
      <p:boldItalic r:id="rId61"/>
    </p:embeddedFont>
    <p:embeddedFont>
      <p:font typeface="Georgia" panose="02040502050405020303" pitchFamily="18" charset="0"/>
      <p:regular r:id="rId62"/>
      <p:bold r:id="rId63"/>
      <p:italic r:id="rId64"/>
      <p:boldItalic r:id="rId65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C97"/>
    <a:srgbClr val="FFCD00"/>
    <a:srgbClr val="DA291C"/>
    <a:srgbClr val="0033CC"/>
    <a:srgbClr val="33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6" autoAdjust="0"/>
    <p:restoredTop sz="94624" autoAdjust="0"/>
  </p:normalViewPr>
  <p:slideViewPr>
    <p:cSldViewPr snapToGrid="0">
      <p:cViewPr varScale="1">
        <p:scale>
          <a:sx n="64" d="100"/>
          <a:sy n="64" d="100"/>
        </p:scale>
        <p:origin x="606" y="66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0"/>
    </p:cViewPr>
  </p:sorterViewPr>
  <p:notesViewPr>
    <p:cSldViewPr>
      <p:cViewPr varScale="1">
        <p:scale>
          <a:sx n="61" d="100"/>
          <a:sy n="61" d="100"/>
        </p:scale>
        <p:origin x="-2436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font" Target="fonts/font6.fntdata"/><Relationship Id="rId68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font" Target="fonts/font1.fntdata"/><Relationship Id="rId66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handoutMaster" Target="handoutMasters/handoutMaster1.xml"/><Relationship Id="rId61" Type="http://schemas.openxmlformats.org/officeDocument/2006/relationships/font" Target="fonts/font4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7.fntdata"/><Relationship Id="rId69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2.fntdata"/><Relationship Id="rId67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t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defTabSz="90328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44" tIns="45122" rIns="90244" bIns="45122" numCol="1" anchor="b" anchorCtr="0" compatLnSpc="1">
            <a:prstTxWarp prst="textNoShape">
              <a:avLst/>
            </a:prstTxWarp>
          </a:bodyPr>
          <a:lstStyle>
            <a:lvl1pPr algn="r" defTabSz="903288">
              <a:defRPr sz="1200"/>
            </a:lvl1pPr>
          </a:lstStyle>
          <a:p>
            <a:pPr>
              <a:defRPr/>
            </a:pPr>
            <a:fld id="{F7033FF2-3712-47A6-AA88-4D27662C0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64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r>
              <a:rPr lang="en-US"/>
              <a:t>Tab 3-4C (3)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defTabSz="92710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29675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16" tIns="46408" rIns="92816" bIns="46408" numCol="1" anchor="b" anchorCtr="0" compatLnSpc="1">
            <a:prstTxWarp prst="textNoShape">
              <a:avLst/>
            </a:prstTxWarp>
          </a:bodyPr>
          <a:lstStyle>
            <a:lvl1pPr algn="r" defTabSz="927100">
              <a:defRPr sz="1200"/>
            </a:lvl1pPr>
          </a:lstStyle>
          <a:p>
            <a:pPr>
              <a:defRPr/>
            </a:pPr>
            <a:fld id="{361FA796-A954-4F53-A900-6146FF470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6397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572603" y="5738206"/>
            <a:ext cx="6075406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4095750"/>
            <a:ext cx="7694613" cy="1309370"/>
          </a:xfrm>
          <a:prstGeom prst="rect">
            <a:avLst/>
          </a:prstGeom>
        </p:spPr>
        <p:txBody>
          <a:bodyPr vert="horz"/>
          <a:lstStyle>
            <a:lvl1pPr marL="0" indent="0" algn="ctr">
              <a:lnSpc>
                <a:spcPct val="80000"/>
              </a:lnSpc>
              <a:buNone/>
              <a:defRPr sz="5400" b="1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pPr lvl="0"/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90" y="779912"/>
            <a:ext cx="2597023" cy="31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1818640"/>
            <a:ext cx="8229600" cy="4002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6" name="Picture 5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665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with Blank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60"/>
            <a:ext cx="8229600" cy="926714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pic>
        <p:nvPicPr>
          <p:cNvPr id="5" name="Picture 4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68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Copy text goes here.</a:t>
            </a:r>
            <a:endParaRPr lang="en-US" dirty="0"/>
          </a:p>
        </p:txBody>
      </p:sp>
      <p:pic>
        <p:nvPicPr>
          <p:cNvPr id="8" name="Picture 7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971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 with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2194560"/>
            <a:ext cx="8229600" cy="3931603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defRPr>
            </a:lvl1pPr>
            <a:lvl2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2pPr>
            <a:lvl3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3pPr>
            <a:lvl4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4pPr>
            <a:lvl5pPr>
              <a:defRPr b="0" i="0">
                <a:solidFill>
                  <a:srgbClr val="000000"/>
                </a:solidFill>
                <a:latin typeface="Verdana"/>
                <a:cs typeface="Verdana"/>
              </a:defRPr>
            </a:lvl5pPr>
          </a:lstStyle>
          <a:p>
            <a:pPr lvl="0"/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dirty="0" smtClean="0"/>
              <a:t>Bullet text</a:t>
            </a:r>
          </a:p>
          <a:p>
            <a:pPr lvl="0"/>
            <a:endParaRPr lang="en-US" dirty="0"/>
          </a:p>
        </p:txBody>
      </p:sp>
      <p:pic>
        <p:nvPicPr>
          <p:cNvPr id="10" name="Picture 9" descr="NationalFFA_Emblem_R_3C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01" y="78163"/>
            <a:ext cx="1095621" cy="1315989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409421" y="739482"/>
            <a:ext cx="5134919" cy="0"/>
          </a:xfrm>
          <a:prstGeom prst="line">
            <a:avLst/>
          </a:prstGeom>
          <a:ln>
            <a:solidFill>
              <a:srgbClr val="DA291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 vert="horz"/>
          <a:lstStyle>
            <a:lvl1pPr>
              <a:defRPr sz="2400" b="1" i="0" cap="none" baseline="0">
                <a:solidFill>
                  <a:srgbClr val="004C97"/>
                </a:solidFill>
                <a:latin typeface="Georgia"/>
                <a:cs typeface="Georgia"/>
              </a:defRPr>
            </a:lvl1pPr>
          </a:lstStyle>
          <a:p>
            <a:r>
              <a:rPr lang="en-US" dirty="0" smtClean="0"/>
              <a:t>Headline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82813" y="1305328"/>
            <a:ext cx="4778375" cy="594592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="0" i="0" baseline="0">
                <a:solidFill>
                  <a:srgbClr val="DA291C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dirty="0" smtClean="0"/>
              <a:t>Subhead, Verdana,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13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16" r:id="rId2"/>
    <p:sldLayoutId id="2147483721" r:id="rId3"/>
    <p:sldLayoutId id="2147483720" r:id="rId4"/>
    <p:sldLayoutId id="2147483722" r:id="rId5"/>
    <p:sldLayoutId id="2147483723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marR="0" indent="-342900" algn="l" defTabSz="914400" rtl="0" eaLnBrk="1" fontAlgn="auto" latinLnBrk="0" hangingPunct="1">
        <a:lnSpc>
          <a:spcPct val="100000"/>
        </a:lnSpc>
        <a:spcBef>
          <a:spcPts val="800"/>
        </a:spcBef>
        <a:spcAft>
          <a:spcPts val="0"/>
        </a:spcAft>
        <a:buClrTx/>
        <a:buSzTx/>
        <a:buFont typeface="Arial"/>
        <a:buChar char="•"/>
        <a:tabLst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76375"/>
            <a:ext cx="8229600" cy="981633"/>
          </a:xfrm>
        </p:spPr>
        <p:txBody>
          <a:bodyPr/>
          <a:lstStyle/>
          <a:p>
            <a:r>
              <a:rPr lang="en-US" dirty="0" smtClean="0"/>
              <a:t>Unit 3: Floral Design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864096" y="1158008"/>
            <a:ext cx="6872140" cy="594592"/>
          </a:xfrm>
        </p:spPr>
        <p:txBody>
          <a:bodyPr/>
          <a:lstStyle/>
          <a:p>
            <a:r>
              <a:rPr lang="en-US" dirty="0" smtClean="0"/>
              <a:t>Lesson Three:</a:t>
            </a:r>
          </a:p>
          <a:p>
            <a:r>
              <a:rPr lang="en-US" dirty="0" smtClean="0"/>
              <a:t>Equipment Identification and Floral Crops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Lesson Objectives:</a:t>
            </a:r>
          </a:p>
          <a:p>
            <a:r>
              <a:rPr lang="en-US" dirty="0" smtClean="0"/>
              <a:t>1. Identify equipment used </a:t>
            </a:r>
            <a:r>
              <a:rPr lang="en-US" dirty="0"/>
              <a:t>in the retail floriculture industry.</a:t>
            </a:r>
          </a:p>
          <a:p>
            <a:r>
              <a:rPr lang="en-US" dirty="0" smtClean="0"/>
              <a:t>2. Categorize floral crops commonly </a:t>
            </a:r>
            <a:r>
              <a:rPr lang="en-US" dirty="0"/>
              <a:t>used in </a:t>
            </a:r>
            <a:r>
              <a:rPr lang="en-US" dirty="0" smtClean="0"/>
              <a:t>floral design.</a:t>
            </a:r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23770" y="6540384"/>
            <a:ext cx="3986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>
                <a:solidFill>
                  <a:srgbClr val="7F7F7F"/>
                </a:solidFill>
                <a:latin typeface="Verdana"/>
                <a:cs typeface="Verdana"/>
              </a:rPr>
              <a:t>Footer</a:t>
            </a:r>
            <a:r>
              <a:rPr lang="en-US" sz="1000" i="1" baseline="0" dirty="0" smtClean="0">
                <a:solidFill>
                  <a:srgbClr val="7F7F7F"/>
                </a:solidFill>
                <a:latin typeface="Verdana"/>
                <a:cs typeface="Verdana"/>
              </a:rPr>
              <a:t> description area.</a:t>
            </a:r>
            <a:endParaRPr lang="en-US" sz="1000" i="1" dirty="0">
              <a:solidFill>
                <a:srgbClr val="7F7F7F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758175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Corsage </a:t>
            </a:r>
            <a:r>
              <a:rPr lang="en-US" dirty="0" smtClean="0"/>
              <a:t>Snips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378751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Smaller blades than typical </a:t>
            </a:r>
            <a:r>
              <a:rPr lang="en-US" dirty="0" smtClean="0"/>
              <a:t>shears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</a:t>
            </a:r>
            <a:r>
              <a:rPr lang="en-US" dirty="0" smtClean="0"/>
              <a:t>sed </a:t>
            </a:r>
            <a:r>
              <a:rPr lang="en-US" dirty="0"/>
              <a:t>to make </a:t>
            </a:r>
            <a:r>
              <a:rPr lang="en-US" dirty="0" smtClean="0"/>
              <a:t>cuts </a:t>
            </a:r>
            <a:r>
              <a:rPr lang="en-US" dirty="0"/>
              <a:t>in smaller pieces or in tight </a:t>
            </a:r>
            <a:r>
              <a:rPr lang="en-US" dirty="0" smtClean="0"/>
              <a:t>areas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266" y="2182661"/>
            <a:ext cx="3488113" cy="29227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89835" y="5255146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https://sproulefloristsupply.ca/resources/products/gallery/p_NDY2/main/3213ap15.jpg</a:t>
            </a:r>
          </a:p>
        </p:txBody>
      </p:sp>
    </p:spTree>
    <p:extLst>
      <p:ext uri="{BB962C8B-B14F-4D97-AF65-F5344CB8AC3E}">
        <p14:creationId xmlns:p14="http://schemas.microsoft.com/office/powerpoint/2010/main" val="321264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Dry Foam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27505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to anchor flowers and foliage in an arrangement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Unlike floral or oasis foam, it doesn’t need to be soaked in water prior to use.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Because this foam doesn’t hold water, only use with silk and artificial plants.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626" y="1461155"/>
            <a:ext cx="3873238" cy="38732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04245" y="434074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http://www.theuniversityflorist.com/supplies/dry-foam</a:t>
            </a:r>
          </a:p>
        </p:txBody>
      </p:sp>
    </p:spTree>
    <p:extLst>
      <p:ext uri="{BB962C8B-B14F-4D97-AF65-F5344CB8AC3E}">
        <p14:creationId xmlns:p14="http://schemas.microsoft.com/office/powerpoint/2010/main" val="1642689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Enclosure Card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708689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to deliver a message on a floral arrangement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Printed on durable cardstock and can be decorated for any holiday or special occasion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070" y="2034275"/>
            <a:ext cx="3333750" cy="26574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68945" y="4691750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http://www.marlowfloral.com/productimages/products/Everyday/EN6305_120.jpg</a:t>
            </a:r>
          </a:p>
        </p:txBody>
      </p:sp>
    </p:spTree>
    <p:extLst>
      <p:ext uri="{BB962C8B-B14F-4D97-AF65-F5344CB8AC3E}">
        <p14:creationId xmlns:p14="http://schemas.microsoft.com/office/powerpoint/2010/main" val="2753308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Fern Greening Pins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20906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Greening pins are used for securing moss or foliage to floral </a:t>
            </a:r>
            <a:r>
              <a:rPr lang="en-US" dirty="0" smtClean="0"/>
              <a:t>foam.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023" y="1818640"/>
            <a:ext cx="3545857" cy="363470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76334" y="5453345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http://factorydirectcraft.com/pimages/20060412092738-741540/silver_metal_greening_pins.jpg</a:t>
            </a:r>
          </a:p>
        </p:txBody>
      </p:sp>
    </p:spTree>
    <p:extLst>
      <p:ext uri="{BB962C8B-B14F-4D97-AF65-F5344CB8AC3E}">
        <p14:creationId xmlns:p14="http://schemas.microsoft.com/office/powerpoint/2010/main" val="3408908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864" y="4815032"/>
            <a:ext cx="2918504" cy="1523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Floral Adhesive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718115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Arial" charset="0"/>
              </a:rPr>
              <a:t>Also known as c</a:t>
            </a: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old glue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Floral adhesive </a:t>
            </a:r>
            <a:r>
              <a:rPr lang="en-US" dirty="0">
                <a:solidFill>
                  <a:schemeClr val="tx1"/>
                </a:solidFill>
                <a:latin typeface="Arial" charset="0"/>
              </a:rPr>
              <a:t>allows you to </a:t>
            </a: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glue </a:t>
            </a:r>
            <a:r>
              <a:rPr lang="en-US" dirty="0">
                <a:solidFill>
                  <a:schemeClr val="tx1"/>
                </a:solidFill>
                <a:latin typeface="Arial" charset="0"/>
              </a:rPr>
              <a:t>fresh flowers directly to ribbon or tulle as well as </a:t>
            </a:r>
            <a:r>
              <a:rPr lang="en-US" dirty="0" smtClean="0">
                <a:solidFill>
                  <a:schemeClr val="tx1"/>
                </a:solidFill>
                <a:latin typeface="Arial" charset="0"/>
              </a:rPr>
              <a:t>foliage </a:t>
            </a:r>
            <a:r>
              <a:rPr lang="en-US" dirty="0">
                <a:solidFill>
                  <a:schemeClr val="tx1"/>
                </a:solidFill>
                <a:latin typeface="Arial" charset="0"/>
              </a:rPr>
              <a:t>and garland. 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392" y="1503314"/>
            <a:ext cx="3200976" cy="33913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83794" y="4816048"/>
            <a:ext cx="3426643" cy="157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http://nebula.wsimg.com/obj/RTRENURGREQzQjM3RUJEMDU2MkQ6MjdhNTY1MzcxMjVhYjFjZjg0YjkwMTcxZmRjYzE3NjE6Ojo6OjA=</a:t>
            </a:r>
          </a:p>
        </p:txBody>
      </p:sp>
    </p:spTree>
    <p:extLst>
      <p:ext uri="{BB962C8B-B14F-4D97-AF65-F5344CB8AC3E}">
        <p14:creationId xmlns:p14="http://schemas.microsoft.com/office/powerpoint/2010/main" val="1149370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Floral Knife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202077" y="1790931"/>
            <a:ext cx="4239491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Most commonly used tool by florists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Looks similar to a kitchen paring knife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to cut flowers before they are inserted into a design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3564" y="2293309"/>
            <a:ext cx="4262787" cy="28440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86962" y="5137387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http://livingfresh.ca/blog/wp-content/uploads/2014/03/MG_3517.jpg</a:t>
            </a:r>
          </a:p>
        </p:txBody>
      </p:sp>
    </p:spTree>
    <p:extLst>
      <p:ext uri="{BB962C8B-B14F-4D97-AF65-F5344CB8AC3E}">
        <p14:creationId xmlns:p14="http://schemas.microsoft.com/office/powerpoint/2010/main" val="2882534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Floral </a:t>
            </a:r>
            <a:r>
              <a:rPr lang="en-US" dirty="0" smtClean="0"/>
              <a:t>Foam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65212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Used to anchor flowers and foliage in an </a:t>
            </a:r>
            <a:r>
              <a:rPr lang="en-US" dirty="0" smtClean="0"/>
              <a:t>arrangement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Unlike </a:t>
            </a:r>
            <a:r>
              <a:rPr lang="en-US" dirty="0" smtClean="0"/>
              <a:t>dry foam, this foam needs </a:t>
            </a:r>
            <a:r>
              <a:rPr lang="en-US" dirty="0"/>
              <a:t>to be soaked in water prior to </a:t>
            </a:r>
            <a:r>
              <a:rPr lang="en-US" dirty="0" smtClean="0"/>
              <a:t>use.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 </a:t>
            </a:r>
            <a:r>
              <a:rPr lang="en-US" dirty="0"/>
              <a:t>with </a:t>
            </a:r>
            <a:r>
              <a:rPr lang="en-US" dirty="0" smtClean="0"/>
              <a:t>fresh-cut plants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4747" y="1430615"/>
            <a:ext cx="4286250" cy="36385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34747" y="517503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http://www.marshallfloralproducts.com/assets/images/designerblocks.jpg</a:t>
            </a:r>
          </a:p>
        </p:txBody>
      </p:sp>
    </p:spTree>
    <p:extLst>
      <p:ext uri="{BB962C8B-B14F-4D97-AF65-F5344CB8AC3E}">
        <p14:creationId xmlns:p14="http://schemas.microsoft.com/office/powerpoint/2010/main" val="98962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006" y="3184797"/>
            <a:ext cx="2318994" cy="23189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Floral Preservative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48433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Preservatives help extend the life of fresh cut flowers in floral arrangements.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Can be sprayed in a liquid form or sprinkled into water as a powder form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365" y="1635103"/>
            <a:ext cx="2531519" cy="253151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005633" y="5503791"/>
            <a:ext cx="401581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http://www.swflorist.com/categories/floral-preservative.html</a:t>
            </a:r>
          </a:p>
        </p:txBody>
      </p:sp>
    </p:spTree>
    <p:extLst>
      <p:ext uri="{BB962C8B-B14F-4D97-AF65-F5344CB8AC3E}">
        <p14:creationId xmlns:p14="http://schemas.microsoft.com/office/powerpoint/2010/main" val="2222496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Floral Stem Tape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01299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Paraffin-coated stretchy paper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mechanically to help combine wires and multiple stems in a corsages, boutonnieres and hand-held bouquets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Comes in different shades of green and white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3262" y="1543640"/>
            <a:ext cx="3053106" cy="30531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03262" y="4504413"/>
            <a:ext cx="321240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http://www.wedding-flowers-and-reception-ideas.com/images/florist-tape-02.jpg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1065" y="4709823"/>
            <a:ext cx="2857500" cy="17049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43815" y="632246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http://i.ebayimg.com/images/g/1kwAAMXQydtTN2zi/s-l300.jpg</a:t>
            </a:r>
          </a:p>
        </p:txBody>
      </p:sp>
    </p:spTree>
    <p:extLst>
      <p:ext uri="{BB962C8B-B14F-4D97-AF65-F5344CB8AC3E}">
        <p14:creationId xmlns:p14="http://schemas.microsoft.com/office/powerpoint/2010/main" val="3647239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Floral Wire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699262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Thin, long wire used to strengthen and combine stem.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Sold based on diameter size or gauge.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18- and 28-gauge are commonly used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68291" y="5802908"/>
            <a:ext cx="1883940" cy="126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" dirty="0"/>
              <a:t>http://cdn1.bigcommerce.com/server5200/4m7zoyl/products/469/images/818/Green_Floral_Wires__59867.1375234001.1280.1280.jpg?c=2</a:t>
            </a:r>
          </a:p>
        </p:txBody>
      </p:sp>
      <p:sp>
        <p:nvSpPr>
          <p:cNvPr id="8" name="Rectangle 7"/>
          <p:cNvSpPr/>
          <p:nvPr/>
        </p:nvSpPr>
        <p:spPr>
          <a:xfrm>
            <a:off x="326768" y="6718882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http://www.koch.com.au/blog/wp-content/uploads/2013/04/florist_wire.jpg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309" y="3872746"/>
            <a:ext cx="3987044" cy="28461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462" y="1818640"/>
            <a:ext cx="3984268" cy="398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32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Shopping List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561137" y="5057361"/>
            <a:ext cx="8229600" cy="1305732"/>
          </a:xfrm>
        </p:spPr>
        <p:txBody>
          <a:bodyPr/>
          <a:lstStyle/>
          <a:p>
            <a:r>
              <a:rPr lang="en-US" dirty="0" smtClean="0"/>
              <a:t>Think</a:t>
            </a:r>
            <a:r>
              <a:rPr lang="en-US" dirty="0"/>
              <a:t>, Pair, Share:</a:t>
            </a:r>
          </a:p>
          <a:p>
            <a:r>
              <a:rPr lang="en-US" dirty="0"/>
              <a:t>Think of </a:t>
            </a:r>
            <a:r>
              <a:rPr lang="en-US" dirty="0" smtClean="0"/>
              <a:t>a floral arrangement </a:t>
            </a:r>
            <a:r>
              <a:rPr lang="en-US" dirty="0"/>
              <a:t>you would like to </a:t>
            </a:r>
            <a:r>
              <a:rPr lang="en-US" dirty="0" smtClean="0"/>
              <a:t>create and </a:t>
            </a:r>
            <a:r>
              <a:rPr lang="en-US" dirty="0"/>
              <a:t>make a list of material you would need to create it (price is not a factor)! 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826" y="2185939"/>
            <a:ext cx="4159823" cy="250311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18737" y="4596716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http://quiltcraftsewmall.com/images/slide04.jpg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06" y="2185939"/>
            <a:ext cx="3777420" cy="250311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50116" y="4595627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http://the-flower-shoppe.com/images/415_Colorful-Wholesale-flowers.jpg</a:t>
            </a:r>
          </a:p>
        </p:txBody>
      </p:sp>
    </p:spTree>
    <p:extLst>
      <p:ext uri="{BB962C8B-B14F-4D97-AF65-F5344CB8AC3E}">
        <p14:creationId xmlns:p14="http://schemas.microsoft.com/office/powerpoint/2010/main" val="1485567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Glass Vase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65212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Glass vases are </a:t>
            </a:r>
            <a:r>
              <a:rPr lang="en-US" dirty="0"/>
              <a:t>used to hold </a:t>
            </a:r>
            <a:r>
              <a:rPr lang="en-US" dirty="0" smtClean="0"/>
              <a:t>single flower or mixed </a:t>
            </a:r>
            <a:r>
              <a:rPr lang="en-US" dirty="0"/>
              <a:t>flower </a:t>
            </a:r>
            <a:r>
              <a:rPr lang="en-US" dirty="0" smtClean="0"/>
              <a:t>arrangements, depending on the size.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</a:t>
            </a:r>
            <a:r>
              <a:rPr lang="en-US" dirty="0" smtClean="0"/>
              <a:t>ases </a:t>
            </a:r>
            <a:r>
              <a:rPr lang="en-US" dirty="0"/>
              <a:t>can be simple or ornate, big or small, and in various colors and shapes.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273" y="1818640"/>
            <a:ext cx="3740815" cy="36956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48039" y="5514294"/>
            <a:ext cx="314928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http://i01.i.aliimg.com/img/pb/011/768/485/485768011_883.jpg</a:t>
            </a:r>
          </a:p>
        </p:txBody>
      </p:sp>
    </p:spTree>
    <p:extLst>
      <p:ext uri="{BB962C8B-B14F-4D97-AF65-F5344CB8AC3E}">
        <p14:creationId xmlns:p14="http://schemas.microsoft.com/office/powerpoint/2010/main" val="2322542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Glue Gun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5048054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to administer hot glue when working with flower arrangements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When plugged in, the machine heats up the glue sticks and allows it to be applied precisely as a liquid.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254" y="2092751"/>
            <a:ext cx="3473219" cy="27380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55864" y="4718906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http://d28xhcgddm1buq.cloudfront.net/product-images/bevfabriccrafts_2269_775864018_260.jpg</a:t>
            </a:r>
          </a:p>
        </p:txBody>
      </p:sp>
    </p:spTree>
    <p:extLst>
      <p:ext uri="{BB962C8B-B14F-4D97-AF65-F5344CB8AC3E}">
        <p14:creationId xmlns:p14="http://schemas.microsoft.com/office/powerpoint/2010/main" val="943155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Glue Pan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897225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Melts glue in the pan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Stems and foam can be dipped directly into the glue pan.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051" y="1900026"/>
            <a:ext cx="3839949" cy="38399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981308" y="5229767"/>
            <a:ext cx="2804474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http://www.marshallfloralproducts.com/thumbnail.asp?file=assets/images/hotmeltgluepan1.jpg&amp;maxx=500&amp;maxy=0</a:t>
            </a:r>
          </a:p>
        </p:txBody>
      </p:sp>
    </p:spTree>
    <p:extLst>
      <p:ext uri="{BB962C8B-B14F-4D97-AF65-F5344CB8AC3E}">
        <p14:creationId xmlns:p14="http://schemas.microsoft.com/office/powerpoint/2010/main" val="1884525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Glue Stick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790359"/>
            <a:ext cx="474639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Starts as solid cylinder sticks of glue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Once inserted into a glue gun, the sticks are heated up and turned into a hot, liquid glue.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06" y="1813526"/>
            <a:ext cx="3979556" cy="39795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70784" y="4086223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http://www.hobbycraft.co.uk/supplyimages/567347_1000_1_800.jpg</a:t>
            </a:r>
          </a:p>
        </p:txBody>
      </p:sp>
    </p:spTree>
    <p:extLst>
      <p:ext uri="{BB962C8B-B14F-4D97-AF65-F5344CB8AC3E}">
        <p14:creationId xmlns:p14="http://schemas.microsoft.com/office/powerpoint/2010/main" val="1547321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Nosegay Holder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642701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Ornate holders for </a:t>
            </a:r>
            <a:r>
              <a:rPr lang="en-US" dirty="0" err="1" smtClean="0"/>
              <a:t>tuzzie-muzzies</a:t>
            </a:r>
            <a:r>
              <a:rPr lang="en-US" dirty="0" smtClean="0"/>
              <a:t> or hand-held bouquets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Made popular in European floral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Can be metal or plastic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489" y="3901421"/>
            <a:ext cx="2038350" cy="16192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4429" y="5520671"/>
            <a:ext cx="2064470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https://img1.etsystatic.com/129/0/11669397/il_214x170.1049825417_ps1x.jpg</a:t>
            </a:r>
          </a:p>
        </p:txBody>
      </p:sp>
      <p:sp>
        <p:nvSpPr>
          <p:cNvPr id="7" name="Rectangle 6"/>
          <p:cNvSpPr/>
          <p:nvPr/>
        </p:nvSpPr>
        <p:spPr>
          <a:xfrm>
            <a:off x="5927103" y="3287846"/>
            <a:ext cx="2399122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https://o.quizlet.com/DR757YvmlND.NssRd341Og_m.png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164" y="1382846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618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 Cover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579748" y="1996715"/>
            <a:ext cx="4473019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 smtClean="0"/>
              <a:t>Polyfoil</a:t>
            </a:r>
            <a:r>
              <a:rPr lang="en-US" dirty="0" smtClean="0"/>
              <a:t> material used to cover containers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Comes in a variety of colors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396" y="1996715"/>
            <a:ext cx="2286000" cy="1714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44299" y="3711215"/>
            <a:ext cx="2776193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https://o.quizlet.com/1CaGCDjArxivuVYHkAw4Cw_m.jpg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178" y="3865103"/>
            <a:ext cx="2209800" cy="2286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16078" y="6048340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https://quizlet.com/113856139/floriculture-cde-tool-id-flashcards-flash-cards/</a:t>
            </a:r>
          </a:p>
        </p:txBody>
      </p:sp>
    </p:spTree>
    <p:extLst>
      <p:ext uri="{BB962C8B-B14F-4D97-AF65-F5344CB8AC3E}">
        <p14:creationId xmlns:p14="http://schemas.microsoft.com/office/powerpoint/2010/main" val="2909678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Ribbon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3271101" cy="4002723"/>
          </a:xfrm>
        </p:spPr>
        <p:txBody>
          <a:bodyPr/>
          <a:lstStyle/>
          <a:p>
            <a:r>
              <a:rPr lang="en-US" dirty="0" smtClean="0"/>
              <a:t>Ribbon can be satin, sheer and/or wired.</a:t>
            </a:r>
          </a:p>
          <a:p>
            <a:r>
              <a:rPr lang="en-US" dirty="0" smtClean="0"/>
              <a:t>Used for decoration and for holding together arrangements</a:t>
            </a:r>
          </a:p>
          <a:p>
            <a:r>
              <a:rPr lang="en-US" dirty="0" smtClean="0"/>
              <a:t>Commonly used sizes are #3, #9, #40 and #100.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189" y="1583348"/>
            <a:ext cx="4331617" cy="44733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22189" y="5934670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http://www.jacobsonfloral.com/public/_assets/media/2015/JFS.RibbonSizeChart2015_web.jpg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695" y="4563309"/>
            <a:ext cx="1895475" cy="21431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30432" y="6701402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http://thumbs.ebaystatic.com/images/m/mRuN7402S7nxftiFBEXJjvA/s-l225.jpg</a:t>
            </a:r>
          </a:p>
        </p:txBody>
      </p:sp>
    </p:spTree>
    <p:extLst>
      <p:ext uri="{BB962C8B-B14F-4D97-AF65-F5344CB8AC3E}">
        <p14:creationId xmlns:p14="http://schemas.microsoft.com/office/powerpoint/2010/main" val="309560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Ribbon Shears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699262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Around 8.5 inches in </a:t>
            </a:r>
            <a:r>
              <a:rPr lang="en-US" dirty="0" smtClean="0"/>
              <a:t>length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</a:t>
            </a:r>
            <a:r>
              <a:rPr lang="en-US" dirty="0"/>
              <a:t>specifically for cutting ribbon and nothing </a:t>
            </a:r>
            <a:r>
              <a:rPr lang="en-US" dirty="0" smtClean="0"/>
              <a:t>else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Sharp blade to cut ribbon without causing the ribbon to unravel or </a:t>
            </a:r>
            <a:r>
              <a:rPr lang="en-US" dirty="0" smtClean="0"/>
              <a:t>fringe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868" y="2292481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0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Rose and Stem Flower Stripper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5786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Strips the leaves and thorns of roses and other flowers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Can be a hand held machine, pad or glove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4118" y="3651020"/>
            <a:ext cx="2762250" cy="26479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88515" y="628144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http://www.leevalley.com/us/images/item/gardening/db312s1.jpg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7354" y="1235551"/>
            <a:ext cx="2314324" cy="23143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348007" y="3466354"/>
            <a:ext cx="1653017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" dirty="0"/>
              <a:t>http://www.fss.com/images/products/T5.jpg</a:t>
            </a:r>
          </a:p>
        </p:txBody>
      </p:sp>
    </p:spTree>
    <p:extLst>
      <p:ext uri="{BB962C8B-B14F-4D97-AF65-F5344CB8AC3E}">
        <p14:creationId xmlns:p14="http://schemas.microsoft.com/office/powerpoint/2010/main" val="2132024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Sheet Moss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9556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Sheet moss is harvested and kept intact in </a:t>
            </a:r>
            <a:r>
              <a:rPr lang="en-US" dirty="0" smtClean="0"/>
              <a:t>whole-sheet </a:t>
            </a:r>
            <a:r>
              <a:rPr lang="en-US" dirty="0"/>
              <a:t>pieces. </a:t>
            </a:r>
            <a:r>
              <a:rPr lang="en-US" dirty="0" smtClean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</a:t>
            </a:r>
            <a:r>
              <a:rPr lang="en-US" dirty="0"/>
              <a:t>to cover foam and soil media in planting containers or cut flower </a:t>
            </a:r>
            <a:r>
              <a:rPr lang="en-US" dirty="0" smtClean="0"/>
              <a:t>arrangements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693" y="2366128"/>
            <a:ext cx="3509692" cy="34552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84103" y="5555558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https://www.burtonandburton.com/images/catalog/F4141_L.jpg</a:t>
            </a:r>
          </a:p>
        </p:txBody>
      </p:sp>
    </p:spTree>
    <p:extLst>
      <p:ext uri="{BB962C8B-B14F-4D97-AF65-F5344CB8AC3E}">
        <p14:creationId xmlns:p14="http://schemas.microsoft.com/office/powerpoint/2010/main" val="1560373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768" y="192259"/>
            <a:ext cx="8229600" cy="98163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Floriculture Tool Identification 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57198" y="1173892"/>
            <a:ext cx="8229600" cy="5102217"/>
          </a:xfrm>
        </p:spPr>
        <p:txBody>
          <a:bodyPr numCol="3"/>
          <a:lstStyle/>
          <a:p>
            <a:pPr lvl="0"/>
            <a:r>
              <a:rPr lang="en-US" sz="1800" dirty="0"/>
              <a:t>Bouquet </a:t>
            </a:r>
            <a:r>
              <a:rPr lang="en-US" sz="1800" dirty="0" smtClean="0"/>
              <a:t>sleeve</a:t>
            </a:r>
            <a:endParaRPr lang="en-US" sz="1800" dirty="0"/>
          </a:p>
          <a:p>
            <a:pPr lvl="0"/>
            <a:r>
              <a:rPr lang="en-US" sz="1800" dirty="0" err="1"/>
              <a:t>Cardette</a:t>
            </a:r>
            <a:endParaRPr lang="en-US" sz="1800" dirty="0"/>
          </a:p>
          <a:p>
            <a:pPr lvl="0"/>
            <a:r>
              <a:rPr lang="en-US" sz="1800" dirty="0"/>
              <a:t>Ceramic </a:t>
            </a:r>
            <a:r>
              <a:rPr lang="en-US" sz="1800" dirty="0" smtClean="0"/>
              <a:t>container</a:t>
            </a:r>
            <a:endParaRPr lang="en-US" sz="1800" dirty="0"/>
          </a:p>
          <a:p>
            <a:pPr lvl="0"/>
            <a:r>
              <a:rPr lang="en-US" sz="1800" dirty="0"/>
              <a:t>Chenille </a:t>
            </a:r>
            <a:r>
              <a:rPr lang="en-US" sz="1800" dirty="0" smtClean="0"/>
              <a:t>stem</a:t>
            </a:r>
            <a:endParaRPr lang="en-US" sz="1800" dirty="0"/>
          </a:p>
          <a:p>
            <a:pPr lvl="0"/>
            <a:r>
              <a:rPr lang="en-US" sz="1800" dirty="0"/>
              <a:t>Corsage </a:t>
            </a:r>
            <a:r>
              <a:rPr lang="en-US" sz="1800" dirty="0" smtClean="0"/>
              <a:t>box</a:t>
            </a:r>
            <a:endParaRPr lang="en-US" sz="1800" dirty="0"/>
          </a:p>
          <a:p>
            <a:pPr lvl="0"/>
            <a:r>
              <a:rPr lang="en-US" sz="1800" dirty="0"/>
              <a:t>Corsage </a:t>
            </a:r>
            <a:r>
              <a:rPr lang="en-US" sz="1800" dirty="0" smtClean="0"/>
              <a:t>pins</a:t>
            </a:r>
            <a:endParaRPr lang="en-US" sz="1800" dirty="0"/>
          </a:p>
          <a:p>
            <a:pPr lvl="0"/>
            <a:r>
              <a:rPr lang="en-US" sz="1800" dirty="0"/>
              <a:t>Corsage </a:t>
            </a:r>
            <a:r>
              <a:rPr lang="en-US" sz="1800" dirty="0" smtClean="0"/>
              <a:t>snips</a:t>
            </a:r>
            <a:endParaRPr lang="en-US" sz="1800" dirty="0"/>
          </a:p>
          <a:p>
            <a:pPr lvl="0"/>
            <a:r>
              <a:rPr lang="en-US" sz="1800" dirty="0"/>
              <a:t>Dry </a:t>
            </a:r>
            <a:r>
              <a:rPr lang="en-US" sz="1800" dirty="0" smtClean="0"/>
              <a:t>foam</a:t>
            </a:r>
            <a:endParaRPr lang="en-US" sz="1800" dirty="0"/>
          </a:p>
          <a:p>
            <a:pPr lvl="0"/>
            <a:r>
              <a:rPr lang="en-US" sz="1800" dirty="0"/>
              <a:t>Enclosure </a:t>
            </a:r>
            <a:r>
              <a:rPr lang="en-US" sz="1800" dirty="0" smtClean="0"/>
              <a:t>card</a:t>
            </a:r>
            <a:endParaRPr lang="en-US" sz="1800" dirty="0"/>
          </a:p>
          <a:p>
            <a:pPr lvl="0"/>
            <a:r>
              <a:rPr lang="en-US" sz="1800" dirty="0"/>
              <a:t>Fern </a:t>
            </a:r>
            <a:r>
              <a:rPr lang="en-US" sz="1800" dirty="0" smtClean="0"/>
              <a:t>greening </a:t>
            </a:r>
            <a:r>
              <a:rPr lang="en-US" sz="1800" dirty="0"/>
              <a:t>p</a:t>
            </a:r>
            <a:r>
              <a:rPr lang="en-US" sz="1800" dirty="0" smtClean="0"/>
              <a:t>ins</a:t>
            </a:r>
            <a:endParaRPr lang="en-US" sz="1800" dirty="0"/>
          </a:p>
          <a:p>
            <a:pPr lvl="0"/>
            <a:r>
              <a:rPr lang="en-US" sz="1800" dirty="0"/>
              <a:t>Floral </a:t>
            </a:r>
            <a:r>
              <a:rPr lang="en-US" sz="1800" dirty="0" smtClean="0"/>
              <a:t>adhesive</a:t>
            </a:r>
            <a:endParaRPr lang="en-US" sz="1800" dirty="0"/>
          </a:p>
          <a:p>
            <a:pPr lvl="0"/>
            <a:r>
              <a:rPr lang="en-US" sz="1800" dirty="0"/>
              <a:t>Floral f</a:t>
            </a:r>
            <a:r>
              <a:rPr lang="en-US" sz="1800" dirty="0" smtClean="0"/>
              <a:t>oam</a:t>
            </a:r>
          </a:p>
          <a:p>
            <a:pPr lvl="0"/>
            <a:r>
              <a:rPr lang="en-US" sz="1800" dirty="0" smtClean="0"/>
              <a:t>Floral knife</a:t>
            </a:r>
          </a:p>
          <a:p>
            <a:pPr marL="0" lvl="0" indent="0">
              <a:buNone/>
            </a:pPr>
            <a:endParaRPr lang="en-US" sz="1800" dirty="0"/>
          </a:p>
          <a:p>
            <a:pPr lvl="0"/>
            <a:r>
              <a:rPr lang="en-US" sz="1800" dirty="0"/>
              <a:t>Floral </a:t>
            </a:r>
            <a:r>
              <a:rPr lang="en-US" sz="1800" dirty="0" smtClean="0"/>
              <a:t>preservative</a:t>
            </a:r>
            <a:endParaRPr lang="en-US" sz="1800" dirty="0"/>
          </a:p>
          <a:p>
            <a:pPr lvl="0"/>
            <a:r>
              <a:rPr lang="en-US" sz="1800" dirty="0"/>
              <a:t>Floral </a:t>
            </a:r>
            <a:r>
              <a:rPr lang="en-US" sz="1800" dirty="0" smtClean="0"/>
              <a:t>stem </a:t>
            </a:r>
            <a:r>
              <a:rPr lang="en-US" sz="1800" dirty="0"/>
              <a:t>t</a:t>
            </a:r>
            <a:r>
              <a:rPr lang="en-US" sz="1800" dirty="0" smtClean="0"/>
              <a:t>ape</a:t>
            </a:r>
            <a:endParaRPr lang="en-US" sz="1800" dirty="0"/>
          </a:p>
          <a:p>
            <a:pPr lvl="0"/>
            <a:r>
              <a:rPr lang="en-US" sz="1800" dirty="0"/>
              <a:t>Floral </a:t>
            </a:r>
            <a:r>
              <a:rPr lang="en-US" sz="1800" dirty="0" smtClean="0"/>
              <a:t>wire</a:t>
            </a:r>
            <a:endParaRPr lang="en-US" sz="1800" dirty="0"/>
          </a:p>
          <a:p>
            <a:pPr lvl="0"/>
            <a:r>
              <a:rPr lang="en-US" sz="1800" dirty="0"/>
              <a:t>Glass </a:t>
            </a:r>
            <a:r>
              <a:rPr lang="en-US" sz="1800" dirty="0" smtClean="0"/>
              <a:t>vase</a:t>
            </a:r>
            <a:endParaRPr lang="en-US" sz="1800" dirty="0"/>
          </a:p>
          <a:p>
            <a:pPr lvl="0"/>
            <a:r>
              <a:rPr lang="en-US" sz="1800" dirty="0"/>
              <a:t>Glue </a:t>
            </a:r>
            <a:r>
              <a:rPr lang="en-US" sz="1800" dirty="0" smtClean="0"/>
              <a:t>gun</a:t>
            </a:r>
            <a:endParaRPr lang="en-US" sz="1800" dirty="0"/>
          </a:p>
          <a:p>
            <a:pPr lvl="0"/>
            <a:r>
              <a:rPr lang="en-US" sz="1800" dirty="0"/>
              <a:t>Glue </a:t>
            </a:r>
            <a:r>
              <a:rPr lang="en-US" sz="1800" dirty="0" smtClean="0"/>
              <a:t>pan</a:t>
            </a:r>
            <a:endParaRPr lang="en-US" sz="1800" dirty="0"/>
          </a:p>
          <a:p>
            <a:pPr lvl="0"/>
            <a:r>
              <a:rPr lang="en-US" sz="1800" dirty="0"/>
              <a:t>Glue </a:t>
            </a:r>
            <a:r>
              <a:rPr lang="en-US" sz="1800" dirty="0" smtClean="0"/>
              <a:t>sticks</a:t>
            </a:r>
            <a:endParaRPr lang="en-US" sz="1800" dirty="0"/>
          </a:p>
          <a:p>
            <a:pPr lvl="0"/>
            <a:r>
              <a:rPr lang="en-US" sz="1800" dirty="0"/>
              <a:t>Nosegay </a:t>
            </a:r>
            <a:r>
              <a:rPr lang="en-US" sz="1800" dirty="0" smtClean="0"/>
              <a:t>holder</a:t>
            </a:r>
            <a:endParaRPr lang="en-US" sz="1800" dirty="0"/>
          </a:p>
          <a:p>
            <a:pPr lvl="0"/>
            <a:r>
              <a:rPr lang="en-US" sz="1800" dirty="0"/>
              <a:t>Pot </a:t>
            </a:r>
            <a:r>
              <a:rPr lang="en-US" sz="1800" dirty="0" smtClean="0"/>
              <a:t>cover</a:t>
            </a:r>
            <a:endParaRPr lang="en-US" sz="1800" dirty="0"/>
          </a:p>
          <a:p>
            <a:pPr lvl="0"/>
            <a:r>
              <a:rPr lang="en-US" sz="1800" dirty="0"/>
              <a:t>Ribbon</a:t>
            </a:r>
          </a:p>
          <a:p>
            <a:pPr lvl="0"/>
            <a:r>
              <a:rPr lang="en-US" sz="1800" dirty="0"/>
              <a:t>Ribbon </a:t>
            </a:r>
            <a:r>
              <a:rPr lang="en-US" sz="1800" dirty="0" smtClean="0"/>
              <a:t>shears</a:t>
            </a:r>
            <a:endParaRPr lang="en-US" sz="1800" dirty="0"/>
          </a:p>
          <a:p>
            <a:pPr lvl="0"/>
            <a:r>
              <a:rPr lang="en-US" sz="1800" dirty="0"/>
              <a:t>Rose and </a:t>
            </a:r>
            <a:r>
              <a:rPr lang="en-US" sz="1800" dirty="0" smtClean="0"/>
              <a:t>stem </a:t>
            </a:r>
            <a:r>
              <a:rPr lang="en-US" sz="1800" dirty="0"/>
              <a:t>f</a:t>
            </a:r>
            <a:r>
              <a:rPr lang="en-US" sz="1800" dirty="0" smtClean="0"/>
              <a:t>lower </a:t>
            </a:r>
            <a:r>
              <a:rPr lang="en-US" sz="1800" dirty="0"/>
              <a:t>s</a:t>
            </a:r>
            <a:r>
              <a:rPr lang="en-US" sz="1800" dirty="0" smtClean="0"/>
              <a:t>tripper</a:t>
            </a:r>
          </a:p>
          <a:p>
            <a:pPr marL="0" lvl="0" indent="0">
              <a:buNone/>
            </a:pPr>
            <a:endParaRPr lang="en-US" sz="1800" dirty="0"/>
          </a:p>
          <a:p>
            <a:pPr lvl="0"/>
            <a:r>
              <a:rPr lang="en-US" sz="1800" dirty="0"/>
              <a:t>Sheet </a:t>
            </a:r>
            <a:r>
              <a:rPr lang="en-US" sz="1800" dirty="0" smtClean="0"/>
              <a:t>moss</a:t>
            </a:r>
            <a:endParaRPr lang="en-US" sz="1800" dirty="0"/>
          </a:p>
          <a:p>
            <a:pPr lvl="0"/>
            <a:r>
              <a:rPr lang="en-US" sz="1800" dirty="0"/>
              <a:t>Spanish </a:t>
            </a:r>
            <a:r>
              <a:rPr lang="en-US" sz="1800" dirty="0" smtClean="0"/>
              <a:t>moss</a:t>
            </a:r>
            <a:endParaRPr lang="en-US" sz="1800" dirty="0"/>
          </a:p>
          <a:p>
            <a:pPr lvl="0"/>
            <a:r>
              <a:rPr lang="en-US" sz="1800" dirty="0"/>
              <a:t>Styrofoam</a:t>
            </a:r>
          </a:p>
          <a:p>
            <a:pPr lvl="0"/>
            <a:r>
              <a:rPr lang="en-US" sz="1800" dirty="0" smtClean="0"/>
              <a:t>Sure-</a:t>
            </a:r>
            <a:r>
              <a:rPr lang="en-US" sz="1800" dirty="0" err="1" smtClean="0"/>
              <a:t>stik</a:t>
            </a:r>
            <a:r>
              <a:rPr lang="en-US" sz="1800" dirty="0" smtClean="0"/>
              <a:t> </a:t>
            </a:r>
            <a:r>
              <a:rPr lang="en-US" sz="1800" dirty="0"/>
              <a:t>c</a:t>
            </a:r>
            <a:r>
              <a:rPr lang="en-US" sz="1800" dirty="0" smtClean="0"/>
              <a:t>ling</a:t>
            </a:r>
            <a:endParaRPr lang="en-US" sz="1800" dirty="0"/>
          </a:p>
          <a:p>
            <a:pPr lvl="0"/>
            <a:r>
              <a:rPr lang="en-US" sz="1800" dirty="0"/>
              <a:t>Tulle</a:t>
            </a:r>
          </a:p>
          <a:p>
            <a:pPr lvl="0"/>
            <a:r>
              <a:rPr lang="en-US" sz="1800" dirty="0"/>
              <a:t>Water </a:t>
            </a:r>
            <a:r>
              <a:rPr lang="en-US" sz="1800" dirty="0" smtClean="0"/>
              <a:t>picks</a:t>
            </a:r>
            <a:endParaRPr lang="en-US" sz="1800" dirty="0"/>
          </a:p>
          <a:p>
            <a:pPr lvl="0"/>
            <a:r>
              <a:rPr lang="en-US" sz="1800" dirty="0"/>
              <a:t>Water t</a:t>
            </a:r>
            <a:r>
              <a:rPr lang="en-US" sz="1800" dirty="0" smtClean="0"/>
              <a:t>ubes</a:t>
            </a:r>
            <a:endParaRPr lang="en-US" sz="1800" dirty="0"/>
          </a:p>
          <a:p>
            <a:pPr lvl="0"/>
            <a:r>
              <a:rPr lang="en-US" sz="1800" dirty="0"/>
              <a:t>Waterproof </a:t>
            </a:r>
            <a:r>
              <a:rPr lang="en-US" sz="1800" dirty="0" smtClean="0"/>
              <a:t>container </a:t>
            </a:r>
            <a:r>
              <a:rPr lang="en-US" sz="1800" dirty="0"/>
              <a:t>t</a:t>
            </a:r>
            <a:r>
              <a:rPr lang="en-US" sz="1800" dirty="0" smtClean="0"/>
              <a:t>ape</a:t>
            </a:r>
            <a:endParaRPr lang="en-US" sz="1800" dirty="0"/>
          </a:p>
          <a:p>
            <a:pPr lvl="0"/>
            <a:r>
              <a:rPr lang="en-US" sz="1800" dirty="0"/>
              <a:t>Wire </a:t>
            </a:r>
            <a:r>
              <a:rPr lang="en-US" sz="1800" dirty="0" smtClean="0"/>
              <a:t>cutter</a:t>
            </a:r>
            <a:endParaRPr lang="en-US" sz="1800" dirty="0"/>
          </a:p>
          <a:p>
            <a:pPr lvl="0"/>
            <a:r>
              <a:rPr lang="en-US" sz="1800" dirty="0"/>
              <a:t>Wooden </a:t>
            </a:r>
            <a:r>
              <a:rPr lang="en-US" sz="1800" dirty="0" smtClean="0"/>
              <a:t>pick</a:t>
            </a:r>
            <a:endParaRPr lang="en-US" sz="1800" dirty="0"/>
          </a:p>
          <a:p>
            <a:pPr lvl="0"/>
            <a:r>
              <a:rPr lang="en-US" sz="1800" dirty="0"/>
              <a:t>Wrist </a:t>
            </a:r>
            <a:r>
              <a:rPr lang="en-US" sz="1800" dirty="0" smtClean="0"/>
              <a:t>corsage </a:t>
            </a:r>
            <a:r>
              <a:rPr lang="en-US" sz="1800" dirty="0"/>
              <a:t>h</a:t>
            </a:r>
            <a:r>
              <a:rPr lang="en-US" sz="1800" dirty="0" smtClean="0"/>
              <a:t>older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72535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Spanish Moss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491872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Shredded moss </a:t>
            </a:r>
            <a:r>
              <a:rPr lang="en-US" dirty="0" smtClean="0"/>
              <a:t>is used </a:t>
            </a:r>
            <a:r>
              <a:rPr lang="en-US" dirty="0"/>
              <a:t>to cover soil media in mixed planter and </a:t>
            </a:r>
            <a:r>
              <a:rPr lang="en-US" dirty="0" smtClean="0"/>
              <a:t>container arrangements.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</a:t>
            </a:r>
            <a:r>
              <a:rPr lang="en-US" dirty="0" smtClean="0"/>
              <a:t>lso </a:t>
            </a:r>
            <a:r>
              <a:rPr lang="en-US" dirty="0"/>
              <a:t>used in some cutting propagation </a:t>
            </a:r>
            <a:r>
              <a:rPr lang="en-US" dirty="0" smtClean="0"/>
              <a:t>methods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072" y="1818640"/>
            <a:ext cx="3936689" cy="39366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65050" y="555751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http://img.hobbylobby.com/sys-master/root/h86/h8d/h00/8944380215326/601526[5].jpg</a:t>
            </a:r>
          </a:p>
        </p:txBody>
      </p:sp>
    </p:spTree>
    <p:extLst>
      <p:ext uri="{BB962C8B-B14F-4D97-AF65-F5344CB8AC3E}">
        <p14:creationId xmlns:p14="http://schemas.microsoft.com/office/powerpoint/2010/main" val="32849547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Styrofoam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74639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Styrofoam is more porous than both dry and floral foam</a:t>
            </a:r>
            <a:r>
              <a:rPr lang="en-US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Typically </a:t>
            </a:r>
            <a:r>
              <a:rPr lang="en-US" dirty="0"/>
              <a:t>used in decorative work that does not require </a:t>
            </a:r>
            <a:r>
              <a:rPr lang="en-US" dirty="0" smtClean="0"/>
              <a:t>flowers.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3596" y="2308437"/>
            <a:ext cx="3876675" cy="25050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34344" y="4628846"/>
            <a:ext cx="3615179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http://www.floracraft.com/wp-content/themes/floracraft/images/home-styrofoam.jpg</a:t>
            </a:r>
          </a:p>
        </p:txBody>
      </p:sp>
    </p:spTree>
    <p:extLst>
      <p:ext uri="{BB962C8B-B14F-4D97-AF65-F5344CB8AC3E}">
        <p14:creationId xmlns:p14="http://schemas.microsoft.com/office/powerpoint/2010/main" val="14511423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loral Clay Adhesive Individual Pack 60 Inch Ro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426" y="1929598"/>
            <a:ext cx="4171068" cy="368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Sure-</a:t>
            </a:r>
            <a:r>
              <a:rPr lang="en-US" dirty="0" err="1" smtClean="0"/>
              <a:t>stik</a:t>
            </a:r>
            <a:r>
              <a:rPr lang="en-US" dirty="0" smtClean="0"/>
              <a:t> Cling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00640" y="1608337"/>
            <a:ext cx="474639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Commonly called </a:t>
            </a:r>
            <a:r>
              <a:rPr lang="en-US" dirty="0" err="1"/>
              <a:t>s</a:t>
            </a:r>
            <a:r>
              <a:rPr lang="en-US" dirty="0" err="1" smtClean="0"/>
              <a:t>tickum</a:t>
            </a:r>
            <a:r>
              <a:rPr lang="en-US" dirty="0" smtClean="0"/>
              <a:t>, floral </a:t>
            </a:r>
            <a:r>
              <a:rPr lang="en-US" dirty="0"/>
              <a:t>c</a:t>
            </a:r>
            <a:r>
              <a:rPr lang="en-US" dirty="0" smtClean="0"/>
              <a:t>lay or cling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</a:t>
            </a:r>
            <a:r>
              <a:rPr lang="en-US" dirty="0" smtClean="0"/>
              <a:t>his </a:t>
            </a:r>
            <a:r>
              <a:rPr lang="en-US" dirty="0"/>
              <a:t>material is a </a:t>
            </a:r>
            <a:r>
              <a:rPr lang="en-US" dirty="0" smtClean="0"/>
              <a:t>sticky, clay-like </a:t>
            </a:r>
            <a:r>
              <a:rPr lang="en-US" dirty="0"/>
              <a:t>material used to adhere anchors into floral containers.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For a secure bond between the anchor and the </a:t>
            </a:r>
            <a:r>
              <a:rPr lang="en-US" dirty="0" smtClean="0"/>
              <a:t>container, </a:t>
            </a:r>
            <a:r>
              <a:rPr lang="en-US" dirty="0"/>
              <a:t>roll a small piece of clay between your hands to warm it and create a thin "snake" of clay.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Form </a:t>
            </a:r>
            <a:r>
              <a:rPr lang="en-US" dirty="0"/>
              <a:t>the clay into a circle on the bottom of the anchor. Then press the anchor into place with a twisting motion.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32359" y="4769380"/>
            <a:ext cx="2238103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" dirty="0" smtClean="0"/>
              <a:t>https://www.floraldesigninstitute.com</a:t>
            </a:r>
            <a:endParaRPr lang="en-US" sz="400" dirty="0"/>
          </a:p>
        </p:txBody>
      </p:sp>
    </p:spTree>
    <p:extLst>
      <p:ext uri="{BB962C8B-B14F-4D97-AF65-F5344CB8AC3E}">
        <p14:creationId xmlns:p14="http://schemas.microsoft.com/office/powerpoint/2010/main" val="3499204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Tulle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83123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Sheer, brittle fabric used to make bows and other decorative accents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6-inch width and comes in a variety of colors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371" y="4119513"/>
            <a:ext cx="2917411" cy="21938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87076" y="6087607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http://www.fuzzyfabric.com/upload_images/products/3-6-9-12-18-inch-tulle--25-yards-.jpg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576" y="1785391"/>
            <a:ext cx="2201000" cy="2201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883599" y="3945403"/>
            <a:ext cx="2578953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http://www.tutunetoandnotions.com/wp-content/uploads/2013/07/soft-tulle-010-bianco-white.jpg</a:t>
            </a:r>
          </a:p>
        </p:txBody>
      </p:sp>
    </p:spTree>
    <p:extLst>
      <p:ext uri="{BB962C8B-B14F-4D97-AF65-F5344CB8AC3E}">
        <p14:creationId xmlns:p14="http://schemas.microsoft.com/office/powerpoint/2010/main" val="16866635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ater Tubes Pack of 100 4.75 In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83889">
            <a:off x="4638429" y="1899134"/>
            <a:ext cx="4352653" cy="384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Picks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840664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Water picks are very similar to water tubes except they are typically green in color.  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They come </a:t>
            </a:r>
            <a:r>
              <a:rPr lang="en-US" dirty="0"/>
              <a:t>with a spike on the end to allow them to </a:t>
            </a:r>
            <a:r>
              <a:rPr lang="en-US" dirty="0" smtClean="0"/>
              <a:t>be inserted </a:t>
            </a:r>
            <a:r>
              <a:rPr lang="en-US" dirty="0"/>
              <a:t>into </a:t>
            </a:r>
            <a:r>
              <a:rPr lang="en-US" dirty="0" smtClean="0"/>
              <a:t>Styrofoam </a:t>
            </a:r>
            <a:r>
              <a:rPr lang="en-US" dirty="0"/>
              <a:t>or dry floral foam or wreaths when using fresh </a:t>
            </a:r>
            <a:r>
              <a:rPr lang="en-US" dirty="0" smtClean="0"/>
              <a:t>flowers.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441568" y="5709660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http://thumbs3.ebaystatic.com/d/l225/m/mTzSvgFE1BelUjeJej38IUg.jpg</a:t>
            </a:r>
          </a:p>
        </p:txBody>
      </p:sp>
    </p:spTree>
    <p:extLst>
      <p:ext uri="{BB962C8B-B14F-4D97-AF65-F5344CB8AC3E}">
        <p14:creationId xmlns:p14="http://schemas.microsoft.com/office/powerpoint/2010/main" val="30650974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Tubes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774676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Small plastic tubes that holds water to keep flowers fresh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Tube is rounded with a lid that allows a stem to be inserted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479" y="1818640"/>
            <a:ext cx="4202253" cy="420225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62605" y="5821363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http://www.rjcarbone.com/Photos/saqc5497.jpg</a:t>
            </a:r>
          </a:p>
        </p:txBody>
      </p:sp>
    </p:spTree>
    <p:extLst>
      <p:ext uri="{BB962C8B-B14F-4D97-AF65-F5344CB8AC3E}">
        <p14:creationId xmlns:p14="http://schemas.microsoft.com/office/powerpoint/2010/main" val="19550878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Waterproof Container Tape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48433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Also called anchor tape, helps secure wet floral foam to containers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Available in green or white in widths of ¼- or ½-inch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885" y="1818640"/>
            <a:ext cx="2809875" cy="28098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785" y="3960052"/>
            <a:ext cx="1890074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" dirty="0"/>
              <a:t>http://www.oasishomeandhobby.co.uk/media/catalog/product/cache/1/small_image/295x295/9df78eab33525d08d6e5fb8d27136e95/6/0/6020-_a_.jpg</a:t>
            </a:r>
          </a:p>
        </p:txBody>
      </p:sp>
    </p:spTree>
    <p:extLst>
      <p:ext uri="{BB962C8B-B14F-4D97-AF65-F5344CB8AC3E}">
        <p14:creationId xmlns:p14="http://schemas.microsoft.com/office/powerpoint/2010/main" val="17641451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 Cutter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6728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to cut through floral wire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Sharp blades and spring handle allow it to cut through thick gauges with ease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500" y="2085091"/>
            <a:ext cx="2857500" cy="2857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24487" y="4296260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/>
              <a:t>http://www.fss.com/images/products/T487.jpg</a:t>
            </a:r>
          </a:p>
        </p:txBody>
      </p:sp>
    </p:spTree>
    <p:extLst>
      <p:ext uri="{BB962C8B-B14F-4D97-AF65-F5344CB8AC3E}">
        <p14:creationId xmlns:p14="http://schemas.microsoft.com/office/powerpoint/2010/main" val="13862297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Wooden Picks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564116"/>
            <a:ext cx="4604994" cy="496608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Wooden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picks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be used when working with fresh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flowers.</a:t>
            </a:r>
          </a:p>
          <a:p>
            <a:pPr marL="516636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Example: to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cluster grasses together for a single insertion into floral 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foam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They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 also be used when working with heavy or bulky stems to give greater stability.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Wooden picks can be used to secure a bow in an arrangement and are great for securing fruits, vegetables, pine cones and pods in a floral design.</a:t>
            </a: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6017" y="1946634"/>
            <a:ext cx="2792691" cy="279269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26362" y="473774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https://o.quizlet.com/NhlQ3kzgNNGzSAYyf0okPg_m.jpg</a:t>
            </a:r>
          </a:p>
        </p:txBody>
      </p:sp>
    </p:spTree>
    <p:extLst>
      <p:ext uri="{BB962C8B-B14F-4D97-AF65-F5344CB8AC3E}">
        <p14:creationId xmlns:p14="http://schemas.microsoft.com/office/powerpoint/2010/main" val="28370254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Wrist Corsage Holder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199641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to anchor the corsage arrangement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Fabric wristlet comes in different colors and materials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7295" y="1818640"/>
            <a:ext cx="2162175" cy="2114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481" y="4175190"/>
            <a:ext cx="2783799" cy="20498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812380" y="6225078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http://factorydirectcraft.com/pimages/20100911094924-183190/white_satin_corsage_bracelet_1.jpg</a:t>
            </a:r>
          </a:p>
        </p:txBody>
      </p:sp>
      <p:sp>
        <p:nvSpPr>
          <p:cNvPr id="8" name="Rectangle 7"/>
          <p:cNvSpPr/>
          <p:nvPr/>
        </p:nvSpPr>
        <p:spPr>
          <a:xfrm>
            <a:off x="4812380" y="3933190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http://d28xhcgddm1buq.cloudfront.net/product-images/wrist-corsage-holder-white-satin-3.jpg</a:t>
            </a:r>
          </a:p>
        </p:txBody>
      </p:sp>
    </p:spTree>
    <p:extLst>
      <p:ext uri="{BB962C8B-B14F-4D97-AF65-F5344CB8AC3E}">
        <p14:creationId xmlns:p14="http://schemas.microsoft.com/office/powerpoint/2010/main" val="979709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Bouquet Sleeve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326768" y="1818640"/>
            <a:ext cx="4265629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Protective cover for flowers or foliage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Made of clear or colored cellophane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2397" y="1746497"/>
            <a:ext cx="4410960" cy="44109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746396" y="6157457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http://www.flowerwrappingsleeves.com/photo/pl5938526-transparent_floral_sleeves_plastic_flower_wrapping_sleeve_with_bopp_cpp_pp_hdpe.jpg</a:t>
            </a:r>
          </a:p>
        </p:txBody>
      </p:sp>
    </p:spTree>
    <p:extLst>
      <p:ext uri="{BB962C8B-B14F-4D97-AF65-F5344CB8AC3E}">
        <p14:creationId xmlns:p14="http://schemas.microsoft.com/office/powerpoint/2010/main" val="2562307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Floriculture Crop Identification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b="1" dirty="0" smtClean="0"/>
              <a:t>Flower</a:t>
            </a:r>
            <a:r>
              <a:rPr lang="en-US" dirty="0" smtClean="0"/>
              <a:t> crops have blooms that vary in size and color. </a:t>
            </a:r>
          </a:p>
          <a:p>
            <a:r>
              <a:rPr lang="en-US" b="1" dirty="0" smtClean="0"/>
              <a:t>Foliage</a:t>
            </a:r>
            <a:r>
              <a:rPr lang="en-US" dirty="0" smtClean="0"/>
              <a:t> crops are classified as greenery, lacking blooms.</a:t>
            </a:r>
            <a:endParaRPr lang="en-US" dirty="0"/>
          </a:p>
          <a:p>
            <a:r>
              <a:rPr lang="en-US" dirty="0" smtClean="0"/>
              <a:t>In floral arrangements, flowers and foliage are grouped based on their function:</a:t>
            </a:r>
          </a:p>
          <a:p>
            <a:pPr marL="342900" indent="-342900">
              <a:buFontTx/>
              <a:buChar char="-"/>
            </a:pPr>
            <a:r>
              <a:rPr lang="en-US" b="1" dirty="0" smtClean="0"/>
              <a:t>Line:</a:t>
            </a:r>
            <a:r>
              <a:rPr lang="en-US" dirty="0" smtClean="0"/>
              <a:t> long and straight, creates height and width.</a:t>
            </a:r>
          </a:p>
          <a:p>
            <a:pPr marL="342900" indent="-342900">
              <a:buFontTx/>
              <a:buChar char="-"/>
            </a:pPr>
            <a:r>
              <a:rPr lang="en-US" b="1" dirty="0" smtClean="0"/>
              <a:t>Form:</a:t>
            </a:r>
            <a:r>
              <a:rPr lang="en-US" dirty="0" smtClean="0"/>
              <a:t> large and unique in size, usually a focal point. </a:t>
            </a:r>
          </a:p>
          <a:p>
            <a:pPr marL="342900" indent="-342900">
              <a:buFontTx/>
              <a:buChar char="-"/>
            </a:pPr>
            <a:r>
              <a:rPr lang="en-US" b="1" dirty="0" smtClean="0"/>
              <a:t>Mass:</a:t>
            </a:r>
            <a:r>
              <a:rPr lang="en-US" dirty="0" smtClean="0"/>
              <a:t> draw attention to focal area, add depth.</a:t>
            </a:r>
          </a:p>
          <a:p>
            <a:pPr marL="342900" indent="-342900">
              <a:buFontTx/>
              <a:buChar char="-"/>
            </a:pPr>
            <a:r>
              <a:rPr lang="en-US" b="1" dirty="0" smtClean="0"/>
              <a:t>Filler:</a:t>
            </a:r>
            <a:r>
              <a:rPr lang="en-US" dirty="0" smtClean="0"/>
              <a:t> small sprays that help fill in space.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9600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 Flowers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237660"/>
          </a:xfrm>
        </p:spPr>
        <p:txBody>
          <a:bodyPr/>
          <a:lstStyle/>
          <a:p>
            <a:r>
              <a:rPr lang="en-US" i="1" dirty="0" smtClean="0"/>
              <a:t>Delphinium </a:t>
            </a:r>
            <a:r>
              <a:rPr lang="en-US" i="1" dirty="0" err="1" smtClean="0"/>
              <a:t>consolida</a:t>
            </a:r>
            <a:r>
              <a:rPr lang="en-US" i="1" dirty="0" smtClean="0"/>
              <a:t> (</a:t>
            </a:r>
            <a:r>
              <a:rPr lang="en-US" dirty="0" smtClean="0"/>
              <a:t>Larkspur)</a:t>
            </a:r>
          </a:p>
          <a:p>
            <a:r>
              <a:rPr lang="en-US" i="1" dirty="0" smtClean="0"/>
              <a:t>Gladiolus x </a:t>
            </a:r>
            <a:r>
              <a:rPr lang="en-US" i="1" dirty="0" err="1" smtClean="0"/>
              <a:t>hortulanus</a:t>
            </a:r>
            <a:r>
              <a:rPr lang="en-US" i="1" dirty="0" smtClean="0"/>
              <a:t> </a:t>
            </a:r>
            <a:r>
              <a:rPr lang="en-US" dirty="0" smtClean="0"/>
              <a:t>cv. (Garden Gladiolus)</a:t>
            </a:r>
          </a:p>
          <a:p>
            <a:r>
              <a:rPr lang="en-US" i="1" dirty="0" err="1" smtClean="0"/>
              <a:t>Liatris</a:t>
            </a:r>
            <a:r>
              <a:rPr lang="en-US" i="1" dirty="0" smtClean="0"/>
              <a:t> </a:t>
            </a:r>
            <a:r>
              <a:rPr lang="en-US" i="1" dirty="0" err="1" smtClean="0"/>
              <a:t>spicata</a:t>
            </a:r>
            <a:r>
              <a:rPr lang="en-US" i="1" dirty="0" smtClean="0"/>
              <a:t> (</a:t>
            </a:r>
            <a:r>
              <a:rPr lang="en-US" dirty="0" err="1" smtClean="0"/>
              <a:t>Liatris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34" y="2958264"/>
            <a:ext cx="2321056" cy="29342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924" y="2958264"/>
            <a:ext cx="2825389" cy="293427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6000" y="582136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http://mobileimages.lowes.com/product/converted/685229/685229008350.jpg</a:t>
            </a:r>
          </a:p>
        </p:txBody>
      </p:sp>
      <p:sp>
        <p:nvSpPr>
          <p:cNvPr id="9" name="Rectangle 8"/>
          <p:cNvSpPr/>
          <p:nvPr/>
        </p:nvSpPr>
        <p:spPr>
          <a:xfrm>
            <a:off x="582252" y="5815593"/>
            <a:ext cx="2415619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http://whatcomflowers.net/wp-content/uploads/2014/10/Blue-Larkspur-Flowers-in-Garden.jpg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0647" y="2958264"/>
            <a:ext cx="2162926" cy="293036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916110" y="582136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http://www.eattheweeds.com/wp-content/uploads/2013/02/liatris-spicata-D790-1013091wg.jpg</a:t>
            </a:r>
          </a:p>
        </p:txBody>
      </p:sp>
    </p:spTree>
    <p:extLst>
      <p:ext uri="{BB962C8B-B14F-4D97-AF65-F5344CB8AC3E}">
        <p14:creationId xmlns:p14="http://schemas.microsoft.com/office/powerpoint/2010/main" val="6385439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 Foliage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002723"/>
          </a:xfrm>
        </p:spPr>
        <p:txBody>
          <a:bodyPr/>
          <a:lstStyle/>
          <a:p>
            <a:r>
              <a:rPr lang="en-US" i="1" dirty="0" smtClean="0"/>
              <a:t>Eucalyptus </a:t>
            </a:r>
            <a:r>
              <a:rPr lang="en-US" i="1" dirty="0" err="1" smtClean="0"/>
              <a:t>polyanthemos</a:t>
            </a:r>
            <a:r>
              <a:rPr lang="en-US" i="1" dirty="0" smtClean="0"/>
              <a:t> (</a:t>
            </a:r>
            <a:r>
              <a:rPr lang="en-US" dirty="0" smtClean="0"/>
              <a:t>Silver Dollar Eucalyptus)</a:t>
            </a:r>
          </a:p>
          <a:p>
            <a:r>
              <a:rPr lang="en-US" i="1" dirty="0" smtClean="0"/>
              <a:t>Salix </a:t>
            </a:r>
            <a:r>
              <a:rPr lang="en-US" i="1" dirty="0" err="1" smtClean="0"/>
              <a:t>matsudana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Curly Willow)</a:t>
            </a:r>
          </a:p>
          <a:p>
            <a:r>
              <a:rPr lang="en-US" i="1" dirty="0" err="1" smtClean="0"/>
              <a:t>Myrtus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Myrtle)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554664"/>
            <a:ext cx="3451977" cy="34519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8858" y="6006641"/>
            <a:ext cx="1956062" cy="123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" dirty="0"/>
              <a:t>http://</a:t>
            </a:r>
            <a:r>
              <a:rPr lang="en-US" sz="200" dirty="0" smtClean="0"/>
              <a:t>www.flowermuse.com/media/catalog/product/cache/1/image/1200x1200/9df78eab33525d08d6e5fb8d27136e95/s/i/silver-dollar-eucalyptus-2.jpg</a:t>
            </a:r>
            <a:endParaRPr lang="en-US" sz="200" dirty="0"/>
          </a:p>
        </p:txBody>
      </p:sp>
      <p:sp>
        <p:nvSpPr>
          <p:cNvPr id="7" name="Rectangle 6"/>
          <p:cNvSpPr/>
          <p:nvPr/>
        </p:nvSpPr>
        <p:spPr>
          <a:xfrm>
            <a:off x="2155568" y="5975864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http://www.nettletonhollow.com/v/vspfiles/photos/110201-3.jpg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155" y="2869618"/>
            <a:ext cx="3141455" cy="314145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016603" y="5991252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http://images.fiftyflowers.com/site_files/FiftyFlowers/Image/Product/Univ-Myrtle-350.jpg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6046" y="3052514"/>
            <a:ext cx="2931044" cy="293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182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 Flowers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002723"/>
          </a:xfrm>
        </p:spPr>
        <p:txBody>
          <a:bodyPr/>
          <a:lstStyle/>
          <a:p>
            <a:r>
              <a:rPr lang="en-US" i="1" dirty="0" err="1" smtClean="0"/>
              <a:t>Anthurium</a:t>
            </a:r>
            <a:r>
              <a:rPr lang="en-US" i="1" dirty="0" smtClean="0"/>
              <a:t> x </a:t>
            </a:r>
            <a:r>
              <a:rPr lang="en-US" i="1" dirty="0" err="1" smtClean="0"/>
              <a:t>andraeanum</a:t>
            </a:r>
            <a:r>
              <a:rPr lang="en-US" i="1" dirty="0" smtClean="0"/>
              <a:t> </a:t>
            </a:r>
            <a:r>
              <a:rPr lang="en-US" dirty="0" smtClean="0"/>
              <a:t>cv. (Flamingo Plant)</a:t>
            </a:r>
          </a:p>
          <a:p>
            <a:r>
              <a:rPr lang="en-US" i="1" dirty="0" err="1" smtClean="0"/>
              <a:t>Steriltzia</a:t>
            </a:r>
            <a:r>
              <a:rPr lang="en-US" i="1" dirty="0" smtClean="0"/>
              <a:t> </a:t>
            </a:r>
            <a:r>
              <a:rPr lang="en-US" i="1" dirty="0" err="1" smtClean="0"/>
              <a:t>reginae</a:t>
            </a:r>
            <a:r>
              <a:rPr lang="en-US" i="1" dirty="0" smtClean="0"/>
              <a:t> (</a:t>
            </a:r>
            <a:r>
              <a:rPr lang="en-US" dirty="0" smtClean="0"/>
              <a:t>Bird of Paradise)</a:t>
            </a:r>
          </a:p>
          <a:p>
            <a:r>
              <a:rPr lang="en-US" i="1" dirty="0" err="1" smtClean="0"/>
              <a:t>Zantedeschia</a:t>
            </a:r>
            <a:r>
              <a:rPr lang="en-US" i="1" dirty="0" smtClean="0"/>
              <a:t> hybrid </a:t>
            </a:r>
            <a:r>
              <a:rPr lang="en-US" dirty="0" smtClean="0"/>
              <a:t>cv. (Calla Lily)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812" y="3052642"/>
            <a:ext cx="2828040" cy="18853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201" y="3058540"/>
            <a:ext cx="2828917" cy="18794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64827" y="4861058"/>
            <a:ext cx="2238866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http://typesofflower.com/wp-content/uploads/2015/01/calla-lily-flower-season.jpg</a:t>
            </a:r>
          </a:p>
        </p:txBody>
      </p:sp>
      <p:sp>
        <p:nvSpPr>
          <p:cNvPr id="8" name="Rectangle 7"/>
          <p:cNvSpPr/>
          <p:nvPr/>
        </p:nvSpPr>
        <p:spPr>
          <a:xfrm>
            <a:off x="3229682" y="4861058"/>
            <a:ext cx="2645094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http://img09.deviantart.net/575a/i/2007/214/e/0/blue_bird_of_paradise_by_massano.png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444" y="3052642"/>
            <a:ext cx="2949260" cy="188536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06397" y="4861058"/>
            <a:ext cx="2493389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http://www.healingpeak.com/wp-content/uploads/2014/03/flamingo-lily.jpg</a:t>
            </a:r>
          </a:p>
        </p:txBody>
      </p:sp>
    </p:spTree>
    <p:extLst>
      <p:ext uri="{BB962C8B-B14F-4D97-AF65-F5344CB8AC3E}">
        <p14:creationId xmlns:p14="http://schemas.microsoft.com/office/powerpoint/2010/main" val="20339341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 Foliage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92096"/>
            <a:ext cx="8229600" cy="4002723"/>
          </a:xfrm>
        </p:spPr>
        <p:txBody>
          <a:bodyPr/>
          <a:lstStyle/>
          <a:p>
            <a:r>
              <a:rPr lang="en-US" i="1" dirty="0" smtClean="0"/>
              <a:t>Caladium x </a:t>
            </a:r>
            <a:r>
              <a:rPr lang="en-US" i="1" dirty="0" err="1" smtClean="0"/>
              <a:t>hortulanum</a:t>
            </a:r>
            <a:r>
              <a:rPr lang="en-US" i="1" dirty="0" smtClean="0"/>
              <a:t> </a:t>
            </a:r>
            <a:r>
              <a:rPr lang="en-US" dirty="0" smtClean="0"/>
              <a:t>cv. (Caladium)</a:t>
            </a:r>
          </a:p>
          <a:p>
            <a:r>
              <a:rPr lang="en-US" i="1" dirty="0" err="1" smtClean="0"/>
              <a:t>Codiaeum</a:t>
            </a:r>
            <a:r>
              <a:rPr lang="en-US" i="1" dirty="0" smtClean="0"/>
              <a:t> </a:t>
            </a:r>
            <a:r>
              <a:rPr lang="en-US" i="1" dirty="0" err="1" smtClean="0"/>
              <a:t>variegatum</a:t>
            </a:r>
            <a:r>
              <a:rPr lang="en-US" i="1" dirty="0" smtClean="0"/>
              <a:t> </a:t>
            </a:r>
            <a:r>
              <a:rPr lang="en-US" i="1" dirty="0" err="1" smtClean="0"/>
              <a:t>pictum</a:t>
            </a:r>
            <a:r>
              <a:rPr lang="en-US" i="1" dirty="0" smtClean="0"/>
              <a:t> (</a:t>
            </a:r>
            <a:r>
              <a:rPr lang="en-US" dirty="0" smtClean="0"/>
              <a:t>Croton)</a:t>
            </a:r>
          </a:p>
          <a:p>
            <a:r>
              <a:rPr lang="en-US" i="1" dirty="0" err="1" smtClean="0"/>
              <a:t>Monstera</a:t>
            </a:r>
            <a:r>
              <a:rPr lang="en-US" i="1" dirty="0" smtClean="0"/>
              <a:t> </a:t>
            </a:r>
            <a:r>
              <a:rPr lang="en-US" i="1" dirty="0" err="1" smtClean="0"/>
              <a:t>deliciosa</a:t>
            </a:r>
            <a:r>
              <a:rPr lang="en-US" i="1" dirty="0" smtClean="0"/>
              <a:t> (</a:t>
            </a:r>
            <a:r>
              <a:rPr lang="en-US" dirty="0" smtClean="0"/>
              <a:t>Split Leaf Philodendron)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28" y="3205114"/>
            <a:ext cx="2963899" cy="20861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060" y="3205114"/>
            <a:ext cx="2534344" cy="20861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637" y="3205114"/>
            <a:ext cx="2960339" cy="208613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511991" y="5214305"/>
            <a:ext cx="1795629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http://fcit.usf.edu/florida/flassets/content/6200/fa6227/fa6227.jpg</a:t>
            </a:r>
          </a:p>
        </p:txBody>
      </p:sp>
      <p:sp>
        <p:nvSpPr>
          <p:cNvPr id="8" name="Rectangle 7"/>
          <p:cNvSpPr/>
          <p:nvPr/>
        </p:nvSpPr>
        <p:spPr>
          <a:xfrm>
            <a:off x="2258232" y="5215587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https://badger.uvm.edu/xmlui/bitstream/handle/2051/4869/Croton2.JPG?sequence=1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5214305"/>
            <a:ext cx="2377983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https://s-media-cache-ak0.pinimg.com/736x/08/cf/36/08cf36d649780e320e761ed68446fbc4.jpg</a:t>
            </a:r>
          </a:p>
        </p:txBody>
      </p:sp>
    </p:spTree>
    <p:extLst>
      <p:ext uri="{BB962C8B-B14F-4D97-AF65-F5344CB8AC3E}">
        <p14:creationId xmlns:p14="http://schemas.microsoft.com/office/powerpoint/2010/main" val="5233933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 Flowers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002723"/>
          </a:xfrm>
        </p:spPr>
        <p:txBody>
          <a:bodyPr/>
          <a:lstStyle/>
          <a:p>
            <a:r>
              <a:rPr lang="en-US" i="1" dirty="0" smtClean="0"/>
              <a:t>Chrysanthemum x </a:t>
            </a:r>
            <a:r>
              <a:rPr lang="en-US" i="1" dirty="0" err="1" smtClean="0"/>
              <a:t>morifolium</a:t>
            </a:r>
            <a:r>
              <a:rPr lang="en-US" i="1" dirty="0" smtClean="0"/>
              <a:t> (</a:t>
            </a:r>
            <a:r>
              <a:rPr lang="en-US" dirty="0" smtClean="0"/>
              <a:t>Florist’s Chrysanthemum)</a:t>
            </a:r>
          </a:p>
          <a:p>
            <a:r>
              <a:rPr lang="en-US" i="1" dirty="0" smtClean="0"/>
              <a:t>Dianthus </a:t>
            </a:r>
            <a:r>
              <a:rPr lang="en-US" i="1" dirty="0" err="1"/>
              <a:t>c</a:t>
            </a:r>
            <a:r>
              <a:rPr lang="en-US" i="1" dirty="0" err="1" smtClean="0"/>
              <a:t>aryophyllus</a:t>
            </a:r>
            <a:r>
              <a:rPr lang="en-US" i="1" dirty="0" smtClean="0"/>
              <a:t> </a:t>
            </a:r>
            <a:r>
              <a:rPr lang="en-US" dirty="0" smtClean="0"/>
              <a:t>cv. (Carnation)</a:t>
            </a:r>
          </a:p>
          <a:p>
            <a:r>
              <a:rPr lang="en-US" i="1" dirty="0" smtClean="0"/>
              <a:t>Rosa hybrid </a:t>
            </a:r>
            <a:r>
              <a:rPr lang="en-US" dirty="0" smtClean="0"/>
              <a:t>cv. (Hybrid Tea Rose)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768" y="3233394"/>
            <a:ext cx="2859492" cy="23507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348" y="3233393"/>
            <a:ext cx="2644834" cy="23507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271" y="3233393"/>
            <a:ext cx="2537961" cy="234291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352094" y="5507162"/>
            <a:ext cx="2392314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http://image.brands-list.com/articleimg/20150609/20150609152100_36210.jpg</a:t>
            </a:r>
          </a:p>
        </p:txBody>
      </p:sp>
      <p:sp>
        <p:nvSpPr>
          <p:cNvPr id="8" name="Rectangle 7"/>
          <p:cNvSpPr/>
          <p:nvPr/>
        </p:nvSpPr>
        <p:spPr>
          <a:xfrm>
            <a:off x="2446765" y="5507162"/>
            <a:ext cx="4572000" cy="14619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50" dirty="0"/>
              <a:t>http://www.buffalo-niagaragardening.com/wp-content/uploads/2012/12/pink-carnations-from-Mischlers-in-Amherst-NY.jpg</a:t>
            </a:r>
          </a:p>
        </p:txBody>
      </p:sp>
      <p:sp>
        <p:nvSpPr>
          <p:cNvPr id="9" name="Rectangle 8"/>
          <p:cNvSpPr/>
          <p:nvPr/>
        </p:nvSpPr>
        <p:spPr>
          <a:xfrm>
            <a:off x="-71357" y="5509070"/>
            <a:ext cx="3655741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http://siteforeverything.com/wp-content/uploads/2015/08/Chrysanthemum.jpg</a:t>
            </a:r>
          </a:p>
        </p:txBody>
      </p:sp>
    </p:spTree>
    <p:extLst>
      <p:ext uri="{BB962C8B-B14F-4D97-AF65-F5344CB8AC3E}">
        <p14:creationId xmlns:p14="http://schemas.microsoft.com/office/powerpoint/2010/main" val="19174598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Mass Foliage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173892"/>
            <a:ext cx="8229600" cy="4002723"/>
          </a:xfrm>
        </p:spPr>
        <p:txBody>
          <a:bodyPr/>
          <a:lstStyle/>
          <a:p>
            <a:r>
              <a:rPr lang="en-US" i="1" dirty="0" err="1" smtClean="0"/>
              <a:t>Rumohra</a:t>
            </a:r>
            <a:r>
              <a:rPr lang="en-US" i="1" dirty="0" smtClean="0"/>
              <a:t> </a:t>
            </a:r>
            <a:r>
              <a:rPr lang="en-US" i="1" dirty="0" err="1" smtClean="0"/>
              <a:t>adiantformis</a:t>
            </a:r>
            <a:r>
              <a:rPr lang="en-US" dirty="0" smtClean="0"/>
              <a:t> (Leatherleaf Fern)</a:t>
            </a:r>
          </a:p>
          <a:p>
            <a:r>
              <a:rPr lang="en-US" i="1" dirty="0" err="1"/>
              <a:t>Chamaedorea</a:t>
            </a:r>
            <a:r>
              <a:rPr lang="en-US" i="1" dirty="0"/>
              <a:t> </a:t>
            </a:r>
            <a:r>
              <a:rPr lang="en-US" i="1" dirty="0" err="1" smtClean="0"/>
              <a:t>elegans</a:t>
            </a:r>
            <a:r>
              <a:rPr lang="en-US" i="1" dirty="0" smtClean="0"/>
              <a:t> (</a:t>
            </a:r>
            <a:r>
              <a:rPr lang="en-US" dirty="0" smtClean="0"/>
              <a:t>Parlor Palm) </a:t>
            </a:r>
          </a:p>
          <a:p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863" y="3061354"/>
            <a:ext cx="2437418" cy="243741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08089" y="5498772"/>
            <a:ext cx="1710965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http://ep.yimg.com/ca/I/yhst-89672727041557_2250_14899213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375" y="2978870"/>
            <a:ext cx="2481309" cy="25199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031627" y="5498772"/>
            <a:ext cx="2295427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http://indoor-air-quality-plants.com/uploads/images/parlor-palm-cleans-air-house-plant.jpg</a:t>
            </a:r>
          </a:p>
        </p:txBody>
      </p:sp>
    </p:spTree>
    <p:extLst>
      <p:ext uri="{BB962C8B-B14F-4D97-AF65-F5344CB8AC3E}">
        <p14:creationId xmlns:p14="http://schemas.microsoft.com/office/powerpoint/2010/main" val="8617876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Filler Flowers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19492" y="1173892"/>
            <a:ext cx="8229600" cy="4002723"/>
          </a:xfrm>
        </p:spPr>
        <p:txBody>
          <a:bodyPr/>
          <a:lstStyle/>
          <a:p>
            <a:r>
              <a:rPr lang="en-US" i="1" dirty="0" smtClean="0"/>
              <a:t>Erica </a:t>
            </a:r>
            <a:r>
              <a:rPr lang="en-US" i="1" dirty="0" err="1" smtClean="0"/>
              <a:t>carnea</a:t>
            </a:r>
            <a:r>
              <a:rPr lang="en-US" dirty="0" smtClean="0"/>
              <a:t> cv. (Spring Heather)</a:t>
            </a:r>
          </a:p>
          <a:p>
            <a:r>
              <a:rPr lang="en-US" i="1" dirty="0" smtClean="0"/>
              <a:t>Gypsophila </a:t>
            </a:r>
            <a:r>
              <a:rPr lang="en-US" i="1" dirty="0" err="1" smtClean="0"/>
              <a:t>elegans</a:t>
            </a:r>
            <a:r>
              <a:rPr lang="en-US" i="1" dirty="0" smtClean="0"/>
              <a:t> </a:t>
            </a:r>
            <a:r>
              <a:rPr lang="en-US" dirty="0" smtClean="0"/>
              <a:t>cv. (Baby’s Breath)</a:t>
            </a:r>
          </a:p>
          <a:p>
            <a:r>
              <a:rPr lang="en-US" i="1" dirty="0" err="1"/>
              <a:t>Limonium</a:t>
            </a:r>
            <a:r>
              <a:rPr lang="en-US" i="1" dirty="0"/>
              <a:t> </a:t>
            </a:r>
            <a:r>
              <a:rPr lang="en-US" i="1" dirty="0" err="1"/>
              <a:t>sinuatum</a:t>
            </a:r>
            <a:r>
              <a:rPr lang="en-US" i="1" dirty="0"/>
              <a:t> </a:t>
            </a:r>
            <a:r>
              <a:rPr lang="en-US" i="1" dirty="0" smtClean="0"/>
              <a:t>(</a:t>
            </a:r>
            <a:r>
              <a:rPr lang="en-US" dirty="0" err="1" smtClean="0"/>
              <a:t>Statice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716" y="3326393"/>
            <a:ext cx="2857342" cy="212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42" y="3326393"/>
            <a:ext cx="2902950" cy="21273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4782" y="3326393"/>
            <a:ext cx="2830666" cy="2123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567748" y="5372449"/>
            <a:ext cx="1964734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/>
              <a:t>http://www.thegardenhelper.com/psd/limonium_sinuatum.jpg</a:t>
            </a:r>
          </a:p>
        </p:txBody>
      </p:sp>
      <p:sp>
        <p:nvSpPr>
          <p:cNvPr id="9" name="Rectangle 8"/>
          <p:cNvSpPr/>
          <p:nvPr/>
        </p:nvSpPr>
        <p:spPr>
          <a:xfrm>
            <a:off x="3217958" y="5372449"/>
            <a:ext cx="2870462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" dirty="0"/>
              <a:t>http://www.miseagrant.umich.edu/wp-content/blogs.dir/1/files/2013/03/Babys-Breath-Gypsophylia-Hubert-Steed.jpg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384760"/>
            <a:ext cx="3217958" cy="141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" dirty="0"/>
              <a:t>http://previews.123rf.com/images/cascoly2/cascoly21106/cascoly2110600315/9746659-Detail-purple-heather-in-bloom-spring-in-Seattle--Stock-Photo.jpg</a:t>
            </a:r>
          </a:p>
        </p:txBody>
      </p:sp>
    </p:spTree>
    <p:extLst>
      <p:ext uri="{BB962C8B-B14F-4D97-AF65-F5344CB8AC3E}">
        <p14:creationId xmlns:p14="http://schemas.microsoft.com/office/powerpoint/2010/main" val="15559275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Filler Foliage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09140" y="1173892"/>
            <a:ext cx="8229600" cy="4002723"/>
          </a:xfrm>
        </p:spPr>
        <p:txBody>
          <a:bodyPr/>
          <a:lstStyle/>
          <a:p>
            <a:r>
              <a:rPr lang="en-US" i="1" dirty="0" smtClean="0"/>
              <a:t>Asparagus </a:t>
            </a:r>
            <a:r>
              <a:rPr lang="en-US" i="1" dirty="0" err="1" smtClean="0"/>
              <a:t>densiflorus</a:t>
            </a:r>
            <a:r>
              <a:rPr lang="en-US" i="1" dirty="0" smtClean="0"/>
              <a:t> (</a:t>
            </a:r>
            <a:r>
              <a:rPr lang="en-US" dirty="0" err="1" smtClean="0"/>
              <a:t>Sperngeri</a:t>
            </a:r>
            <a:r>
              <a:rPr lang="en-US" dirty="0" smtClean="0"/>
              <a:t> Fern)</a:t>
            </a:r>
          </a:p>
          <a:p>
            <a:r>
              <a:rPr lang="en-US" i="1" dirty="0" smtClean="0"/>
              <a:t>Asparagus </a:t>
            </a:r>
            <a:r>
              <a:rPr lang="en-US" i="1" dirty="0" err="1" smtClean="0"/>
              <a:t>setaceus</a:t>
            </a:r>
            <a:r>
              <a:rPr lang="en-US" i="1" dirty="0" smtClean="0"/>
              <a:t> (</a:t>
            </a:r>
            <a:r>
              <a:rPr lang="en-US" dirty="0" err="1" smtClean="0"/>
              <a:t>Plumosa</a:t>
            </a:r>
            <a:r>
              <a:rPr lang="en-US" dirty="0" smtClean="0"/>
              <a:t> Asparagus) </a:t>
            </a:r>
          </a:p>
          <a:p>
            <a:r>
              <a:rPr lang="en-US" i="1" dirty="0" err="1" smtClean="0"/>
              <a:t>Anethum</a:t>
            </a:r>
            <a:r>
              <a:rPr lang="en-US" i="1" dirty="0" smtClean="0"/>
              <a:t> </a:t>
            </a:r>
            <a:r>
              <a:rPr lang="en-US" i="1" dirty="0" err="1" smtClean="0"/>
              <a:t>graveolens</a:t>
            </a:r>
            <a:r>
              <a:rPr lang="en-US" i="1" dirty="0" smtClean="0"/>
              <a:t> </a:t>
            </a:r>
            <a:r>
              <a:rPr lang="en-US" i="1" dirty="0"/>
              <a:t>(</a:t>
            </a:r>
            <a:r>
              <a:rPr lang="en-US" dirty="0" smtClean="0"/>
              <a:t>Dill)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7482" y="2791141"/>
            <a:ext cx="2279048" cy="28940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90" y="2934554"/>
            <a:ext cx="2027481" cy="275061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37940" y="5653385"/>
            <a:ext cx="4572000" cy="1384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00" dirty="0"/>
              <a:t>http://www.boulevardflst.com/images/PLUMOSA_STEMxg.jpg</a:t>
            </a:r>
          </a:p>
        </p:txBody>
      </p:sp>
      <p:sp>
        <p:nvSpPr>
          <p:cNvPr id="9" name="Rectangle 8"/>
          <p:cNvSpPr/>
          <p:nvPr/>
        </p:nvSpPr>
        <p:spPr>
          <a:xfrm>
            <a:off x="564890" y="5661080"/>
            <a:ext cx="4572000" cy="1231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" dirty="0"/>
              <a:t>http://www.freshfromflorida.com/var/ezdemo_site/storage/images/media/images/marketing-development-images/fern_sprengeri/264492-1-eng-US/fern_sprengeri.jpg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599525" y="3040867"/>
            <a:ext cx="3328476" cy="22172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988789" y="5675244"/>
            <a:ext cx="2549951" cy="13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" dirty="0"/>
              <a:t>http://previews.123rf.com/images/fablok/fablok1406/fablok140600026/29304608-bunch-of-fresh-dill-on-white-background-Stock-Photo.jpg</a:t>
            </a:r>
          </a:p>
        </p:txBody>
      </p:sp>
    </p:spTree>
    <p:extLst>
      <p:ext uri="{BB962C8B-B14F-4D97-AF65-F5344CB8AC3E}">
        <p14:creationId xmlns:p14="http://schemas.microsoft.com/office/powerpoint/2010/main" val="6229884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Pick an Arrangement 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3"/>
          </p:nvPr>
        </p:nvSpPr>
        <p:spPr>
          <a:xfrm>
            <a:off x="457200" y="4998170"/>
            <a:ext cx="8229600" cy="1127993"/>
          </a:xfrm>
        </p:spPr>
        <p:txBody>
          <a:bodyPr/>
          <a:lstStyle/>
          <a:p>
            <a:r>
              <a:rPr lang="en-US" dirty="0" smtClean="0"/>
              <a:t>List what kind of equipment and floral crops you would need to recreate the arrangement.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594" y="2042782"/>
            <a:ext cx="2812526" cy="28125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408" y="2044873"/>
            <a:ext cx="2678201" cy="281043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47959" y="4762975"/>
            <a:ext cx="205109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http://shop.flowerno5.com/images/1800_16733.jpg</a:t>
            </a:r>
          </a:p>
        </p:txBody>
      </p:sp>
      <p:sp>
        <p:nvSpPr>
          <p:cNvPr id="9" name="Rectangle 8"/>
          <p:cNvSpPr/>
          <p:nvPr/>
        </p:nvSpPr>
        <p:spPr>
          <a:xfrm>
            <a:off x="6129780" y="4762975"/>
            <a:ext cx="275734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http://images.costco-static.com/image/media/500-100101172-847__1.jpg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3245" y="1860290"/>
            <a:ext cx="3177510" cy="317751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090534" y="4793753"/>
            <a:ext cx="2984060" cy="153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" dirty="0"/>
              <a:t>http://res.cloudinary.com/picasso/image/upload/c_lpad,f_jpg,fl_progressive,h_300,q_95,w_300/l65qafnerzh4t1muq70l.jpg</a:t>
            </a:r>
          </a:p>
        </p:txBody>
      </p:sp>
    </p:spTree>
    <p:extLst>
      <p:ext uri="{BB962C8B-B14F-4D97-AF65-F5344CB8AC3E}">
        <p14:creationId xmlns:p14="http://schemas.microsoft.com/office/powerpoint/2010/main" val="740691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Cardette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326768" y="1865774"/>
            <a:ext cx="5301034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to hold enclosure cards in floral arrangements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Vary in size, shape and color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5543" y="2038335"/>
            <a:ext cx="2790825" cy="3657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74955" y="5695935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http://www.floradec.com/prodimg/SYN-47%2048.jpg</a:t>
            </a:r>
          </a:p>
        </p:txBody>
      </p:sp>
    </p:spTree>
    <p:extLst>
      <p:ext uri="{BB962C8B-B14F-4D97-AF65-F5344CB8AC3E}">
        <p14:creationId xmlns:p14="http://schemas.microsoft.com/office/powerpoint/2010/main" val="4072775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Ceramic Container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35989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Ceramic containers are used to hold mixed flower arrangements.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Containers can be simple or ornate, big or small, and in various colors and shapes.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485" y="2130753"/>
            <a:ext cx="3714750" cy="31432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0" y="471129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https://posts.mode.com/wp-content/uploads/2008/06/glazedceramic.jpg</a:t>
            </a:r>
          </a:p>
        </p:txBody>
      </p:sp>
    </p:spTree>
    <p:extLst>
      <p:ext uri="{BB962C8B-B14F-4D97-AF65-F5344CB8AC3E}">
        <p14:creationId xmlns:p14="http://schemas.microsoft.com/office/powerpoint/2010/main" val="1453984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Chenille Stem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322190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Also known as a pipe </a:t>
            </a:r>
            <a:r>
              <a:rPr lang="en-US" dirty="0" smtClean="0"/>
              <a:t>cleaner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Comes </a:t>
            </a:r>
            <a:r>
              <a:rPr lang="en-US" dirty="0"/>
              <a:t>in assorted colors and </a:t>
            </a:r>
            <a:r>
              <a:rPr lang="en-US" dirty="0" smtClean="0"/>
              <a:t>lengths 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Used to secure ribbon and other decorations in floral work where the chenille stem can be hidden in the arrangement or wreath based on </a:t>
            </a:r>
            <a:r>
              <a:rPr lang="en-US" dirty="0" smtClean="0"/>
              <a:t>its color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984" y="1971920"/>
            <a:ext cx="3728244" cy="31845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48639" y="5175032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600" dirty="0"/>
              <a:t>https://o.quizlet.com/i/z5pbJsAoFMhB3ms1nI0ECw_m.jpg</a:t>
            </a:r>
          </a:p>
        </p:txBody>
      </p:sp>
    </p:spTree>
    <p:extLst>
      <p:ext uri="{BB962C8B-B14F-4D97-AF65-F5344CB8AC3E}">
        <p14:creationId xmlns:p14="http://schemas.microsoft.com/office/powerpoint/2010/main" val="952272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Corsage Box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595567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Protects corsage after purchase and during travel.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Varies in size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303" y="1488702"/>
            <a:ext cx="3756091" cy="38328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28067" y="4417161"/>
            <a:ext cx="4572000" cy="153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" dirty="0"/>
              <a:t>http://www.floralsupply.com/media/catalog/product/cache/1/image/470x353/9df78eab33525d08d6e5fb8d27136e95/c/o/corsage_2.jpg</a:t>
            </a:r>
          </a:p>
        </p:txBody>
      </p:sp>
    </p:spTree>
    <p:extLst>
      <p:ext uri="{BB962C8B-B14F-4D97-AF65-F5344CB8AC3E}">
        <p14:creationId xmlns:p14="http://schemas.microsoft.com/office/powerpoint/2010/main" val="3021809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Corsage </a:t>
            </a:r>
            <a:r>
              <a:rPr lang="en-US" dirty="0" smtClean="0"/>
              <a:t>Pins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3"/>
          </p:nvPr>
        </p:nvSpPr>
        <p:spPr>
          <a:xfrm>
            <a:off x="457200" y="1818640"/>
            <a:ext cx="4652128" cy="40027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Used to fasten corsage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Top is decorative, usually pearled or jeweled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Decorative end is typically larger and more ornate than a </a:t>
            </a:r>
            <a:r>
              <a:rPr lang="en-US" dirty="0" smtClean="0"/>
              <a:t>boutonniere </a:t>
            </a:r>
            <a:r>
              <a:rPr lang="en-US" dirty="0"/>
              <a:t>pin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743" y="2135711"/>
            <a:ext cx="3095625" cy="30956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569511" y="5077448"/>
            <a:ext cx="1172116" cy="153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" dirty="0"/>
              <a:t>http://www.fss.com/images/products/K2.jpg</a:t>
            </a:r>
          </a:p>
        </p:txBody>
      </p:sp>
    </p:spTree>
    <p:extLst>
      <p:ext uri="{BB962C8B-B14F-4D97-AF65-F5344CB8AC3E}">
        <p14:creationId xmlns:p14="http://schemas.microsoft.com/office/powerpoint/2010/main" val="22882581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FA Inservice Master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60B7E68ED8CC43BF749F2C27615CF4" ma:contentTypeVersion="3" ma:contentTypeDescription="Create a new document." ma:contentTypeScope="" ma:versionID="09cfa358cf9e3bf1360d654bfd9537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a276fbc7de9a4060e54dafc32f34ca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077A53E-A8F8-4613-A362-6AAE3EF4D9B9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4C674B6-D552-4B5A-A71B-A21B6E1CBA71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3F710EAF-F4C6-4A46-A6B8-F7C11BBEF06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B865B30-26C4-4CEB-8CF3-5B4F44C2E2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5.xml><?xml version="1.0" encoding="utf-8"?>
<ds:datastoreItem xmlns:ds="http://schemas.openxmlformats.org/officeDocument/2006/customXml" ds:itemID="{EE3B9439-DF33-4587-B57F-2971F60A9137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15202</TotalTime>
  <Words>1711</Words>
  <Application>Microsoft Office PowerPoint</Application>
  <PresentationFormat>On-screen Show (4:3)</PresentationFormat>
  <Paragraphs>288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Arial</vt:lpstr>
      <vt:lpstr>Wingdings</vt:lpstr>
      <vt:lpstr>Verdana</vt:lpstr>
      <vt:lpstr>Georgia</vt:lpstr>
      <vt:lpstr>FFA Inservice Master</vt:lpstr>
      <vt:lpstr>Unit 3: Floral Design </vt:lpstr>
      <vt:lpstr>Introduction </vt:lpstr>
      <vt:lpstr>Floriculture Tool Identification </vt:lpstr>
      <vt:lpstr>Bouquet Sleeve</vt:lpstr>
      <vt:lpstr>Cardette</vt:lpstr>
      <vt:lpstr>Ceramic Container</vt:lpstr>
      <vt:lpstr>Chenille Stem </vt:lpstr>
      <vt:lpstr>Corsage Box </vt:lpstr>
      <vt:lpstr>Corsage Pins </vt:lpstr>
      <vt:lpstr>Corsage Snips </vt:lpstr>
      <vt:lpstr>Dry Foam </vt:lpstr>
      <vt:lpstr>Enclosure Card </vt:lpstr>
      <vt:lpstr>Fern Greening Pins </vt:lpstr>
      <vt:lpstr>Floral Adhesive </vt:lpstr>
      <vt:lpstr>Floral Knife </vt:lpstr>
      <vt:lpstr>Floral Foam </vt:lpstr>
      <vt:lpstr>Floral Preservative  </vt:lpstr>
      <vt:lpstr>Floral Stem Tape </vt:lpstr>
      <vt:lpstr>Floral Wire</vt:lpstr>
      <vt:lpstr>Glass Vase </vt:lpstr>
      <vt:lpstr>Glue Gun</vt:lpstr>
      <vt:lpstr>Glue Pan</vt:lpstr>
      <vt:lpstr>Glue Stick </vt:lpstr>
      <vt:lpstr>Nosegay Holder </vt:lpstr>
      <vt:lpstr>Pot Cover</vt:lpstr>
      <vt:lpstr>Ribbon</vt:lpstr>
      <vt:lpstr>Ribbon Shears</vt:lpstr>
      <vt:lpstr>Rose and Stem Flower Stripper </vt:lpstr>
      <vt:lpstr>Sheet Moss</vt:lpstr>
      <vt:lpstr>Spanish Moss</vt:lpstr>
      <vt:lpstr>Styrofoam </vt:lpstr>
      <vt:lpstr>Sure-stik Cling</vt:lpstr>
      <vt:lpstr>Tulle</vt:lpstr>
      <vt:lpstr>Water Picks</vt:lpstr>
      <vt:lpstr>Water Tubes</vt:lpstr>
      <vt:lpstr>Waterproof Container Tape</vt:lpstr>
      <vt:lpstr>Wire Cutter</vt:lpstr>
      <vt:lpstr>Wooden Picks</vt:lpstr>
      <vt:lpstr>Wrist Corsage Holder</vt:lpstr>
      <vt:lpstr>Floriculture Crop Identification </vt:lpstr>
      <vt:lpstr>Line Flowers</vt:lpstr>
      <vt:lpstr>Line Foliage</vt:lpstr>
      <vt:lpstr>Form Flowers</vt:lpstr>
      <vt:lpstr>Form Foliage</vt:lpstr>
      <vt:lpstr>Mass Flowers</vt:lpstr>
      <vt:lpstr>Mass Foliage </vt:lpstr>
      <vt:lpstr>Filler Flowers</vt:lpstr>
      <vt:lpstr>Filler Foliage</vt:lpstr>
      <vt:lpstr>Review 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Floral Design </dc:title>
  <dc:creator>Information Technology</dc:creator>
  <cp:lastModifiedBy>Balzer, Ashtin</cp:lastModifiedBy>
  <cp:revision>446</cp:revision>
  <dcterms:created xsi:type="dcterms:W3CDTF">2007-01-30T15:01:20Z</dcterms:created>
  <dcterms:modified xsi:type="dcterms:W3CDTF">2017-05-01T15:59:19Z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Basic Excel Workbook</vt:lpwstr>
  </property>
  <property fmtid="{D5CDD505-2E9C-101B-9397-08002B2CF9AE}" pid="3" name="ContentTypeId">
    <vt:lpwstr>0x0101007460B7E68ED8CC43BF749F2C27615CF4</vt:lpwstr>
  </property>
  <property fmtid="{D5CDD505-2E9C-101B-9397-08002B2CF9AE}" pid="4" name="_dlc_DocIdItemGuid">
    <vt:lpwstr>c8cb7060-a602-4043-a624-b6722304b2e0</vt:lpwstr>
  </property>
  <property fmtid="{D5CDD505-2E9C-101B-9397-08002B2CF9AE}" pid="5" name="_dlc_DocId">
    <vt:lpwstr>6HAXTY5FZTHJ-43-1608</vt:lpwstr>
  </property>
  <property fmtid="{D5CDD505-2E9C-101B-9397-08002B2CF9AE}" pid="6" name="_dlc_DocIdUrl">
    <vt:lpwstr>https://ffanet.ffa.org/sites/collaboration/edresources/_layouts/15/DocIdRedir.aspx?ID=6HAXTY5FZTHJ-43-1608, 6HAXTY5FZTHJ-43-1608</vt:lpwstr>
  </property>
</Properties>
</file>