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6"/>
  </p:sldMasterIdLst>
  <p:notesMasterIdLst>
    <p:notesMasterId r:id="rId26"/>
  </p:notesMasterIdLst>
  <p:handoutMasterIdLst>
    <p:handoutMasterId r:id="rId27"/>
  </p:handoutMasterIdLst>
  <p:sldIdLst>
    <p:sldId id="529" r:id="rId7"/>
    <p:sldId id="530" r:id="rId8"/>
    <p:sldId id="544" r:id="rId9"/>
    <p:sldId id="545" r:id="rId10"/>
    <p:sldId id="546" r:id="rId11"/>
    <p:sldId id="547" r:id="rId12"/>
    <p:sldId id="548" r:id="rId13"/>
    <p:sldId id="536" r:id="rId14"/>
    <p:sldId id="537" r:id="rId15"/>
    <p:sldId id="538" r:id="rId16"/>
    <p:sldId id="549" r:id="rId17"/>
    <p:sldId id="553" r:id="rId18"/>
    <p:sldId id="539" r:id="rId19"/>
    <p:sldId id="550" r:id="rId20"/>
    <p:sldId id="551" r:id="rId21"/>
    <p:sldId id="552" r:id="rId22"/>
    <p:sldId id="541" r:id="rId23"/>
    <p:sldId id="554" r:id="rId24"/>
    <p:sldId id="535" r:id="rId25"/>
  </p:sldIdLst>
  <p:sldSz cx="9144000" cy="6858000" type="screen4x3"/>
  <p:notesSz cx="7010400" cy="9296400"/>
  <p:embeddedFontLst>
    <p:embeddedFont>
      <p:font typeface="Verdana" panose="020B0604030504040204" pitchFamily="34" charset="0"/>
      <p:regular r:id="rId28"/>
      <p:bold r:id="rId29"/>
      <p:italic r:id="rId30"/>
      <p:boldItalic r:id="rId31"/>
    </p:embeddedFont>
    <p:embeddedFont>
      <p:font typeface="Georgia" panose="02040502050405020303" pitchFamily="18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291C"/>
    <a:srgbClr val="004C97"/>
    <a:srgbClr val="FFCD00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01" autoAdjust="0"/>
    <p:restoredTop sz="92164" autoAdjust="0"/>
  </p:normalViewPr>
  <p:slideViewPr>
    <p:cSldViewPr snapToGrid="0">
      <p:cViewPr varScale="1">
        <p:scale>
          <a:sx n="59" d="100"/>
          <a:sy n="59" d="100"/>
        </p:scale>
        <p:origin x="738" y="66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font" Target="fonts/font7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6.fntdata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font" Target="fonts/font2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4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Tab 3-4C (3)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086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8488" y="192278"/>
            <a:ext cx="8229600" cy="981633"/>
          </a:xfrm>
        </p:spPr>
        <p:txBody>
          <a:bodyPr/>
          <a:lstStyle/>
          <a:p>
            <a:r>
              <a:rPr lang="en-US" dirty="0" smtClean="0"/>
              <a:t>Unit 3: Floral Design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38670" y="1008032"/>
            <a:ext cx="4778375" cy="594592"/>
          </a:xfrm>
        </p:spPr>
        <p:txBody>
          <a:bodyPr/>
          <a:lstStyle/>
          <a:p>
            <a:r>
              <a:rPr lang="en-US" dirty="0" smtClean="0"/>
              <a:t>Lesson Four:</a:t>
            </a:r>
          </a:p>
          <a:p>
            <a:r>
              <a:rPr lang="en-US" dirty="0" smtClean="0"/>
              <a:t>Pricing Floral Arrangements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Lesson Objectives: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 smtClean="0"/>
              <a:t>Calculate individual unit prices from bulk quantities.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 smtClean="0"/>
              <a:t>Identify </a:t>
            </a:r>
            <a:r>
              <a:rPr lang="en-US" dirty="0"/>
              <a:t>the difference in wholesale and retail prices.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/>
              <a:t>Solve problems </a:t>
            </a:r>
            <a:r>
              <a:rPr lang="en-US" dirty="0" smtClean="0"/>
              <a:t>using </a:t>
            </a:r>
            <a:r>
              <a:rPr lang="en-US" dirty="0"/>
              <a:t>both ratio and percentage </a:t>
            </a:r>
            <a:r>
              <a:rPr lang="en-US" dirty="0" smtClean="0"/>
              <a:t>retail markups.</a:t>
            </a:r>
            <a:endParaRPr lang="en-US" dirty="0"/>
          </a:p>
          <a:p>
            <a:pPr marL="457200" lvl="0" indent="-457200">
              <a:buFont typeface="+mj-lt"/>
              <a:buAutoNum type="arabicPeriod"/>
            </a:pPr>
            <a:r>
              <a:rPr lang="en-US" dirty="0"/>
              <a:t>Demonstrate understanding of pricing a floral arrangement using an itemized cost sheet.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23770" y="6540384"/>
            <a:ext cx="3986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 smtClean="0">
                <a:solidFill>
                  <a:srgbClr val="7F7F7F"/>
                </a:solidFill>
                <a:latin typeface="Verdana"/>
                <a:cs typeface="Verdana"/>
              </a:rPr>
              <a:t>Footer</a:t>
            </a:r>
            <a:r>
              <a:rPr lang="en-US" sz="1000" i="1" baseline="0" dirty="0" smtClean="0">
                <a:solidFill>
                  <a:srgbClr val="7F7F7F"/>
                </a:solidFill>
                <a:latin typeface="Verdana"/>
                <a:cs typeface="Verdana"/>
              </a:rPr>
              <a:t> description area.</a:t>
            </a:r>
            <a:endParaRPr lang="en-US" sz="1000" i="1" dirty="0">
              <a:solidFill>
                <a:srgbClr val="7F7F7F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5817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 Markup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356627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Ratio markups </a:t>
            </a:r>
            <a:r>
              <a:rPr lang="en-US" dirty="0" smtClean="0"/>
              <a:t>are a simple way to price merchandise.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Predetermined ratios are established in the retail floriculture </a:t>
            </a:r>
            <a:r>
              <a:rPr lang="en-US" dirty="0"/>
              <a:t>i</a:t>
            </a:r>
            <a:r>
              <a:rPr lang="en-US" dirty="0" smtClean="0"/>
              <a:t>ndustry.</a:t>
            </a:r>
          </a:p>
          <a:p>
            <a:endParaRPr lang="en-US" dirty="0"/>
          </a:p>
          <a:p>
            <a:r>
              <a:rPr lang="en-US" dirty="0" smtClean="0"/>
              <a:t>	2:1 markup – used on hard goods</a:t>
            </a:r>
          </a:p>
          <a:p>
            <a:r>
              <a:rPr lang="en-US" dirty="0"/>
              <a:t>	</a:t>
            </a:r>
            <a:r>
              <a:rPr lang="en-US" dirty="0" smtClean="0"/>
              <a:t>3:1 markup </a:t>
            </a:r>
            <a:r>
              <a:rPr lang="en-US" dirty="0" smtClean="0">
                <a:solidFill>
                  <a:schemeClr val="accent4"/>
                </a:solidFill>
              </a:rPr>
              <a:t>– </a:t>
            </a:r>
            <a:r>
              <a:rPr lang="en-US" dirty="0" smtClean="0"/>
              <a:t>used on fresh goods </a:t>
            </a:r>
          </a:p>
          <a:p>
            <a:r>
              <a:rPr lang="en-US" dirty="0">
                <a:solidFill>
                  <a:schemeClr val="accent4"/>
                </a:solidFill>
              </a:rPr>
              <a:t>	</a:t>
            </a:r>
            <a:r>
              <a:rPr lang="en-US" dirty="0" smtClean="0"/>
              <a:t>4:1 markup – used on specialty arrangements that are 	more labor intensive. </a:t>
            </a:r>
          </a:p>
          <a:p>
            <a:endParaRPr lang="en-US" dirty="0">
              <a:solidFill>
                <a:schemeClr val="accent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problem with ratio markups is that it doesn't allow control over the profits.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78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</a:t>
            </a:r>
            <a:r>
              <a:rPr lang="en-US" dirty="0"/>
              <a:t>7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3"/>
          </p:nvPr>
        </p:nvSpPr>
        <p:spPr>
          <a:xfrm>
            <a:off x="326768" y="981387"/>
            <a:ext cx="7999085" cy="4860903"/>
          </a:xfrm>
        </p:spPr>
        <p:txBody>
          <a:bodyPr/>
          <a:lstStyle/>
          <a:p>
            <a:r>
              <a:rPr lang="en-US" dirty="0"/>
              <a:t>7</a:t>
            </a:r>
            <a:r>
              <a:rPr lang="en-US" dirty="0" smtClean="0"/>
              <a:t>) </a:t>
            </a:r>
            <a:r>
              <a:rPr lang="en-US" b="1" dirty="0" smtClean="0"/>
              <a:t>What is the retail price on a dozen roses in a bouquet sleeve?</a:t>
            </a:r>
          </a:p>
          <a:p>
            <a:endParaRPr lang="en-US" dirty="0" smtClean="0"/>
          </a:p>
          <a:p>
            <a:r>
              <a:rPr lang="en-US" dirty="0" smtClean="0"/>
              <a:t>Sweetheart roses $16.99 per bunch (25 stems)</a:t>
            </a:r>
          </a:p>
          <a:p>
            <a:r>
              <a:rPr lang="en-US" dirty="0" smtClean="0"/>
              <a:t>Bouquet sleeve $9.95 per pack (100 sleeves)</a:t>
            </a:r>
          </a:p>
          <a:p>
            <a:endParaRPr lang="en-US" dirty="0" smtClean="0"/>
          </a:p>
          <a:p>
            <a:r>
              <a:rPr lang="en-US" b="1" dirty="0" smtClean="0"/>
              <a:t>Do the Math:</a:t>
            </a:r>
          </a:p>
          <a:p>
            <a:r>
              <a:rPr lang="en-US" dirty="0" smtClean="0"/>
              <a:t>Step One: Find the individual unit cost of materials.</a:t>
            </a:r>
          </a:p>
          <a:p>
            <a:pPr algn="ctr"/>
            <a:r>
              <a:rPr lang="en-US" dirty="0" smtClean="0"/>
              <a:t>$16.99/25= $0.68 per stem </a:t>
            </a:r>
          </a:p>
          <a:p>
            <a:pPr algn="ctr"/>
            <a:r>
              <a:rPr lang="en-US" dirty="0" smtClean="0"/>
              <a:t>$9.95/100= $0.10 per sleeve</a:t>
            </a:r>
          </a:p>
          <a:p>
            <a:r>
              <a:rPr lang="en-US" dirty="0" smtClean="0"/>
              <a:t>Step Two: Find the subtotal for the quantity of materials being used.</a:t>
            </a:r>
          </a:p>
          <a:p>
            <a:pPr algn="ctr"/>
            <a:r>
              <a:rPr lang="en-US" dirty="0" smtClean="0"/>
              <a:t>$0.68X12=$8.16 subtotal for a dozen</a:t>
            </a:r>
          </a:p>
          <a:p>
            <a:pPr algn="ctr"/>
            <a:r>
              <a:rPr lang="en-US" dirty="0" smtClean="0"/>
              <a:t>$0.10X1= $0.10 subtotal for a sleeve</a:t>
            </a:r>
          </a:p>
        </p:txBody>
      </p:sp>
    </p:spTree>
    <p:extLst>
      <p:ext uri="{BB962C8B-B14F-4D97-AF65-F5344CB8AC3E}">
        <p14:creationId xmlns:p14="http://schemas.microsoft.com/office/powerpoint/2010/main" val="375149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870" y="4523874"/>
            <a:ext cx="2334126" cy="23341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7,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42272" y="1077639"/>
            <a:ext cx="8229600" cy="5496415"/>
          </a:xfrm>
        </p:spPr>
        <p:txBody>
          <a:bodyPr/>
          <a:lstStyle/>
          <a:p>
            <a:r>
              <a:rPr lang="en-US" dirty="0" smtClean="0"/>
              <a:t>Step </a:t>
            </a:r>
            <a:r>
              <a:rPr lang="en-US" dirty="0"/>
              <a:t>Three: </a:t>
            </a:r>
            <a:r>
              <a:rPr lang="en-US" dirty="0" smtClean="0"/>
              <a:t>Decide </a:t>
            </a:r>
            <a:r>
              <a:rPr lang="en-US" dirty="0"/>
              <a:t>what kind of ratio to use for the </a:t>
            </a:r>
            <a:r>
              <a:rPr lang="en-US" b="1" dirty="0" smtClean="0"/>
              <a:t>roses</a:t>
            </a:r>
            <a:r>
              <a:rPr lang="en-US" dirty="0" smtClean="0"/>
              <a:t>.</a:t>
            </a:r>
            <a:endParaRPr lang="en-US" dirty="0"/>
          </a:p>
          <a:p>
            <a:pPr algn="ctr"/>
            <a:r>
              <a:rPr lang="en-US" dirty="0"/>
              <a:t>Fresh Goods – </a:t>
            </a:r>
            <a:r>
              <a:rPr lang="en-US" dirty="0" smtClean="0"/>
              <a:t>3:1 </a:t>
            </a:r>
            <a:endParaRPr lang="en-US" dirty="0"/>
          </a:p>
          <a:p>
            <a:r>
              <a:rPr lang="en-US" dirty="0"/>
              <a:t>Step </a:t>
            </a:r>
            <a:r>
              <a:rPr lang="en-US" dirty="0" smtClean="0"/>
              <a:t>Four: </a:t>
            </a:r>
            <a:r>
              <a:rPr lang="en-US" dirty="0"/>
              <a:t>M</a:t>
            </a:r>
            <a:r>
              <a:rPr lang="en-US" dirty="0" smtClean="0"/>
              <a:t>arkup </a:t>
            </a:r>
            <a:r>
              <a:rPr lang="en-US" dirty="0"/>
              <a:t>the </a:t>
            </a:r>
            <a:r>
              <a:rPr lang="en-US" dirty="0" smtClean="0"/>
              <a:t>fresh goods subtotal cost.</a:t>
            </a:r>
            <a:endParaRPr lang="en-US" dirty="0"/>
          </a:p>
          <a:p>
            <a:pPr algn="ctr"/>
            <a:r>
              <a:rPr lang="en-US" dirty="0" smtClean="0"/>
              <a:t>$8.16X3= $24.48</a:t>
            </a:r>
          </a:p>
          <a:p>
            <a:r>
              <a:rPr lang="en-US" dirty="0" smtClean="0"/>
              <a:t>Step Five: decide </a:t>
            </a:r>
            <a:r>
              <a:rPr lang="en-US" dirty="0"/>
              <a:t>what kind of ratio to use for the </a:t>
            </a:r>
            <a:r>
              <a:rPr lang="en-US" b="1" dirty="0" smtClean="0"/>
              <a:t>sleeve</a:t>
            </a:r>
            <a:r>
              <a:rPr lang="en-US" dirty="0" smtClean="0"/>
              <a:t>.</a:t>
            </a:r>
          </a:p>
          <a:p>
            <a:pPr algn="ctr"/>
            <a:r>
              <a:rPr lang="en-US" dirty="0" smtClean="0"/>
              <a:t>Hard Goods – 2:1 </a:t>
            </a:r>
          </a:p>
          <a:p>
            <a:r>
              <a:rPr lang="en-US" dirty="0" smtClean="0"/>
              <a:t>Step Six: Markup </a:t>
            </a:r>
            <a:r>
              <a:rPr lang="en-US" dirty="0"/>
              <a:t>the </a:t>
            </a:r>
            <a:r>
              <a:rPr lang="en-US" dirty="0" smtClean="0"/>
              <a:t>hard </a:t>
            </a:r>
            <a:r>
              <a:rPr lang="en-US" dirty="0"/>
              <a:t>goods subtotal </a:t>
            </a:r>
            <a:r>
              <a:rPr lang="en-US" dirty="0" smtClean="0"/>
              <a:t>cost.</a:t>
            </a:r>
          </a:p>
          <a:p>
            <a:pPr algn="ctr"/>
            <a:r>
              <a:rPr lang="en-US" dirty="0" smtClean="0"/>
              <a:t>$0.10X2= $0.20</a:t>
            </a:r>
          </a:p>
          <a:p>
            <a:r>
              <a:rPr lang="en-US" dirty="0" smtClean="0"/>
              <a:t>Step Seven: Add the markup subtotals for both fresh and hard goods for a final retail price.</a:t>
            </a:r>
          </a:p>
          <a:p>
            <a:pPr algn="ctr"/>
            <a:r>
              <a:rPr lang="en-US" dirty="0" smtClean="0"/>
              <a:t>$24.48+$0.20= $24.68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3158280" y="5400930"/>
            <a:ext cx="3743268" cy="14570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721288">
            <a:off x="2991661" y="5813994"/>
            <a:ext cx="216568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$24.68</a:t>
            </a:r>
          </a:p>
          <a:p>
            <a:pPr algn="ctr"/>
            <a:r>
              <a:rPr 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Retail Price</a:t>
            </a:r>
            <a:endParaRPr lang="en-US" sz="15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51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Percentage Markup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501007"/>
            <a:ext cx="8229600" cy="463028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Percentage markups </a:t>
            </a:r>
            <a:r>
              <a:rPr lang="en-US" dirty="0" smtClean="0"/>
              <a:t>allow </a:t>
            </a:r>
            <a:r>
              <a:rPr lang="en-US" dirty="0"/>
              <a:t>you to create a more accurate price and control the profit margin.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 percentage mark up can range anywhere from 20% to 100% depending on the size of the arrangement and what items are being used.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This preferred method can be used to cover the cost of labor, operational expenses and profit in addition to the cost of goods. 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04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</a:t>
            </a:r>
            <a:r>
              <a:rPr lang="en-US" dirty="0"/>
              <a:t>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173892"/>
            <a:ext cx="8480348" cy="5544542"/>
          </a:xfrm>
        </p:spPr>
        <p:txBody>
          <a:bodyPr/>
          <a:lstStyle/>
          <a:p>
            <a:r>
              <a:rPr lang="en-US" dirty="0"/>
              <a:t>9</a:t>
            </a:r>
            <a:r>
              <a:rPr lang="en-US" dirty="0" smtClean="0"/>
              <a:t>) </a:t>
            </a:r>
            <a:r>
              <a:rPr lang="en-US" b="1" dirty="0" smtClean="0"/>
              <a:t>A glass vase arrangement uses 12 </a:t>
            </a:r>
            <a:r>
              <a:rPr lang="en-US" b="1" dirty="0"/>
              <a:t>C</a:t>
            </a:r>
            <a:r>
              <a:rPr lang="en-US" b="1" dirty="0" smtClean="0"/>
              <a:t>arnations, 8 Leatherleaf stems, and half a bunch of Baby’s Breath. How much is the retail price at a 40% markup?</a:t>
            </a:r>
          </a:p>
          <a:p>
            <a:endParaRPr lang="en-US" dirty="0"/>
          </a:p>
          <a:p>
            <a:r>
              <a:rPr lang="en-US" dirty="0" smtClean="0"/>
              <a:t>Carnations $13.99 per bunch (15 stems)</a:t>
            </a:r>
          </a:p>
          <a:p>
            <a:r>
              <a:rPr lang="en-US" dirty="0" smtClean="0"/>
              <a:t>Leatherleaf fern $2.95 per bunch (20 stems)</a:t>
            </a:r>
          </a:p>
          <a:p>
            <a:r>
              <a:rPr lang="en-US" dirty="0" smtClean="0"/>
              <a:t>Baby’s breath </a:t>
            </a:r>
            <a:r>
              <a:rPr lang="en-US" dirty="0"/>
              <a:t>$</a:t>
            </a:r>
            <a:r>
              <a:rPr lang="en-US" dirty="0" smtClean="0"/>
              <a:t>3.49 per bunch (determine by weight) </a:t>
            </a:r>
          </a:p>
          <a:p>
            <a:r>
              <a:rPr lang="en-US" dirty="0" smtClean="0"/>
              <a:t>Glass vase $19.95 per case (24 vases)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61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9,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221382" y="1273408"/>
            <a:ext cx="8730112" cy="4002723"/>
          </a:xfrm>
        </p:spPr>
        <p:txBody>
          <a:bodyPr/>
          <a:lstStyle/>
          <a:p>
            <a:r>
              <a:rPr lang="en-US" b="1" dirty="0" smtClean="0"/>
              <a:t>Do the Math:</a:t>
            </a:r>
          </a:p>
          <a:p>
            <a:r>
              <a:rPr lang="en-US" dirty="0" smtClean="0"/>
              <a:t>Step </a:t>
            </a:r>
            <a:r>
              <a:rPr lang="en-US" dirty="0"/>
              <a:t>One: </a:t>
            </a:r>
            <a:r>
              <a:rPr lang="en-US" dirty="0" smtClean="0"/>
              <a:t>Find </a:t>
            </a:r>
            <a:r>
              <a:rPr lang="en-US" dirty="0"/>
              <a:t>the individual unit cost of each </a:t>
            </a:r>
            <a:r>
              <a:rPr lang="en-US" dirty="0" smtClean="0"/>
              <a:t>item and multiply by the quantity being used:</a:t>
            </a:r>
          </a:p>
          <a:p>
            <a:pPr algn="ctr"/>
            <a:r>
              <a:rPr lang="en-US" dirty="0" smtClean="0"/>
              <a:t>Carnations $13.99/15= $0.93 per stem 0.93X12= $11.16 for 12 </a:t>
            </a:r>
          </a:p>
          <a:p>
            <a:pPr algn="ctr"/>
            <a:r>
              <a:rPr lang="en-US" dirty="0" smtClean="0"/>
              <a:t>Leatherleaf $2.95/20</a:t>
            </a:r>
            <a:r>
              <a:rPr lang="en-US" dirty="0"/>
              <a:t>= $0.15 per stem </a:t>
            </a:r>
            <a:r>
              <a:rPr lang="en-US" dirty="0" smtClean="0"/>
              <a:t>0.15X8= $1.20 </a:t>
            </a:r>
            <a:r>
              <a:rPr lang="en-US" dirty="0"/>
              <a:t>for </a:t>
            </a:r>
            <a:r>
              <a:rPr lang="en-US" dirty="0" smtClean="0"/>
              <a:t>8</a:t>
            </a:r>
            <a:endParaRPr lang="en-US" dirty="0"/>
          </a:p>
          <a:p>
            <a:pPr algn="ctr"/>
            <a:r>
              <a:rPr lang="en-US" dirty="0"/>
              <a:t>Baby’s </a:t>
            </a:r>
            <a:r>
              <a:rPr lang="en-US" dirty="0" smtClean="0"/>
              <a:t>breath $3.49X0.5(or </a:t>
            </a:r>
            <a:r>
              <a:rPr lang="en-US" dirty="0"/>
              <a:t>½) = $1.75 for half a bunch</a:t>
            </a:r>
          </a:p>
          <a:p>
            <a:pPr algn="ctr"/>
            <a:r>
              <a:rPr lang="en-US" dirty="0"/>
              <a:t>Glass v</a:t>
            </a:r>
            <a:r>
              <a:rPr lang="en-US" dirty="0" smtClean="0"/>
              <a:t>ase $19.95/24</a:t>
            </a:r>
            <a:r>
              <a:rPr lang="en-US" dirty="0"/>
              <a:t>= $0.83 for a glass vase</a:t>
            </a:r>
          </a:p>
          <a:p>
            <a:endParaRPr lang="en-US" dirty="0" smtClean="0"/>
          </a:p>
          <a:p>
            <a:r>
              <a:rPr lang="en-US" dirty="0" smtClean="0"/>
              <a:t>Step Two: Find the subtotal of </a:t>
            </a:r>
            <a:r>
              <a:rPr lang="en-US" b="1" dirty="0" smtClean="0"/>
              <a:t>all</a:t>
            </a:r>
            <a:r>
              <a:rPr lang="en-US" dirty="0" smtClean="0"/>
              <a:t> the items used.</a:t>
            </a:r>
          </a:p>
          <a:p>
            <a:pPr algn="ctr"/>
            <a:r>
              <a:rPr lang="en-US" dirty="0" smtClean="0"/>
              <a:t>$11.16	(12 Carnations)</a:t>
            </a:r>
          </a:p>
          <a:p>
            <a:pPr algn="ctr"/>
            <a:r>
              <a:rPr lang="en-US" dirty="0" smtClean="0"/>
              <a:t>$1.20	(8 Leatherleaf)</a:t>
            </a:r>
          </a:p>
          <a:p>
            <a:pPr algn="ctr"/>
            <a:r>
              <a:rPr lang="en-US" dirty="0" smtClean="0"/>
              <a:t>$1.75	(½ Baby’s breath) </a:t>
            </a:r>
          </a:p>
          <a:p>
            <a:pPr algn="ctr"/>
            <a:r>
              <a:rPr lang="en-US" dirty="0" smtClean="0"/>
              <a:t>$0.83	(1 </a:t>
            </a:r>
            <a:r>
              <a:rPr lang="en-US" dirty="0"/>
              <a:t>G</a:t>
            </a:r>
            <a:r>
              <a:rPr lang="en-US" dirty="0" smtClean="0"/>
              <a:t>lass Vase)</a:t>
            </a:r>
          </a:p>
          <a:p>
            <a:pPr algn="ctr"/>
            <a:r>
              <a:rPr lang="en-US" dirty="0" smtClean="0"/>
              <a:t>$14.94	 subtotal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945331" y="6179418"/>
            <a:ext cx="32822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18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9, Continued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85775" y="1533077"/>
            <a:ext cx="7666522" cy="4002723"/>
          </a:xfrm>
        </p:spPr>
        <p:txBody>
          <a:bodyPr/>
          <a:lstStyle/>
          <a:p>
            <a:r>
              <a:rPr lang="en-US" dirty="0"/>
              <a:t>Step Three: </a:t>
            </a:r>
            <a:r>
              <a:rPr lang="en-US" dirty="0" smtClean="0"/>
              <a:t>Calculate </a:t>
            </a:r>
            <a:r>
              <a:rPr lang="en-US" dirty="0"/>
              <a:t>the 40% markup </a:t>
            </a:r>
            <a:r>
              <a:rPr lang="en-US" dirty="0" smtClean="0"/>
              <a:t>cost from the subtotal.</a:t>
            </a:r>
            <a:endParaRPr lang="en-US" dirty="0"/>
          </a:p>
          <a:p>
            <a:pPr algn="ctr"/>
            <a:r>
              <a:rPr lang="en-US" dirty="0" smtClean="0"/>
              <a:t>$14.94X0.40</a:t>
            </a:r>
            <a:r>
              <a:rPr lang="en-US" dirty="0"/>
              <a:t>= </a:t>
            </a:r>
            <a:r>
              <a:rPr lang="en-US" dirty="0" smtClean="0"/>
              <a:t>$5.98</a:t>
            </a:r>
            <a:endParaRPr lang="en-US" dirty="0"/>
          </a:p>
          <a:p>
            <a:r>
              <a:rPr lang="en-US" dirty="0"/>
              <a:t>Step Four: </a:t>
            </a:r>
            <a:r>
              <a:rPr lang="en-US" dirty="0" smtClean="0"/>
              <a:t>Add </a:t>
            </a:r>
            <a:r>
              <a:rPr lang="en-US" dirty="0"/>
              <a:t>the markup to the subtotal for the final retail price.</a:t>
            </a:r>
          </a:p>
          <a:p>
            <a:pPr algn="ctr"/>
            <a:r>
              <a:rPr lang="en-US" dirty="0" smtClean="0"/>
              <a:t>$5.98+14.94= $20.92</a:t>
            </a:r>
          </a:p>
          <a:p>
            <a:pPr algn="ctr"/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35" y="3745246"/>
            <a:ext cx="2566827" cy="2844900"/>
          </a:xfrm>
          <a:prstGeom prst="rect">
            <a:avLst/>
          </a:prstGeom>
        </p:spPr>
      </p:pic>
      <p:pic>
        <p:nvPicPr>
          <p:cNvPr id="6" name="Picture 5" descr="tag icon label by lmproulx - clip art, clipart, label, line art, tag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09338">
            <a:off x="3762776" y="4611177"/>
            <a:ext cx="1877347" cy="1028786"/>
          </a:xfrm>
          <a:prstGeom prst="rect">
            <a:avLst/>
          </a:prstGeom>
        </p:spPr>
      </p:pic>
      <p:sp>
        <p:nvSpPr>
          <p:cNvPr id="7" name="Freeform 6"/>
          <p:cNvSpPr/>
          <p:nvPr/>
        </p:nvSpPr>
        <p:spPr>
          <a:xfrm>
            <a:off x="1992429" y="4992796"/>
            <a:ext cx="1990267" cy="880459"/>
          </a:xfrm>
          <a:custGeom>
            <a:avLst/>
            <a:gdLst>
              <a:gd name="connsiteX0" fmla="*/ 0 w 1990267"/>
              <a:gd name="connsiteY0" fmla="*/ 628358 h 880459"/>
              <a:gd name="connsiteX1" fmla="*/ 760396 w 1990267"/>
              <a:gd name="connsiteY1" fmla="*/ 878615 h 880459"/>
              <a:gd name="connsiteX2" fmla="*/ 991403 w 1990267"/>
              <a:gd name="connsiteY2" fmla="*/ 512855 h 880459"/>
              <a:gd name="connsiteX3" fmla="*/ 1665171 w 1990267"/>
              <a:gd name="connsiteY3" fmla="*/ 695735 h 880459"/>
              <a:gd name="connsiteX4" fmla="*/ 1626670 w 1990267"/>
              <a:gd name="connsiteY4" fmla="*/ 79718 h 880459"/>
              <a:gd name="connsiteX5" fmla="*/ 1963554 w 1990267"/>
              <a:gd name="connsiteY5" fmla="*/ 2716 h 880459"/>
              <a:gd name="connsiteX6" fmla="*/ 1944304 w 1990267"/>
              <a:gd name="connsiteY6" fmla="*/ 31591 h 880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0267" h="880459">
                <a:moveTo>
                  <a:pt x="0" y="628358"/>
                </a:moveTo>
                <a:cubicBezTo>
                  <a:pt x="297581" y="763111"/>
                  <a:pt x="595162" y="897865"/>
                  <a:pt x="760396" y="878615"/>
                </a:cubicBezTo>
                <a:cubicBezTo>
                  <a:pt x="925630" y="859365"/>
                  <a:pt x="840607" y="543335"/>
                  <a:pt x="991403" y="512855"/>
                </a:cubicBezTo>
                <a:cubicBezTo>
                  <a:pt x="1142199" y="482375"/>
                  <a:pt x="1559293" y="767925"/>
                  <a:pt x="1665171" y="695735"/>
                </a:cubicBezTo>
                <a:cubicBezTo>
                  <a:pt x="1771049" y="623545"/>
                  <a:pt x="1576940" y="195221"/>
                  <a:pt x="1626670" y="79718"/>
                </a:cubicBezTo>
                <a:cubicBezTo>
                  <a:pt x="1676400" y="-35785"/>
                  <a:pt x="1910615" y="10737"/>
                  <a:pt x="1963554" y="2716"/>
                </a:cubicBezTo>
                <a:cubicBezTo>
                  <a:pt x="2016493" y="-5305"/>
                  <a:pt x="1980398" y="13143"/>
                  <a:pt x="1944304" y="3159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 rot="721288">
            <a:off x="3771306" y="4852225"/>
            <a:ext cx="216568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$20.92</a:t>
            </a:r>
          </a:p>
          <a:p>
            <a:pPr algn="ctr"/>
            <a:r>
              <a:rPr 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Retail Price</a:t>
            </a:r>
            <a:endParaRPr lang="en-US" sz="15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46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97" y="3818503"/>
            <a:ext cx="4086190" cy="30394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Preplan Your Prices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37950" y="1472131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Most floral shops sell at a predetermined price point </a:t>
            </a:r>
          </a:p>
          <a:p>
            <a:r>
              <a:rPr lang="en-US" dirty="0"/>
              <a:t>	</a:t>
            </a:r>
            <a:r>
              <a:rPr lang="en-US" dirty="0" smtClean="0"/>
              <a:t>Examples: $25, $35, $50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Florist should always list out the items and calculate the cost before they begin composing the arrangement.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Your itemized list of costs should be within 50 cents of the price point you were given. 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7033" y="4543605"/>
            <a:ext cx="2999372" cy="143969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576736" y="5906360"/>
            <a:ext cx="1920241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http://www.jennys-flowers.com/images/van-lg.jpg</a:t>
            </a:r>
          </a:p>
        </p:txBody>
      </p:sp>
    </p:spTree>
    <p:extLst>
      <p:ext uri="{BB962C8B-B14F-4D97-AF65-F5344CB8AC3E}">
        <p14:creationId xmlns:p14="http://schemas.microsoft.com/office/powerpoint/2010/main" val="301677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Itemized List of Costs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3416" t="25688" r="41240" b="35843"/>
          <a:stretch/>
        </p:blipFill>
        <p:spPr>
          <a:xfrm>
            <a:off x="5686425" y="1663796"/>
            <a:ext cx="3328988" cy="4694141"/>
          </a:xfrm>
          <a:prstGeom prst="rect">
            <a:avLst/>
          </a:prstGeom>
        </p:spPr>
      </p:pic>
      <p:pic>
        <p:nvPicPr>
          <p:cNvPr id="7" name="Content Placeholder 6" descr="File:Question mark alternate.png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606" y="3736434"/>
            <a:ext cx="617369" cy="799054"/>
          </a:xfrm>
        </p:spPr>
      </p:pic>
      <p:sp>
        <p:nvSpPr>
          <p:cNvPr id="8" name="TextBox 7"/>
          <p:cNvSpPr txBox="1"/>
          <p:nvPr/>
        </p:nvSpPr>
        <p:spPr>
          <a:xfrm>
            <a:off x="326768" y="1228055"/>
            <a:ext cx="535965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Create a $30 arrangement using the material listed in your “Floral Retail Catalog.” </a:t>
            </a:r>
          </a:p>
          <a:p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material is already at retail price, so </a:t>
            </a:r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markups need to be added. </a:t>
            </a:r>
          </a:p>
          <a:p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Individual unit prices will have to be calculated from the bulk price.</a:t>
            </a:r>
          </a:p>
          <a:p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Calculate the material you will use within 50 cents of the $30 price point.</a:t>
            </a:r>
          </a:p>
          <a:p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Once you have meet the price point, include a rough sketch of what the arrangement will look like. 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489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Activity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Thumbs Up or Thumbs Down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34591" y="1899920"/>
            <a:ext cx="8274818" cy="3931603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Flower arrangement prices only account for the flowers used in the design.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Hard goods refer to the ribbon</a:t>
            </a:r>
            <a:r>
              <a:rPr lang="en-US" smtClean="0"/>
              <a:t>, container </a:t>
            </a:r>
            <a:r>
              <a:rPr lang="en-US" dirty="0" smtClean="0"/>
              <a:t>and tape used in a floral arrangement.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You can calculate the individual price of a stem out of a bunch if you know the price of the bunch.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The 2:1 markup ratio is used on hard good materials.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Percentage markups do not account for things like labor and operating expenses.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20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The Price is Right! 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3407646" y="2851127"/>
            <a:ext cx="1963247" cy="23774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04" y="2670748"/>
            <a:ext cx="2247900" cy="272415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6765651" y="6049480"/>
            <a:ext cx="404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321993" y="6092792"/>
            <a:ext cx="404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778552" y="6092792"/>
            <a:ext cx="404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78215" y="5660572"/>
            <a:ext cx="1296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$   5     0</a:t>
            </a:r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3985009" y="6081563"/>
            <a:ext cx="404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441568" y="6081563"/>
            <a:ext cx="404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225541" y="6049480"/>
            <a:ext cx="404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682100" y="6049480"/>
            <a:ext cx="404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684579" y="5660572"/>
            <a:ext cx="1296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$   2     0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515" y="2020000"/>
            <a:ext cx="3004109" cy="364057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448926" y="5660572"/>
            <a:ext cx="1819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$    1     2     5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2730791" y="6611779"/>
            <a:ext cx="368241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 smtClean="0"/>
              <a:t>Prices and images are from http</a:t>
            </a:r>
            <a:r>
              <a:rPr lang="en-US" sz="1000" dirty="0"/>
              <a:t>://www.indianapaflowers.com/</a:t>
            </a:r>
          </a:p>
        </p:txBody>
      </p:sp>
    </p:spTree>
    <p:extLst>
      <p:ext uri="{BB962C8B-B14F-4D97-AF65-F5344CB8AC3E}">
        <p14:creationId xmlns:p14="http://schemas.microsoft.com/office/powerpoint/2010/main" val="117253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Pricing Arrangements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424005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 floral shop, just like any business, needs to make money to stay in operation.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Determining the right price for an arrangement is important for earning a profit while not overcharging customers.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Material, labor, holidays and flower seasons causes prices to fluctuate throughout the year.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128" y="3704498"/>
            <a:ext cx="4762500" cy="29337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58128" y="654586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/>
              <a:t>http://www.800florals.com/images/hinsdale.jpg</a:t>
            </a:r>
          </a:p>
        </p:txBody>
      </p:sp>
    </p:spTree>
    <p:extLst>
      <p:ext uri="{BB962C8B-B14F-4D97-AF65-F5344CB8AC3E}">
        <p14:creationId xmlns:p14="http://schemas.microsoft.com/office/powerpoint/2010/main" val="22325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a Price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616654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To determine the price of a floral arrangement, you must first look at all the individual items used.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Hard goods </a:t>
            </a:r>
            <a:r>
              <a:rPr lang="en-US" dirty="0" smtClean="0"/>
              <a:t>are your non-perishable items.</a:t>
            </a:r>
          </a:p>
          <a:p>
            <a:r>
              <a:rPr lang="en-US" dirty="0"/>
              <a:t>	</a:t>
            </a:r>
            <a:r>
              <a:rPr lang="en-US" dirty="0" smtClean="0"/>
              <a:t>Examples: ribbon, container, foam, tape, etc.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These items are usually purchased in bulk and need to be broken down into individual unit cost.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This is done by dividing the total cost by the number of units (always round up!)</a:t>
            </a:r>
          </a:p>
        </p:txBody>
      </p:sp>
    </p:spTree>
    <p:extLst>
      <p:ext uri="{BB962C8B-B14F-4D97-AF65-F5344CB8AC3E}">
        <p14:creationId xmlns:p14="http://schemas.microsoft.com/office/powerpoint/2010/main" val="154352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1 and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534202" y="1173892"/>
            <a:ext cx="3527659" cy="4765040"/>
          </a:xfrm>
        </p:spPr>
        <p:txBody>
          <a:bodyPr/>
          <a:lstStyle/>
          <a:p>
            <a:r>
              <a:rPr lang="en-US" dirty="0" smtClean="0"/>
              <a:t>1) </a:t>
            </a:r>
            <a:r>
              <a:rPr lang="en-US" b="1" dirty="0"/>
              <a:t>How much does it cost </a:t>
            </a:r>
            <a:r>
              <a:rPr lang="en-US" b="1" dirty="0" smtClean="0"/>
              <a:t>to </a:t>
            </a:r>
            <a:r>
              <a:rPr lang="en-US" b="1" dirty="0"/>
              <a:t>use a yard of </a:t>
            </a:r>
            <a:r>
              <a:rPr lang="en-US" b="1" dirty="0" smtClean="0"/>
              <a:t>ribbon?</a:t>
            </a:r>
            <a:endParaRPr lang="en-US" b="1" dirty="0"/>
          </a:p>
          <a:p>
            <a:endParaRPr lang="en-US" dirty="0" smtClean="0"/>
          </a:p>
          <a:p>
            <a:r>
              <a:rPr lang="en-US" dirty="0" smtClean="0"/>
              <a:t>#9 satin ribbon</a:t>
            </a:r>
          </a:p>
          <a:p>
            <a:r>
              <a:rPr lang="en-US" dirty="0" smtClean="0"/>
              <a:t>Cost $4.99 per roll</a:t>
            </a:r>
          </a:p>
          <a:p>
            <a:r>
              <a:rPr lang="en-US" dirty="0" smtClean="0"/>
              <a:t>100 yards per roll</a:t>
            </a:r>
          </a:p>
          <a:p>
            <a:endParaRPr lang="en-US" dirty="0" smtClean="0"/>
          </a:p>
          <a:p>
            <a:r>
              <a:rPr lang="en-US" b="1" dirty="0" smtClean="0"/>
              <a:t>Do the Math:</a:t>
            </a:r>
            <a:endParaRPr lang="en-US" b="1" dirty="0"/>
          </a:p>
          <a:p>
            <a:r>
              <a:rPr lang="en-US" dirty="0" smtClean="0"/>
              <a:t>Total cost/yards per roll</a:t>
            </a:r>
          </a:p>
          <a:p>
            <a:r>
              <a:rPr lang="en-US" dirty="0" smtClean="0"/>
              <a:t>4.99/100=0.0499</a:t>
            </a:r>
            <a:endParaRPr lang="en-US" dirty="0"/>
          </a:p>
          <a:p>
            <a:r>
              <a:rPr lang="en-US" dirty="0" smtClean="0"/>
              <a:t>Answer (round up): </a:t>
            </a:r>
          </a:p>
          <a:p>
            <a:r>
              <a:rPr lang="en-US" dirty="0" smtClean="0"/>
              <a:t>$0.05 for a yard of ribbon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13709" y="1173892"/>
            <a:ext cx="3673643" cy="476504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</a:t>
            </a:r>
            <a:r>
              <a:rPr lang="en-US" dirty="0" smtClean="0"/>
              <a:t>) </a:t>
            </a:r>
            <a:r>
              <a:rPr lang="en-US" b="1" dirty="0" smtClean="0"/>
              <a:t>How much does a glass vase cost?</a:t>
            </a:r>
          </a:p>
          <a:p>
            <a:endParaRPr lang="en-US" dirty="0" smtClean="0"/>
          </a:p>
          <a:p>
            <a:r>
              <a:rPr lang="en-US" dirty="0" smtClean="0"/>
              <a:t>4-inch glass vase</a:t>
            </a:r>
          </a:p>
          <a:p>
            <a:r>
              <a:rPr lang="en-US" dirty="0" smtClean="0"/>
              <a:t>Cost $19.95 per case</a:t>
            </a:r>
          </a:p>
          <a:p>
            <a:r>
              <a:rPr lang="en-US" dirty="0" smtClean="0"/>
              <a:t>24 containers per case</a:t>
            </a:r>
          </a:p>
          <a:p>
            <a:endParaRPr lang="en-US" dirty="0"/>
          </a:p>
          <a:p>
            <a:r>
              <a:rPr lang="en-US" b="1" dirty="0" smtClean="0"/>
              <a:t>Do the Math:</a:t>
            </a: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Total 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cost/number of vases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19.95/24=$0.831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Answer: 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$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0.83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a 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glass vase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943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a Price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66826" y="1606884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Plants must also be identified and priced individually to determine an accurate price.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Fresh goods </a:t>
            </a:r>
            <a:r>
              <a:rPr lang="en-US" dirty="0" smtClean="0"/>
              <a:t>include the perishable flowers and foliage used in an arrangement.</a:t>
            </a:r>
          </a:p>
          <a:p>
            <a:r>
              <a:rPr lang="en-US" dirty="0"/>
              <a:t>	</a:t>
            </a:r>
            <a:r>
              <a:rPr lang="en-US" dirty="0" smtClean="0"/>
              <a:t>Examples: Roses, leatherleaf, baby’s breath, etc.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Flowers and foliage are usually priced by the stem or in a bunch.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If using material from a bunch, you must divide the price of the bunch by the number of stems used to get a single unit cost.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84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4 and 5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5585" y="1279770"/>
            <a:ext cx="3850596" cy="476504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b="0" i="0" kern="1200">
                <a:solidFill>
                  <a:srgbClr val="000000"/>
                </a:solidFill>
                <a:latin typeface="Verdana"/>
                <a:ea typeface="+mn-ea"/>
                <a:cs typeface="Verdana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</a:t>
            </a:r>
            <a:r>
              <a:rPr lang="en-US" dirty="0" smtClean="0"/>
              <a:t>) </a:t>
            </a:r>
            <a:r>
              <a:rPr lang="en-US" b="1" dirty="0" smtClean="0"/>
              <a:t>How much does it cost to use a stem of leatherleaf?</a:t>
            </a:r>
          </a:p>
          <a:p>
            <a:endParaRPr lang="en-US" dirty="0" smtClean="0"/>
          </a:p>
          <a:p>
            <a:r>
              <a:rPr lang="en-US" dirty="0" smtClean="0"/>
              <a:t>Leatherleaf fern </a:t>
            </a:r>
            <a:endParaRPr lang="en-US" dirty="0"/>
          </a:p>
          <a:p>
            <a:r>
              <a:rPr lang="en-US" dirty="0" smtClean="0"/>
              <a:t>$2.95 per bunch </a:t>
            </a:r>
          </a:p>
          <a:p>
            <a:r>
              <a:rPr lang="en-US" dirty="0" smtClean="0"/>
              <a:t>20 stems per bunch</a:t>
            </a:r>
          </a:p>
          <a:p>
            <a:endParaRPr lang="en-US" dirty="0" smtClean="0"/>
          </a:p>
          <a:p>
            <a:r>
              <a:rPr lang="en-US" b="1" dirty="0" smtClean="0"/>
              <a:t>Do the Math:</a:t>
            </a:r>
          </a:p>
          <a:p>
            <a:r>
              <a:rPr lang="en-US" dirty="0" smtClean="0"/>
              <a:t>Total cost/stems per bunch</a:t>
            </a:r>
          </a:p>
          <a:p>
            <a:r>
              <a:rPr lang="en-US" dirty="0" smtClean="0"/>
              <a:t>$2.95/20=$0.147</a:t>
            </a:r>
          </a:p>
          <a:p>
            <a:r>
              <a:rPr lang="en-US" dirty="0" smtClean="0"/>
              <a:t>Answer (round up): </a:t>
            </a:r>
          </a:p>
          <a:p>
            <a:r>
              <a:rPr lang="en-US" dirty="0" smtClean="0"/>
              <a:t>$0.15 for a stem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4673065" y="1279770"/>
            <a:ext cx="3691289" cy="4765040"/>
          </a:xfrm>
        </p:spPr>
        <p:txBody>
          <a:bodyPr/>
          <a:lstStyle/>
          <a:p>
            <a:r>
              <a:rPr lang="en-US" dirty="0"/>
              <a:t>5</a:t>
            </a:r>
            <a:r>
              <a:rPr lang="en-US" dirty="0" smtClean="0"/>
              <a:t>) </a:t>
            </a:r>
            <a:r>
              <a:rPr lang="en-US" b="1" dirty="0" smtClean="0"/>
              <a:t>How much is a quarter bunch of baby’s breath?</a:t>
            </a:r>
            <a:endParaRPr lang="en-US" b="1" dirty="0"/>
          </a:p>
          <a:p>
            <a:endParaRPr lang="en-US" dirty="0" smtClean="0"/>
          </a:p>
          <a:p>
            <a:r>
              <a:rPr lang="en-US" dirty="0" smtClean="0"/>
              <a:t>Baby’s breath </a:t>
            </a:r>
          </a:p>
          <a:p>
            <a:r>
              <a:rPr lang="en-US" dirty="0" smtClean="0"/>
              <a:t>$3.49 per bunch </a:t>
            </a:r>
          </a:p>
          <a:p>
            <a:r>
              <a:rPr lang="en-US" dirty="0" smtClean="0"/>
              <a:t>Determine by weight </a:t>
            </a:r>
          </a:p>
          <a:p>
            <a:endParaRPr lang="en-US" dirty="0" smtClean="0"/>
          </a:p>
          <a:p>
            <a:r>
              <a:rPr lang="en-US" b="1" dirty="0" smtClean="0"/>
              <a:t>Do the Math:</a:t>
            </a:r>
            <a:endParaRPr lang="en-US" b="1" dirty="0"/>
          </a:p>
          <a:p>
            <a:r>
              <a:rPr lang="en-US" dirty="0" smtClean="0"/>
              <a:t>Total cost X 0.25 (or ¼)</a:t>
            </a:r>
          </a:p>
          <a:p>
            <a:r>
              <a:rPr lang="en-US" dirty="0"/>
              <a:t>$</a:t>
            </a:r>
            <a:r>
              <a:rPr lang="en-US" dirty="0" smtClean="0"/>
              <a:t>3.49X0.25=$0.872</a:t>
            </a:r>
            <a:endParaRPr lang="en-US" dirty="0"/>
          </a:p>
          <a:p>
            <a:r>
              <a:rPr lang="en-US" dirty="0" smtClean="0"/>
              <a:t>Answer: </a:t>
            </a:r>
          </a:p>
          <a:p>
            <a:r>
              <a:rPr lang="en-US" dirty="0" smtClean="0"/>
              <a:t>$0.87 for a quarter bunch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43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Buying Wholesale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2387" y="1173892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Most florists purchase products from wholesalers.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Wholesale items are sold in large quantities to retail businesses.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To make a profit from their wholesale purchases, florist companies include a markup in their retail prices.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12352"/>
          <a:stretch/>
        </p:blipFill>
        <p:spPr>
          <a:xfrm>
            <a:off x="1673131" y="3175253"/>
            <a:ext cx="5536874" cy="32100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155568" y="6308333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https://c.o0bg.com/rf/image_960w/Boston/2011-2020/2014/09/11/BostonGlobe.com/Metro/Advance/Images/tlumacki-bostonflowerexchange_metro392%7D.jpg</a:t>
            </a:r>
          </a:p>
        </p:txBody>
      </p:sp>
    </p:spTree>
    <p:extLst>
      <p:ext uri="{BB962C8B-B14F-4D97-AF65-F5344CB8AC3E}">
        <p14:creationId xmlns:p14="http://schemas.microsoft.com/office/powerpoint/2010/main" val="318046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Retail Prices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940537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Retail prices are more then wholesale prices.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Retail stores make their profit by marking up prices.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Markups can be done through </a:t>
            </a:r>
            <a:r>
              <a:rPr lang="en-US" b="1" dirty="0" smtClean="0"/>
              <a:t>ratios</a:t>
            </a:r>
            <a:r>
              <a:rPr lang="en-US" dirty="0" smtClean="0"/>
              <a:t> or </a:t>
            </a:r>
            <a:r>
              <a:rPr lang="en-US" b="1" dirty="0" smtClean="0"/>
              <a:t>percentages</a:t>
            </a:r>
            <a:r>
              <a:rPr lang="en-US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Markups allow the florist to cover expenses for labor, overhead and operating costs.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679" y="4128154"/>
            <a:ext cx="3877778" cy="258518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9039209">
            <a:off x="3104146" y="5866316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http://www.dailynews.lk/sites/default/files/news/2015/11/18/price.600.jpg</a:t>
            </a:r>
          </a:p>
        </p:txBody>
      </p:sp>
    </p:spTree>
    <p:extLst>
      <p:ext uri="{BB962C8B-B14F-4D97-AF65-F5344CB8AC3E}">
        <p14:creationId xmlns:p14="http://schemas.microsoft.com/office/powerpoint/2010/main" val="410069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LongProperties xmlns="http://schemas.microsoft.com/office/2006/metadata/longProperties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FF34AE-09B0-419E-B525-007983C93000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077A53E-A8F8-4613-A362-6AAE3EF4D9B9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4EA12D12-98A7-4B9C-B8A3-E9C83A5AEA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15886</TotalTime>
  <Words>1168</Words>
  <Application>Microsoft Office PowerPoint</Application>
  <PresentationFormat>On-screen Show (4:3)</PresentationFormat>
  <Paragraphs>182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Wingdings</vt:lpstr>
      <vt:lpstr>Verdana</vt:lpstr>
      <vt:lpstr>Georgia</vt:lpstr>
      <vt:lpstr>Franklin Gothic Book</vt:lpstr>
      <vt:lpstr>FFA Inservice Master</vt:lpstr>
      <vt:lpstr>Unit 3: Floral Design</vt:lpstr>
      <vt:lpstr>Introduction </vt:lpstr>
      <vt:lpstr>Pricing Arrangements</vt:lpstr>
      <vt:lpstr>Determining a Price</vt:lpstr>
      <vt:lpstr>Problem 1 and 2</vt:lpstr>
      <vt:lpstr>Determining a Price</vt:lpstr>
      <vt:lpstr>Problem 4 and 5</vt:lpstr>
      <vt:lpstr>Buying Wholesale </vt:lpstr>
      <vt:lpstr>Retail Prices</vt:lpstr>
      <vt:lpstr>Ratio Markup</vt:lpstr>
      <vt:lpstr>Problem 7</vt:lpstr>
      <vt:lpstr>Problem 7, Continued</vt:lpstr>
      <vt:lpstr>Percentage Markup</vt:lpstr>
      <vt:lpstr>Problem 9</vt:lpstr>
      <vt:lpstr>Problem 9, Continued</vt:lpstr>
      <vt:lpstr>Problem 9, Continued </vt:lpstr>
      <vt:lpstr>Preplan Your Prices </vt:lpstr>
      <vt:lpstr>Itemized List of Costs </vt:lpstr>
      <vt:lpstr>Review Activity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3: Principles  of Floral Design</dc:title>
  <dc:creator>Information Technology</dc:creator>
  <cp:lastModifiedBy>Balzer, Ashtin</cp:lastModifiedBy>
  <cp:revision>506</cp:revision>
  <dcterms:created xsi:type="dcterms:W3CDTF">2007-01-30T15:01:20Z</dcterms:created>
  <dcterms:modified xsi:type="dcterms:W3CDTF">2017-05-01T16:01:02Z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0x0101007460B7E68ED8CC43BF749F2C27615CF4</vt:lpwstr>
  </property>
  <property fmtid="{D5CDD505-2E9C-101B-9397-08002B2CF9AE}" pid="4" name="_dlc_DocIdItemGuid">
    <vt:lpwstr>c5d38b70-c52c-40ff-879b-3033e9cd6f05</vt:lpwstr>
  </property>
  <property fmtid="{D5CDD505-2E9C-101B-9397-08002B2CF9AE}" pid="5" name="_dlc_DocId">
    <vt:lpwstr>6HAXTY5FZTHJ-43-1613</vt:lpwstr>
  </property>
  <property fmtid="{D5CDD505-2E9C-101B-9397-08002B2CF9AE}" pid="6" name="_dlc_DocIdUrl">
    <vt:lpwstr>https://ffanet.ffa.org/sites/collaboration/edresources/_layouts/15/DocIdRedir.aspx?ID=6HAXTY5FZTHJ-43-1613, 6HAXTY5FZTHJ-43-1613</vt:lpwstr>
  </property>
</Properties>
</file>