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9" r:id="rId6"/>
  </p:sldMasterIdLst>
  <p:notesMasterIdLst>
    <p:notesMasterId r:id="rId23"/>
  </p:notesMasterIdLst>
  <p:handoutMasterIdLst>
    <p:handoutMasterId r:id="rId24"/>
  </p:handoutMasterIdLst>
  <p:sldIdLst>
    <p:sldId id="529" r:id="rId7"/>
    <p:sldId id="530" r:id="rId8"/>
    <p:sldId id="531" r:id="rId9"/>
    <p:sldId id="560" r:id="rId10"/>
    <p:sldId id="561" r:id="rId11"/>
    <p:sldId id="556" r:id="rId12"/>
    <p:sldId id="550" r:id="rId13"/>
    <p:sldId id="552" r:id="rId14"/>
    <p:sldId id="553" r:id="rId15"/>
    <p:sldId id="554" r:id="rId16"/>
    <p:sldId id="557" r:id="rId17"/>
    <p:sldId id="555" r:id="rId18"/>
    <p:sldId id="558" r:id="rId19"/>
    <p:sldId id="559" r:id="rId20"/>
    <p:sldId id="549" r:id="rId21"/>
    <p:sldId id="548" r:id="rId22"/>
  </p:sldIdLst>
  <p:sldSz cx="9144000" cy="6858000" type="screen4x3"/>
  <p:notesSz cx="7010400" cy="9296400"/>
  <p:embeddedFontLst>
    <p:embeddedFont>
      <p:font typeface="Georgia" panose="02040502050405020303" pitchFamily="18" charset="0"/>
      <p:regular r:id="rId25"/>
      <p:bold r:id="rId26"/>
      <p:italic r:id="rId27"/>
      <p:boldItalic r:id="rId28"/>
    </p:embeddedFont>
    <p:embeddedFont>
      <p:font typeface="Verdana" panose="020B0604030504040204" pitchFamily="34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C97"/>
    <a:srgbClr val="FFCD00"/>
    <a:srgbClr val="DA291C"/>
    <a:srgbClr val="0033CC"/>
    <a:srgbClr val="33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46" autoAdjust="0"/>
    <p:restoredTop sz="94624" autoAdjust="0"/>
  </p:normalViewPr>
  <p:slideViewPr>
    <p:cSldViewPr snapToGrid="0">
      <p:cViewPr varScale="1">
        <p:scale>
          <a:sx n="94" d="100"/>
          <a:sy n="94" d="100"/>
        </p:scale>
        <p:origin x="2142" y="96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0"/>
    </p:cViewPr>
  </p:sorterViewPr>
  <p:notesViewPr>
    <p:cSldViewPr>
      <p:cViewPr varScale="1">
        <p:scale>
          <a:sx n="61" d="100"/>
          <a:sy n="61" d="100"/>
        </p:scale>
        <p:origin x="-2436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font" Target="fonts/font2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font" Target="fonts/font1.fntdata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handoutMaster" Target="handoutMasters/handoutMaster1.xml"/><Relationship Id="rId32" Type="http://schemas.openxmlformats.org/officeDocument/2006/relationships/font" Target="fonts/font8.fntdata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7.fntdata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heme" Target="theme/theme1.xml"/><Relationship Id="rId8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fld id="{F7033FF2-3712-47A6-AA88-4D27662C0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7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4838"/>
            <a:ext cx="560705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6397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572603" y="5738206"/>
            <a:ext cx="6075406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4095750"/>
            <a:ext cx="7694613" cy="1309370"/>
          </a:xfrm>
          <a:prstGeom prst="rect">
            <a:avLst/>
          </a:prstGeom>
        </p:spPr>
        <p:txBody>
          <a:bodyPr vert="horz"/>
          <a:lstStyle>
            <a:lvl1pPr marL="0" indent="0" algn="ctr">
              <a:lnSpc>
                <a:spcPct val="80000"/>
              </a:lnSpc>
              <a:buNone/>
              <a:defRPr sz="5400" b="1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90" y="779912"/>
            <a:ext cx="2597023" cy="311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9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1818640"/>
            <a:ext cx="8229600" cy="4002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6" name="Picture 5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7665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Blan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60"/>
            <a:ext cx="8229600" cy="926714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pic>
        <p:nvPicPr>
          <p:cNvPr id="5" name="Picture 4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68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/>
              <a:t>Subhead, Verdana, 24pt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97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lvl="0"/>
            <a:endParaRPr lang="en-US" dirty="0"/>
          </a:p>
        </p:txBody>
      </p:sp>
      <p:pic>
        <p:nvPicPr>
          <p:cNvPr id="10" name="Picture 9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/>
              <a:t>Subhead, Verdana, 24pt</a:t>
            </a:r>
          </a:p>
        </p:txBody>
      </p:sp>
    </p:spTree>
    <p:extLst>
      <p:ext uri="{BB962C8B-B14F-4D97-AF65-F5344CB8AC3E}">
        <p14:creationId xmlns:p14="http://schemas.microsoft.com/office/powerpoint/2010/main" val="81513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16" r:id="rId2"/>
    <p:sldLayoutId id="2147483721" r:id="rId3"/>
    <p:sldLayoutId id="2147483720" r:id="rId4"/>
    <p:sldLayoutId id="2147483722" r:id="rId5"/>
    <p:sldLayoutId id="2147483723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Tx/>
        <a:buSzTx/>
        <a:buFont typeface="Arial"/>
        <a:buChar char="•"/>
        <a:tabLst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suwZs0nho9c" TargetMode="External"/><Relationship Id="rId2" Type="http://schemas.openxmlformats.org/officeDocument/2006/relationships/hyperlink" Target="https://www.youtube.com/watch?v=suwZs0nho9c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7Txenjo59ts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s://youtu.be/qUYG8ri4cxA?t=2m20s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17040" y="173736"/>
            <a:ext cx="8229600" cy="981633"/>
          </a:xfrm>
        </p:spPr>
        <p:txBody>
          <a:bodyPr/>
          <a:lstStyle/>
          <a:p>
            <a:r>
              <a:rPr lang="en-US" dirty="0"/>
              <a:t>Unit 3: Floral Design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Lesson Five:</a:t>
            </a:r>
          </a:p>
          <a:p>
            <a:r>
              <a:rPr lang="en-US" dirty="0"/>
              <a:t>Mechanics of Floral Design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Lesson Objectives: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dirty="0"/>
              <a:t>Identify how mechanics are used in floral arrangements.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dirty="0"/>
              <a:t>Evaluate the use of wire, ribbons, pins and tape in floral design. 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dirty="0"/>
              <a:t>Demonstrate mechanical skills needed to construct a corsage/boutonniere. 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923770" y="6540384"/>
            <a:ext cx="39865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i="1" dirty="0">
                <a:solidFill>
                  <a:srgbClr val="7F7F7F"/>
                </a:solidFill>
                <a:latin typeface="Verdana"/>
                <a:cs typeface="Verdana"/>
              </a:rPr>
              <a:t>Footer</a:t>
            </a:r>
            <a:r>
              <a:rPr lang="en-US" sz="1000" i="1" baseline="0" dirty="0">
                <a:solidFill>
                  <a:srgbClr val="7F7F7F"/>
                </a:solidFill>
                <a:latin typeface="Verdana"/>
                <a:cs typeface="Verdana"/>
              </a:rPr>
              <a:t> description area.</a:t>
            </a:r>
            <a:endParaRPr lang="en-US" sz="1000" i="1" dirty="0">
              <a:solidFill>
                <a:srgbClr val="7F7F7F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758175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Wiring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326768" y="1188287"/>
            <a:ext cx="822960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Wire is used to help add structure and bind materials.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Wire comes in a variety of gauges and usually in green or silver.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Florists typically use heavy wire (18 gauge) or more delicate wire (28 gauge) depending on the desired result.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Decorative wire can come in a variety of colors and be used for decoration.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Wire not used for decoration should always be hidden in the arrangement.</a:t>
            </a:r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9889" y="4558346"/>
            <a:ext cx="2147254" cy="214725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36" y="4451014"/>
            <a:ext cx="2154382" cy="22545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351" y="4522976"/>
            <a:ext cx="3913671" cy="2182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990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an Artificial Stem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326768" y="1188287"/>
            <a:ext cx="822960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Watch the video for a visual demonstration:</a:t>
            </a:r>
            <a:endParaRPr lang="en-US" dirty="0">
              <a:hlinkClick r:id="rId2"/>
            </a:endParaRPr>
          </a:p>
          <a:p>
            <a:r>
              <a:rPr lang="en-US" dirty="0">
                <a:hlinkClick r:id="rId3"/>
              </a:rPr>
              <a:t>https://youtu.be/suwZs0nho9c</a:t>
            </a:r>
            <a:endParaRPr lang="en-US" dirty="0"/>
          </a:p>
          <a:p>
            <a:r>
              <a:rPr lang="en-US" dirty="0"/>
              <a:t>Practice making an artificial stem on the flowers you have available.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289" y="3362920"/>
            <a:ext cx="8894835" cy="284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064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Pinning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326768" y="1188287"/>
            <a:ext cx="822960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Pins and picks are functional and decorative.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They can be used to fasten ribbon or arrangements to clothing.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They can have decorative heads that complement the design.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Pins should be placed in such a way that the needle can’t be seen or felt when the arrangement is handled.</a:t>
            </a:r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692" y="4391188"/>
            <a:ext cx="2809875" cy="1866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1308" y="3972611"/>
            <a:ext cx="1800520" cy="27007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3903" y="4394461"/>
            <a:ext cx="2810389" cy="186362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663098" y="6181144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https://s-media-cache-ak0.pinimg.com/564x/6c/bb/6d/6cbb6dabb9095439a31c76f5eb0d0390.jpg</a:t>
            </a:r>
          </a:p>
        </p:txBody>
      </p:sp>
      <p:sp>
        <p:nvSpPr>
          <p:cNvPr id="8" name="Rectangle 7"/>
          <p:cNvSpPr/>
          <p:nvPr/>
        </p:nvSpPr>
        <p:spPr>
          <a:xfrm>
            <a:off x="-383371" y="6181144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http://www.flowerduet.com/large_flower_pictures/bling-inserting-pin.jpg</a:t>
            </a:r>
          </a:p>
        </p:txBody>
      </p:sp>
      <p:sp>
        <p:nvSpPr>
          <p:cNvPr id="9" name="Rectangle 8"/>
          <p:cNvSpPr/>
          <p:nvPr/>
        </p:nvSpPr>
        <p:spPr>
          <a:xfrm>
            <a:off x="2155568" y="6611738"/>
            <a:ext cx="4572000" cy="1384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00" dirty="0"/>
              <a:t>https://s-media-cache-ak0.pinimg.com/236x/91/d2/20/91d220b31ac605ec767c2321f5198d7f.jpg</a:t>
            </a:r>
          </a:p>
        </p:txBody>
      </p:sp>
    </p:spTree>
    <p:extLst>
      <p:ext uri="{BB962C8B-B14F-4D97-AF65-F5344CB8AC3E}">
        <p14:creationId xmlns:p14="http://schemas.microsoft.com/office/powerpoint/2010/main" val="35022538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Packaging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357746"/>
            <a:ext cx="8229600" cy="446361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All arrangements should be sprayed with a preservative when completed.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Packaging methods depend on the arrangement.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Corsages and boutonnieres can be placed in small clear boxes.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Fresh cut flowers can be wrapped or placed in long clear boxes.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4732" y="4297645"/>
            <a:ext cx="3075709" cy="230678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223164" y="6527483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http://cdn.shopify.com/s/files/1/0134/0942/products/Corsage_1024x1024.JPG?v=1401774539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59" y="4170218"/>
            <a:ext cx="5516218" cy="235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449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Packaging,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26768" y="1652385"/>
            <a:ext cx="822960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Arrangements in clear packages should be backed by foliage or tissue paper.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Some arrangements include enclosure cards presented on </a:t>
            </a:r>
            <a:r>
              <a:rPr lang="en-US" dirty="0" err="1"/>
              <a:t>cardettes</a:t>
            </a:r>
            <a:r>
              <a:rPr lang="en-US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Potted plants can be placed in a pot cover or woven basket.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568" y="3810000"/>
            <a:ext cx="4290005" cy="27706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768" y="3921853"/>
            <a:ext cx="3568732" cy="293614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2036176" y="5578164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/>
              <a:t>http://cdn3.volusion.com/g6es4.zr6ck/v/vspfiles/photos/categories/350-T.jpg?1469007036</a:t>
            </a:r>
          </a:p>
        </p:txBody>
      </p:sp>
    </p:spTree>
    <p:extLst>
      <p:ext uri="{BB962C8B-B14F-4D97-AF65-F5344CB8AC3E}">
        <p14:creationId xmlns:p14="http://schemas.microsoft.com/office/powerpoint/2010/main" val="6431096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Using the mechanical skills we discussed and practiced in this lesson, create your own boutonniere or corsage using tools and floral crops supplied by the teacher.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706253" y="1305328"/>
            <a:ext cx="5254936" cy="594592"/>
          </a:xfrm>
        </p:spPr>
        <p:txBody>
          <a:bodyPr/>
          <a:lstStyle/>
          <a:p>
            <a:r>
              <a:rPr lang="en-US" dirty="0"/>
              <a:t>Create a Boutonniere or Corsage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8427" y="3782320"/>
            <a:ext cx="1645084" cy="23438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782321"/>
            <a:ext cx="1756177" cy="23438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7191" y="3782320"/>
            <a:ext cx="1877417" cy="23438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8289" y="3782320"/>
            <a:ext cx="1898511" cy="234384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286000" y="6126161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http://fenaflowers.blogspot.com/2012/10/corsages-and-boutonnieres.html</a:t>
            </a:r>
          </a:p>
        </p:txBody>
      </p:sp>
    </p:spTree>
    <p:extLst>
      <p:ext uri="{BB962C8B-B14F-4D97-AF65-F5344CB8AC3E}">
        <p14:creationId xmlns:p14="http://schemas.microsoft.com/office/powerpoint/2010/main" val="42563062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What do you love about your arrangement?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What is something you wish was better?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What mechanical technique can you practice to improve the look of your arrangement?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Self-evaluation </a:t>
            </a:r>
          </a:p>
        </p:txBody>
      </p:sp>
    </p:spTree>
    <p:extLst>
      <p:ext uri="{BB962C8B-B14F-4D97-AF65-F5344CB8AC3E}">
        <p14:creationId xmlns:p14="http://schemas.microsoft.com/office/powerpoint/2010/main" val="3098543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Introduction 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723708" y="1188615"/>
            <a:ext cx="5435717" cy="594592"/>
          </a:xfrm>
        </p:spPr>
        <p:txBody>
          <a:bodyPr/>
          <a:lstStyle/>
          <a:p>
            <a:r>
              <a:rPr lang="en-US" dirty="0"/>
              <a:t>Questions to Ponder…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326768" y="1783207"/>
            <a:ext cx="8229600" cy="3931603"/>
          </a:xfrm>
        </p:spPr>
        <p:txBody>
          <a:bodyPr/>
          <a:lstStyle/>
          <a:p>
            <a:r>
              <a:rPr lang="en-US" dirty="0"/>
              <a:t>When are corsages and boutonnieres typically worn?</a:t>
            </a:r>
          </a:p>
          <a:p>
            <a:r>
              <a:rPr lang="en-US" dirty="0"/>
              <a:t>What skills would help you create one?</a:t>
            </a:r>
          </a:p>
          <a:p>
            <a:r>
              <a:rPr lang="en-US" dirty="0"/>
              <a:t>Do you know the tools you would need to create an arrangement?</a:t>
            </a:r>
          </a:p>
          <a:p>
            <a:r>
              <a:rPr lang="en-US" dirty="0"/>
              <a:t>What elements and principles should you keep in mind while composing your design? 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i="1" dirty="0"/>
              <a:t>Watch the video and keep these questions in mind:</a:t>
            </a:r>
          </a:p>
          <a:p>
            <a:pPr marL="0" indent="0" algn="ctr">
              <a:buNone/>
            </a:pPr>
            <a:r>
              <a:rPr lang="en-US" i="1">
                <a:hlinkClick r:id="rId2"/>
              </a:rPr>
              <a:t>https://www.youtube.com/watch?v=7Txenjo59ts</a:t>
            </a:r>
            <a:r>
              <a:rPr lang="en-US" i="1"/>
              <a:t>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172535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Mechanics of Floral Design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457200" y="1672725"/>
            <a:ext cx="8229600" cy="4002723"/>
          </a:xfrm>
        </p:spPr>
        <p:txBody>
          <a:bodyPr/>
          <a:lstStyle/>
          <a:p>
            <a:r>
              <a:rPr lang="en-US" b="1" dirty="0"/>
              <a:t>Mechanics</a:t>
            </a:r>
            <a:r>
              <a:rPr lang="en-US" dirty="0"/>
              <a:t> refer to the methods used to create a stable, high-quality floral arrangement.</a:t>
            </a:r>
          </a:p>
          <a:p>
            <a:r>
              <a:rPr lang="en-US" dirty="0"/>
              <a:t>Developing your </a:t>
            </a:r>
            <a:r>
              <a:rPr lang="en-US" b="1" dirty="0"/>
              <a:t>mechanical skills </a:t>
            </a:r>
            <a:r>
              <a:rPr lang="en-US" dirty="0"/>
              <a:t>includes practicing methods and techniques in the following: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Foam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Ribbons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Gluing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Taping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Wiring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Pinning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Packaging </a:t>
            </a:r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37609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Foam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26768" y="1173892"/>
            <a:ext cx="822960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Some arrangements require more stability in their foundations.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Stems can be placed into foam to help them maintain their structure and design.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Foam used in floral arrangements can include dry foam, floral (wet) foam and Styrofoam.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type of foam you use depends on what kind of container and floral crops you will be working with.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7068" y="4186670"/>
            <a:ext cx="3429000" cy="24193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155568" y="6529076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/>
              <a:t>http://i.cantonfair.org.cn/fileserver/exhibitor/exp_product/270/2007-12/27005189_1182551_b1.JPG</a:t>
            </a:r>
          </a:p>
        </p:txBody>
      </p:sp>
    </p:spTree>
    <p:extLst>
      <p:ext uri="{BB962C8B-B14F-4D97-AF65-F5344CB8AC3E}">
        <p14:creationId xmlns:p14="http://schemas.microsoft.com/office/powerpoint/2010/main" val="1718766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Floral Foam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26768" y="1173892"/>
            <a:ext cx="822960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Florists usually use floral foam when working with fresh cut flowers.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foam block should be soaked in water fortified with flower food for a few minutes before it is placed in the container.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Wait for the block to sink; do not force it under the water.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When the block has submersed itself and no more bubble are coming out, it is ready to be used.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Floral foam can be anchored to the container using waterproof container tape.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768" y="4898880"/>
            <a:ext cx="4000500" cy="17430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1018" y="6565011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http://static1.squarespace.com/static/53e5670ee4b08470e143c902/t/546a712ee4b0bfa4a7032578/1416261934864/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8768" y="4937351"/>
            <a:ext cx="3657600" cy="166613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441568" y="6565011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http://assets.howcast.com/crop.php?src=http://98441.cdx.c.ooyala.com/FnYXJhczqscqNF858Q0yzLm6N1_RpzYs/promo251742509&amp;w=360&amp;h=204</a:t>
            </a:r>
          </a:p>
        </p:txBody>
      </p:sp>
    </p:spTree>
    <p:extLst>
      <p:ext uri="{BB962C8B-B14F-4D97-AF65-F5344CB8AC3E}">
        <p14:creationId xmlns:p14="http://schemas.microsoft.com/office/powerpoint/2010/main" val="2056851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Ribbons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326768" y="1188287"/>
            <a:ext cx="822960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Ribbons are used for function and decoration.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They can hold together many stems.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They can be used to create bows, loops and streamers.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Ribbon is sold according to width.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Florists commonly work with #3 or #9.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32" y="3311165"/>
            <a:ext cx="4428634" cy="332147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4549" y="6555697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http://pad1.whstatic.com/images/thumb/c/c6/Make-a-Floral-Bow-Step-1-Version-2.jpg/aid256045-728px-Make-a-Floral-Bow-Step-1-Version-2.jpg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1109" y="3311165"/>
            <a:ext cx="3579015" cy="312852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441568" y="6362742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/>
              <a:t>http://ribbons.com/wp-content/uploads/2013/04/Dainty-Daisy-Floral-Ribbon-2.jpg</a:t>
            </a:r>
          </a:p>
        </p:txBody>
      </p:sp>
    </p:spTree>
    <p:extLst>
      <p:ext uri="{BB962C8B-B14F-4D97-AF65-F5344CB8AC3E}">
        <p14:creationId xmlns:p14="http://schemas.microsoft.com/office/powerpoint/2010/main" val="868759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a Bow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326768" y="1188287"/>
            <a:ext cx="822960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Watch the video for a visual demonstration:</a:t>
            </a:r>
          </a:p>
          <a:p>
            <a:r>
              <a:rPr lang="en-US" dirty="0">
                <a:hlinkClick r:id="rId2"/>
              </a:rPr>
              <a:t>https://youtu.be/qUYG8ri4cxA?t=2m20s</a:t>
            </a:r>
            <a:endParaRPr lang="en-US" dirty="0"/>
          </a:p>
          <a:p>
            <a:r>
              <a:rPr lang="en-US" dirty="0"/>
              <a:t> Practice making a bow by yourself.</a:t>
            </a:r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216" y="2481645"/>
            <a:ext cx="6909847" cy="430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10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5568" y="4557268"/>
            <a:ext cx="4728916" cy="1574053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Gluing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326768" y="1188287"/>
            <a:ext cx="822960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Glue adhesives are very useful in floral arrangements.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Glue can come in a variety of forms: hot glue, pan-melt glue and liquid or spray adhesives.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When choosing a gluing adhesive, you should consider what you want to attach (fresh flowers, silk flowers, ribbon, etc.)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Make sure that the glue applied is concealed when the arrangement is finished.</a:t>
            </a:r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35425" b="21631"/>
          <a:stretch/>
        </p:blipFill>
        <p:spPr>
          <a:xfrm>
            <a:off x="59224" y="4409388"/>
            <a:ext cx="2165219" cy="194675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793" y="6279200"/>
            <a:ext cx="2369438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" dirty="0"/>
              <a:t>https://www.1800flowers.com/blog/wp-content/uploads/2016/03/hot-glue-dipping-flowers.jpg</a:t>
            </a:r>
          </a:p>
        </p:txBody>
      </p:sp>
      <p:sp>
        <p:nvSpPr>
          <p:cNvPr id="7" name="Rectangle 6"/>
          <p:cNvSpPr/>
          <p:nvPr/>
        </p:nvSpPr>
        <p:spPr>
          <a:xfrm>
            <a:off x="2155568" y="6051373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http://giffysnap.com/thewonderforest/wp-content/uploads/2014/05/diy-flower-crown-tutorial10.jpg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18926" t="750"/>
          <a:stretch/>
        </p:blipFill>
        <p:spPr>
          <a:xfrm>
            <a:off x="6777872" y="4409388"/>
            <a:ext cx="2298953" cy="194675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083946" y="6279200"/>
            <a:ext cx="1686804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" dirty="0"/>
              <a:t>http://www.bridecraft.com/images/orchid-corsage-step-7.jpg</a:t>
            </a:r>
          </a:p>
        </p:txBody>
      </p:sp>
    </p:spTree>
    <p:extLst>
      <p:ext uri="{BB962C8B-B14F-4D97-AF65-F5344CB8AC3E}">
        <p14:creationId xmlns:p14="http://schemas.microsoft.com/office/powerpoint/2010/main" val="1165815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Taping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326768" y="1188287"/>
            <a:ext cx="822960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Floral tape is a paraffin-coated paper used to bind stems and is commonly used in corsages, boutonnieres and bouquets.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Floral tape typically comes in white or shades of green.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When floral tape is exposed in an arrangement, it must be wrapped tightly and uniformly. </a:t>
            </a:r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27054"/>
          <a:stretch/>
        </p:blipFill>
        <p:spPr>
          <a:xfrm>
            <a:off x="3523821" y="3553056"/>
            <a:ext cx="2398277" cy="31140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956" y="3553056"/>
            <a:ext cx="3114004" cy="31140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6040" b="16191"/>
          <a:stretch/>
        </p:blipFill>
        <p:spPr>
          <a:xfrm>
            <a:off x="6103959" y="3532909"/>
            <a:ext cx="2928601" cy="313415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567055" y="6590116"/>
            <a:ext cx="2286000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" dirty="0"/>
              <a:t>http://www.wedding-flowers-and-reception-ideas.com/images/babies-breath-filler-02.jpg</a:t>
            </a:r>
          </a:p>
        </p:txBody>
      </p:sp>
      <p:sp>
        <p:nvSpPr>
          <p:cNvPr id="8" name="Rectangle 7"/>
          <p:cNvSpPr/>
          <p:nvPr/>
        </p:nvSpPr>
        <p:spPr>
          <a:xfrm>
            <a:off x="768156" y="6590116"/>
            <a:ext cx="2033604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" dirty="0"/>
              <a:t>http://www.wedding-flowers-and-reception-ideas.com/images/florist-tape-02.jpg</a:t>
            </a:r>
          </a:p>
        </p:txBody>
      </p:sp>
      <p:sp>
        <p:nvSpPr>
          <p:cNvPr id="9" name="Rectangle 8"/>
          <p:cNvSpPr/>
          <p:nvPr/>
        </p:nvSpPr>
        <p:spPr>
          <a:xfrm>
            <a:off x="3408375" y="6590116"/>
            <a:ext cx="2604654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" dirty="0"/>
              <a:t>http://www.flowermuse.com/blog/wp-content/uploads/2013/09/wrapping-stems-with-floral-tape.jpg</a:t>
            </a:r>
          </a:p>
        </p:txBody>
      </p:sp>
    </p:spTree>
    <p:extLst>
      <p:ext uri="{BB962C8B-B14F-4D97-AF65-F5344CB8AC3E}">
        <p14:creationId xmlns:p14="http://schemas.microsoft.com/office/powerpoint/2010/main" val="41402593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FA Inservice Master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LongProperties xmlns="http://schemas.microsoft.com/office/2006/metadata/longProperties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60B7E68ED8CC43BF749F2C27615CF4" ma:contentTypeVersion="3" ma:contentTypeDescription="Create a new document." ma:contentTypeScope="" ma:versionID="09cfa358cf9e3bf1360d654bfd9537c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a276fbc7de9a4060e54dafc32f34ca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077A53E-A8F8-4613-A362-6AAE3EF4D9B9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4C674B6-D552-4B5A-A71B-A21B6E1CBA71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EE3CA914-97FF-409C-9490-52C307BAE5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4.xml><?xml version="1.0" encoding="utf-8"?>
<ds:datastoreItem xmlns:ds="http://schemas.openxmlformats.org/officeDocument/2006/customXml" ds:itemID="{47BDDF06-DB9E-400D-A9C5-A3A2A3E72377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3F710EAF-F4C6-4A46-A6B8-F7C11BBEF06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16920</TotalTime>
  <Words>1142</Words>
  <Application>Microsoft Office PowerPoint</Application>
  <PresentationFormat>On-screen Show (4:3)</PresentationFormat>
  <Paragraphs>109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Wingdings</vt:lpstr>
      <vt:lpstr>Verdana</vt:lpstr>
      <vt:lpstr>Georgia</vt:lpstr>
      <vt:lpstr>Arial</vt:lpstr>
      <vt:lpstr>FFA Inservice Master</vt:lpstr>
      <vt:lpstr>Unit 3: Floral Design </vt:lpstr>
      <vt:lpstr>Introduction </vt:lpstr>
      <vt:lpstr>Mechanics of Floral Design</vt:lpstr>
      <vt:lpstr>Foam </vt:lpstr>
      <vt:lpstr>Floral Foam </vt:lpstr>
      <vt:lpstr>Ribbons</vt:lpstr>
      <vt:lpstr>Making a Bow</vt:lpstr>
      <vt:lpstr>Gluing</vt:lpstr>
      <vt:lpstr>Taping</vt:lpstr>
      <vt:lpstr>Wiring</vt:lpstr>
      <vt:lpstr>Making an Artificial Stem</vt:lpstr>
      <vt:lpstr>Pinning</vt:lpstr>
      <vt:lpstr>Packaging</vt:lpstr>
      <vt:lpstr>Packaging, Continued</vt:lpstr>
      <vt:lpstr>Activity</vt:lpstr>
      <vt:lpstr>Review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3: Floral Design </dc:title>
  <dc:creator>Information Technology</dc:creator>
  <cp:lastModifiedBy>Pastir, Breanna</cp:lastModifiedBy>
  <cp:revision>467</cp:revision>
  <dcterms:created xsi:type="dcterms:W3CDTF">2007-01-30T15:01:20Z</dcterms:created>
  <dcterms:modified xsi:type="dcterms:W3CDTF">2025-01-30T15:59:36Z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0x0101007460B7E68ED8CC43BF749F2C27615CF4</vt:lpwstr>
  </property>
  <property fmtid="{D5CDD505-2E9C-101B-9397-08002B2CF9AE}" pid="4" name="_dlc_DocIdItemGuid">
    <vt:lpwstr>b70cde0e-21e5-4abb-95df-ac673fb0abf8</vt:lpwstr>
  </property>
  <property fmtid="{D5CDD505-2E9C-101B-9397-08002B2CF9AE}" pid="5" name="_dlc_DocId">
    <vt:lpwstr>6HAXTY5FZTHJ-43-1612</vt:lpwstr>
  </property>
  <property fmtid="{D5CDD505-2E9C-101B-9397-08002B2CF9AE}" pid="6" name="_dlc_DocIdUrl">
    <vt:lpwstr>https://ffanet.ffa.org/sites/collaboration/edresources/_layouts/15/DocIdRedir.aspx?ID=6HAXTY5FZTHJ-43-1612, 6HAXTY5FZTHJ-43-1612</vt:lpwstr>
  </property>
</Properties>
</file>