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9" r:id="rId6"/>
  </p:sldMasterIdLst>
  <p:notesMasterIdLst>
    <p:notesMasterId r:id="rId29"/>
  </p:notesMasterIdLst>
  <p:handoutMasterIdLst>
    <p:handoutMasterId r:id="rId30"/>
  </p:handoutMasterIdLst>
  <p:sldIdLst>
    <p:sldId id="529" r:id="rId7"/>
    <p:sldId id="530" r:id="rId8"/>
    <p:sldId id="538" r:id="rId9"/>
    <p:sldId id="531" r:id="rId10"/>
    <p:sldId id="539" r:id="rId11"/>
    <p:sldId id="540" r:id="rId12"/>
    <p:sldId id="541" r:id="rId13"/>
    <p:sldId id="542" r:id="rId14"/>
    <p:sldId id="550" r:id="rId15"/>
    <p:sldId id="535" r:id="rId16"/>
    <p:sldId id="532" r:id="rId17"/>
    <p:sldId id="543" r:id="rId18"/>
    <p:sldId id="544" r:id="rId19"/>
    <p:sldId id="545" r:id="rId20"/>
    <p:sldId id="546" r:id="rId21"/>
    <p:sldId id="547" r:id="rId22"/>
    <p:sldId id="548" r:id="rId23"/>
    <p:sldId id="549" r:id="rId24"/>
    <p:sldId id="536" r:id="rId25"/>
    <p:sldId id="533" r:id="rId26"/>
    <p:sldId id="537" r:id="rId27"/>
    <p:sldId id="534" r:id="rId28"/>
  </p:sldIdLst>
  <p:sldSz cx="9144000" cy="6858000" type="screen4x3"/>
  <p:notesSz cx="7010400" cy="9296400"/>
  <p:embeddedFontLst>
    <p:embeddedFont>
      <p:font typeface="Verdana" panose="020B0604030504040204" pitchFamily="34" charset="0"/>
      <p:regular r:id="rId31"/>
      <p:bold r:id="rId32"/>
      <p:italic r:id="rId33"/>
      <p:boldItalic r:id="rId34"/>
    </p:embeddedFont>
    <p:embeddedFont>
      <p:font typeface="Georgia" panose="02040502050405020303" pitchFamily="18" charset="0"/>
      <p:regular r:id="rId35"/>
      <p:bold r:id="rId36"/>
      <p:italic r:id="rId37"/>
      <p:boldItalic r:id="rId38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shli Weinrich" initials="AW" lastIdx="2" clrIdx="0">
    <p:extLst/>
  </p:cmAuthor>
  <p:cmAuthor id="2" name="Tennery, Ambra" initials="TA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C97"/>
    <a:srgbClr val="FFCD00"/>
    <a:srgbClr val="DA291C"/>
    <a:srgbClr val="0033CC"/>
    <a:srgbClr val="3366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23" autoAdjust="0"/>
    <p:restoredTop sz="96000" autoAdjust="0"/>
  </p:normalViewPr>
  <p:slideViewPr>
    <p:cSldViewPr snapToGrid="0">
      <p:cViewPr varScale="1">
        <p:scale>
          <a:sx n="111" d="100"/>
          <a:sy n="111" d="100"/>
        </p:scale>
        <p:origin x="1386" y="96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20"/>
    </p:cViewPr>
  </p:sorterViewPr>
  <p:notesViewPr>
    <p:cSldViewPr>
      <p:cViewPr varScale="1">
        <p:scale>
          <a:sx n="61" d="100"/>
          <a:sy n="61" d="100"/>
        </p:scale>
        <p:origin x="-2436" y="-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font" Target="fonts/font4.fntdata"/><Relationship Id="rId42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notesMaster" Target="notesMasters/notesMaster1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presProps" Target="pres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font" Target="fonts/font6.fntdata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font" Target="fonts/font1.fntdata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fld id="{F7033FF2-3712-47A6-AA88-4D27662C08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76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4838"/>
            <a:ext cx="5607050" cy="418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fld id="{361FA796-A954-4F53-A900-6146FF4707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263979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Tab 3-4C (3)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475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aseline="0" dirty="0" smtClean="0"/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Tab 3-4C (3)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34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1572603" y="5738206"/>
            <a:ext cx="6075406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4095750"/>
            <a:ext cx="7694613" cy="1309370"/>
          </a:xfrm>
          <a:prstGeom prst="rect">
            <a:avLst/>
          </a:prstGeom>
        </p:spPr>
        <p:txBody>
          <a:bodyPr vert="horz"/>
          <a:lstStyle>
            <a:lvl1pPr marL="0" indent="0" algn="ctr">
              <a:lnSpc>
                <a:spcPct val="80000"/>
              </a:lnSpc>
              <a:buNone/>
              <a:defRPr sz="5400" b="1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pPr lvl="0"/>
            <a:r>
              <a:rPr lang="en-US" dirty="0" smtClean="0"/>
              <a:t>PRESENTATION TITLE</a:t>
            </a:r>
            <a:endParaRPr lang="en-US" dirty="0"/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190" y="779912"/>
            <a:ext cx="2597023" cy="311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296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1818640"/>
            <a:ext cx="8229600" cy="40027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Copy text goes here.</a:t>
            </a:r>
            <a:endParaRPr lang="en-US" dirty="0"/>
          </a:p>
        </p:txBody>
      </p:sp>
      <p:pic>
        <p:nvPicPr>
          <p:cNvPr id="6" name="Picture 5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7665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Blank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60"/>
            <a:ext cx="8229600" cy="926714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pic>
        <p:nvPicPr>
          <p:cNvPr id="5" name="Picture 4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2687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05328"/>
            <a:ext cx="4778375" cy="59459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dirty="0" smtClean="0"/>
              <a:t>Subhead, Verdana, 24pt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Copy text goes here.</a:t>
            </a:r>
            <a:endParaRPr lang="en-US" dirty="0"/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971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 smtClean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 smtClean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 smtClean="0"/>
              <a:t>Bullet text</a:t>
            </a:r>
          </a:p>
          <a:p>
            <a:pPr lvl="0"/>
            <a:endParaRPr lang="en-US" dirty="0"/>
          </a:p>
        </p:txBody>
      </p:sp>
      <p:pic>
        <p:nvPicPr>
          <p:cNvPr id="10" name="Picture 9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05328"/>
            <a:ext cx="4778375" cy="59459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dirty="0" smtClean="0"/>
              <a:t>Subhead, Verdana, 24pt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134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16" r:id="rId2"/>
    <p:sldLayoutId id="2147483721" r:id="rId3"/>
    <p:sldLayoutId id="2147483720" r:id="rId4"/>
    <p:sldLayoutId id="2147483722" r:id="rId5"/>
    <p:sldLayoutId id="2147483723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ts val="800"/>
        </a:spcBef>
        <a:spcAft>
          <a:spcPts val="0"/>
        </a:spcAft>
        <a:buClrTx/>
        <a:buSzTx/>
        <a:buFont typeface="Arial"/>
        <a:buChar char="•"/>
        <a:tabLst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Unit Four: Business Practices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2182812" y="993521"/>
            <a:ext cx="4778375" cy="594592"/>
          </a:xfrm>
        </p:spPr>
        <p:txBody>
          <a:bodyPr/>
          <a:lstStyle/>
          <a:p>
            <a:r>
              <a:rPr lang="en-US" dirty="0" smtClean="0"/>
              <a:t>Lesson One:</a:t>
            </a:r>
          </a:p>
          <a:p>
            <a:r>
              <a:rPr lang="en-US" dirty="0" smtClean="0"/>
              <a:t>Customer Service and Sales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>
          <a:xfrm>
            <a:off x="457199" y="2608781"/>
            <a:ext cx="8229600" cy="3931603"/>
          </a:xfrm>
        </p:spPr>
        <p:txBody>
          <a:bodyPr/>
          <a:lstStyle/>
          <a:p>
            <a:r>
              <a:rPr lang="en-US" dirty="0" smtClean="0"/>
              <a:t>Lesson Objectives: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dirty="0"/>
              <a:t>Discuss aspects of effective communication.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dirty="0"/>
              <a:t>Evaluate different kinds of customers and sales methods.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dirty="0"/>
              <a:t>Demonstrate customer service and product knowledge.  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23770" y="6540384"/>
            <a:ext cx="39865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i="1" dirty="0" smtClean="0">
                <a:solidFill>
                  <a:srgbClr val="7F7F7F"/>
                </a:solidFill>
                <a:latin typeface="Verdana"/>
                <a:cs typeface="Verdana"/>
              </a:rPr>
              <a:t>Footer</a:t>
            </a:r>
            <a:r>
              <a:rPr lang="en-US" sz="1000" i="1" baseline="0" dirty="0" smtClean="0">
                <a:solidFill>
                  <a:srgbClr val="7F7F7F"/>
                </a:solidFill>
                <a:latin typeface="Verdana"/>
                <a:cs typeface="Verdana"/>
              </a:rPr>
              <a:t> description area.</a:t>
            </a:r>
            <a:endParaRPr lang="en-US" sz="1000" i="1" dirty="0">
              <a:solidFill>
                <a:srgbClr val="7F7F7F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7581753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Sales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610099" y="1166684"/>
            <a:ext cx="3946269" cy="2514663"/>
          </a:xfrm>
        </p:spPr>
        <p:txBody>
          <a:bodyPr/>
          <a:lstStyle/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9" name="Content Placeholder 4"/>
          <p:cNvSpPr txBox="1">
            <a:spLocks/>
          </p:cNvSpPr>
          <p:nvPr/>
        </p:nvSpPr>
        <p:spPr>
          <a:xfrm>
            <a:off x="457200" y="1173892"/>
            <a:ext cx="8229600" cy="54463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800" b="1" dirty="0"/>
          </a:p>
        </p:txBody>
      </p:sp>
      <p:sp>
        <p:nvSpPr>
          <p:cNvPr id="10" name="Content Placeholder 4"/>
          <p:cNvSpPr txBox="1">
            <a:spLocks/>
          </p:cNvSpPr>
          <p:nvPr/>
        </p:nvSpPr>
        <p:spPr>
          <a:xfrm>
            <a:off x="609600" y="1326292"/>
            <a:ext cx="8229600" cy="54463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Understanding buyer behavior is essential for all successful </a:t>
            </a:r>
            <a:r>
              <a:rPr lang="en-US" sz="2800" dirty="0" smtClean="0"/>
              <a:t>salespeople</a:t>
            </a:r>
            <a:r>
              <a:rPr lang="en-US" sz="2800" dirty="0"/>
              <a:t>. </a:t>
            </a: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Identifying </a:t>
            </a:r>
            <a:r>
              <a:rPr lang="en-US" sz="2800" dirty="0"/>
              <a:t>what stage the buyer has reached provides a signal for the </a:t>
            </a:r>
            <a:r>
              <a:rPr lang="en-US" sz="2800" dirty="0" smtClean="0"/>
              <a:t>salesperson </a:t>
            </a:r>
            <a:r>
              <a:rPr lang="en-US" sz="2800" dirty="0"/>
              <a:t>to assist. </a:t>
            </a: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The </a:t>
            </a:r>
            <a:r>
              <a:rPr lang="en-US" sz="2800" dirty="0"/>
              <a:t>only way to discover </a:t>
            </a:r>
            <a:r>
              <a:rPr lang="en-US" sz="2800" dirty="0" smtClean="0"/>
              <a:t>what stage </a:t>
            </a:r>
            <a:r>
              <a:rPr lang="en-US" sz="2800" dirty="0"/>
              <a:t>a buyer is in is to ask questions to see if you can assist </a:t>
            </a:r>
            <a:r>
              <a:rPr lang="en-US" sz="2800" dirty="0" smtClean="0"/>
              <a:t>with the search.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1212496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Steps in the Sales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173892"/>
            <a:ext cx="8229600" cy="5684108"/>
          </a:xfrm>
        </p:spPr>
        <p:txBody>
          <a:bodyPr/>
          <a:lstStyle/>
          <a:p>
            <a:r>
              <a:rPr lang="en-US" sz="3600" dirty="0"/>
              <a:t>1. </a:t>
            </a:r>
            <a:r>
              <a:rPr lang="en-US" sz="3600" b="1" dirty="0"/>
              <a:t>Pre-Approach</a:t>
            </a:r>
            <a:r>
              <a:rPr lang="en-US" sz="3600" dirty="0"/>
              <a:t> – This step may also be called prospecting. It involves characterizing and/or qualifying your potential customer. It involves matching buyer behavior to the sales process. </a:t>
            </a:r>
            <a:endParaRPr lang="en-US" sz="3600" b="1" dirty="0"/>
          </a:p>
        </p:txBody>
      </p:sp>
      <p:pic>
        <p:nvPicPr>
          <p:cNvPr id="4" name="Picture 3" descr="Sales Forecast Input Inputs to the Production Schedule Inputs to COGS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953" y="4636770"/>
            <a:ext cx="2221230" cy="222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452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Steps in the Sales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173892"/>
            <a:ext cx="8229600" cy="5684108"/>
          </a:xfrm>
        </p:spPr>
        <p:txBody>
          <a:bodyPr/>
          <a:lstStyle/>
          <a:p>
            <a:pPr marL="514350" indent="-514350">
              <a:buAutoNum type="alphaLcPeriod"/>
            </a:pPr>
            <a:r>
              <a:rPr lang="en-US" sz="2800" i="1" dirty="0" smtClean="0"/>
              <a:t>Characterizing </a:t>
            </a:r>
            <a:r>
              <a:rPr lang="en-US" sz="2800" i="1" dirty="0"/>
              <a:t>the buyer </a:t>
            </a:r>
            <a:r>
              <a:rPr lang="en-US" sz="2800" dirty="0"/>
              <a:t>– What stage of the buying process is the buyer in? Is the buyer pursuing a need or a want? (</a:t>
            </a:r>
            <a:r>
              <a:rPr lang="en-US" sz="2800" b="1" dirty="0"/>
              <a:t>A need is essential; a want is a desire</a:t>
            </a:r>
            <a:r>
              <a:rPr lang="en-US" sz="2800" dirty="0"/>
              <a:t>.) </a:t>
            </a:r>
            <a:endParaRPr lang="en-US" sz="2800" dirty="0" smtClean="0"/>
          </a:p>
          <a:p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Is </a:t>
            </a:r>
            <a:r>
              <a:rPr lang="en-US" sz="2800" dirty="0"/>
              <a:t>the buyer acting alone or with someone </a:t>
            </a:r>
            <a:r>
              <a:rPr lang="en-US" sz="2800" dirty="0" smtClean="0"/>
              <a:t>else (family</a:t>
            </a:r>
            <a:r>
              <a:rPr lang="en-US" sz="2800" dirty="0"/>
              <a:t>, friends, </a:t>
            </a:r>
            <a:r>
              <a:rPr lang="en-US" sz="2800" dirty="0" smtClean="0"/>
              <a:t>colleague)?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Is </a:t>
            </a:r>
            <a:r>
              <a:rPr lang="en-US" sz="2800" dirty="0"/>
              <a:t>the buyer prepared to make a decision or still searching for information?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2779608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Steps in the Sales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173892"/>
            <a:ext cx="8229600" cy="5684108"/>
          </a:xfrm>
        </p:spPr>
        <p:txBody>
          <a:bodyPr/>
          <a:lstStyle/>
          <a:p>
            <a:r>
              <a:rPr lang="en-US" sz="3200" dirty="0" smtClean="0"/>
              <a:t>b. </a:t>
            </a:r>
            <a:r>
              <a:rPr lang="en-US" sz="3200" i="1" dirty="0" smtClean="0"/>
              <a:t>Qualifying </a:t>
            </a:r>
            <a:r>
              <a:rPr lang="en-US" sz="3200" i="1" dirty="0"/>
              <a:t>the buyer </a:t>
            </a:r>
            <a:r>
              <a:rPr lang="en-US" sz="3200" dirty="0" smtClean="0"/>
              <a:t>– </a:t>
            </a:r>
            <a:r>
              <a:rPr lang="en-US" sz="3200" dirty="0"/>
              <a:t>Is the buyer able to make a purchase decision or acting on someone’s behalf? </a:t>
            </a:r>
            <a:endParaRPr lang="en-US" sz="3200" dirty="0" smtClean="0"/>
          </a:p>
          <a:p>
            <a:endParaRPr lang="en-US" sz="3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/>
              <a:t>Is </a:t>
            </a:r>
            <a:r>
              <a:rPr lang="en-US" sz="3200" dirty="0"/>
              <a:t>the buyer able to afford the product? </a:t>
            </a:r>
            <a:endParaRPr lang="en-US" sz="3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/>
              <a:t>Is </a:t>
            </a:r>
            <a:r>
              <a:rPr lang="en-US" sz="3200" dirty="0"/>
              <a:t>the buyer willing to make a decision? 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1893828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Steps in the Sales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173892"/>
            <a:ext cx="8229600" cy="5684108"/>
          </a:xfrm>
        </p:spPr>
        <p:txBody>
          <a:bodyPr/>
          <a:lstStyle/>
          <a:p>
            <a:r>
              <a:rPr lang="en-US" sz="3200" dirty="0"/>
              <a:t>2. </a:t>
            </a:r>
            <a:r>
              <a:rPr lang="en-US" sz="3200" b="1" dirty="0"/>
              <a:t>Approach</a:t>
            </a:r>
            <a:r>
              <a:rPr lang="en-US" sz="3200" dirty="0"/>
              <a:t> – Establishing an opportunity to present your product to the buyer or to present the buyer with information useful to the buying decision. </a:t>
            </a:r>
            <a:endParaRPr lang="en-US" sz="3200" dirty="0" smtClean="0"/>
          </a:p>
          <a:p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/>
              <a:t>Where </a:t>
            </a:r>
            <a:r>
              <a:rPr lang="en-US" sz="3200" dirty="0"/>
              <a:t>is the buyer in the new product adoption spectrum? (Adoption spectrum </a:t>
            </a:r>
            <a:r>
              <a:rPr lang="en-US" sz="3200" dirty="0" smtClean="0"/>
              <a:t>is like </a:t>
            </a:r>
            <a:r>
              <a:rPr lang="en-US" sz="3200" dirty="0"/>
              <a:t>buyer </a:t>
            </a:r>
            <a:r>
              <a:rPr lang="en-US" sz="3200" dirty="0" smtClean="0"/>
              <a:t>behavior.) 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2933730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Product Adoption Spectrum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173892"/>
            <a:ext cx="8229600" cy="5684108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Awareness </a:t>
            </a:r>
            <a:r>
              <a:rPr lang="en-US" dirty="0"/>
              <a:t>of </a:t>
            </a:r>
            <a:r>
              <a:rPr lang="en-US" dirty="0" smtClean="0"/>
              <a:t>product</a:t>
            </a:r>
          </a:p>
          <a:p>
            <a:r>
              <a:rPr lang="en-US" dirty="0" smtClean="0"/>
              <a:t> </a:t>
            </a:r>
          </a:p>
          <a:p>
            <a:r>
              <a:rPr lang="en-US" dirty="0" smtClean="0"/>
              <a:t>	Interest </a:t>
            </a:r>
            <a:r>
              <a:rPr lang="en-US" dirty="0"/>
              <a:t>in </a:t>
            </a:r>
            <a:r>
              <a:rPr lang="en-US" dirty="0" smtClean="0"/>
              <a:t>product</a:t>
            </a:r>
          </a:p>
          <a:p>
            <a:r>
              <a:rPr lang="en-US" dirty="0" smtClean="0"/>
              <a:t> </a:t>
            </a:r>
          </a:p>
          <a:p>
            <a:r>
              <a:rPr lang="en-US" dirty="0" smtClean="0"/>
              <a:t>		Evaluate </a:t>
            </a:r>
            <a:r>
              <a:rPr lang="en-US" dirty="0"/>
              <a:t>suitability of product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			Inclination </a:t>
            </a:r>
            <a:r>
              <a:rPr lang="en-US" dirty="0"/>
              <a:t>toward product and sale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				Adopt </a:t>
            </a:r>
            <a:r>
              <a:rPr lang="en-US" dirty="0"/>
              <a:t>or reject product </a:t>
            </a:r>
            <a:endParaRPr lang="en-US" dirty="0" smtClean="0"/>
          </a:p>
          <a:p>
            <a:endParaRPr lang="en-US" b="1" dirty="0"/>
          </a:p>
          <a:p>
            <a:r>
              <a:rPr lang="en-US" dirty="0"/>
              <a:t>A successful sales person never talks “down” to a customer.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887788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Steps in the Sales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199" y="1173892"/>
            <a:ext cx="8375073" cy="5684108"/>
          </a:xfrm>
        </p:spPr>
        <p:txBody>
          <a:bodyPr/>
          <a:lstStyle/>
          <a:p>
            <a:r>
              <a:rPr lang="en-US" sz="3600" dirty="0"/>
              <a:t>3. </a:t>
            </a:r>
            <a:r>
              <a:rPr lang="en-US" sz="3600" b="1" dirty="0"/>
              <a:t>Presentation</a:t>
            </a:r>
            <a:r>
              <a:rPr lang="en-US" sz="3600" dirty="0"/>
              <a:t> – An industry standard is a presentation format known as the “FAB presentation.” FAB presentation means </a:t>
            </a:r>
            <a:endParaRPr lang="en-US" sz="3600" dirty="0" smtClean="0"/>
          </a:p>
          <a:p>
            <a:endParaRPr lang="en-US" sz="3600" dirty="0" smtClean="0"/>
          </a:p>
          <a:p>
            <a:r>
              <a:rPr lang="en-US" sz="3600" b="1" dirty="0" err="1" smtClean="0">
                <a:solidFill>
                  <a:srgbClr val="004C97"/>
                </a:solidFill>
              </a:rPr>
              <a:t>Features+Advantages+Benefits</a:t>
            </a:r>
            <a:endParaRPr lang="en-US" sz="3600" b="1" dirty="0">
              <a:solidFill>
                <a:srgbClr val="004C9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0376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Steps in the Sales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199" y="1173892"/>
            <a:ext cx="8375073" cy="5684108"/>
          </a:xfrm>
        </p:spPr>
        <p:txBody>
          <a:bodyPr/>
          <a:lstStyle/>
          <a:p>
            <a:r>
              <a:rPr lang="en-US" sz="2800" dirty="0"/>
              <a:t>4. </a:t>
            </a:r>
            <a:r>
              <a:rPr lang="en-US" sz="2800" b="1" dirty="0" smtClean="0"/>
              <a:t>Questions/Objections</a:t>
            </a:r>
            <a:r>
              <a:rPr lang="en-US" sz="2800" dirty="0" smtClean="0"/>
              <a:t> – </a:t>
            </a:r>
            <a:r>
              <a:rPr lang="en-US" sz="2800" dirty="0"/>
              <a:t>A good sales presentation should generate questions. </a:t>
            </a:r>
            <a:endParaRPr lang="en-US" sz="2800" dirty="0" smtClean="0"/>
          </a:p>
          <a:p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If </a:t>
            </a:r>
            <a:r>
              <a:rPr lang="en-US" sz="2800" dirty="0"/>
              <a:t>no questions occur then the sales representative should generate one or two to reinforce the FABs. </a:t>
            </a: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Silence </a:t>
            </a:r>
            <a:r>
              <a:rPr lang="en-US" sz="2800" dirty="0"/>
              <a:t>after a presentation is rarely a good sign. It is not a sign of acceptance.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2668591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Steps in the Sales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199" y="1173892"/>
            <a:ext cx="8375073" cy="5684108"/>
          </a:xfrm>
        </p:spPr>
        <p:txBody>
          <a:bodyPr/>
          <a:lstStyle/>
          <a:p>
            <a:r>
              <a:rPr lang="en-US" sz="3600" dirty="0"/>
              <a:t>5. </a:t>
            </a:r>
            <a:r>
              <a:rPr lang="en-US" sz="3600" b="1" dirty="0"/>
              <a:t>Trial Close/Close </a:t>
            </a:r>
            <a:r>
              <a:rPr lang="en-US" sz="3600" dirty="0"/>
              <a:t>– The purpose of the sales presentation and all the knowledge gained about a customer is to gain the sale.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8073284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Damage Control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466850"/>
            <a:ext cx="8229600" cy="5029200"/>
          </a:xfrm>
        </p:spPr>
        <p:txBody>
          <a:bodyPr/>
          <a:lstStyle/>
          <a:p>
            <a:r>
              <a:rPr lang="en-US" b="1" dirty="0" smtClean="0"/>
              <a:t>Potential Errors</a:t>
            </a:r>
          </a:p>
          <a:p>
            <a:pPr marL="457200" indent="-457200">
              <a:buAutoNum type="arabicPeriod"/>
            </a:pPr>
            <a:r>
              <a:rPr lang="en-US" dirty="0" smtClean="0"/>
              <a:t>Talked too much</a:t>
            </a:r>
          </a:p>
          <a:p>
            <a:pPr marL="457200" indent="-457200">
              <a:buAutoNum type="arabicPeriod"/>
            </a:pPr>
            <a:r>
              <a:rPr lang="en-US" dirty="0" smtClean="0"/>
              <a:t>Did not classify or qualify buyer adequately</a:t>
            </a:r>
          </a:p>
          <a:p>
            <a:pPr marL="457200" indent="-457200">
              <a:buAutoNum type="arabicPeriod"/>
            </a:pPr>
            <a:r>
              <a:rPr lang="en-US" dirty="0" smtClean="0"/>
              <a:t>Lack of product knowledge</a:t>
            </a:r>
          </a:p>
          <a:p>
            <a:pPr marL="457200" indent="-457200">
              <a:buAutoNum type="arabicPeriod"/>
            </a:pPr>
            <a:r>
              <a:rPr lang="en-US" dirty="0" smtClean="0"/>
              <a:t>Lack of industry knowledge</a:t>
            </a:r>
          </a:p>
          <a:p>
            <a:pPr marL="457200" indent="-457200">
              <a:buAutoNum type="arabicPeriod"/>
            </a:pPr>
            <a:r>
              <a:rPr lang="en-US" dirty="0" smtClean="0"/>
              <a:t>Out sold </a:t>
            </a:r>
          </a:p>
          <a:p>
            <a:pPr marL="457200" indent="-457200">
              <a:buAutoNum type="arabicPeriod"/>
            </a:pPr>
            <a:r>
              <a:rPr lang="en-US" dirty="0" smtClean="0"/>
              <a:t>Forgot to sell/close</a:t>
            </a:r>
          </a:p>
          <a:p>
            <a:pPr marL="457200" indent="-457200">
              <a:buAutoNum type="arabicPeriod"/>
            </a:pPr>
            <a:r>
              <a:rPr lang="en-US" dirty="0" smtClean="0"/>
              <a:t>Forgot business basics </a:t>
            </a:r>
          </a:p>
          <a:p>
            <a:pPr marL="457200" indent="-457200">
              <a:buAutoNum type="arabicPeriod"/>
            </a:pPr>
            <a:r>
              <a:rPr lang="en-US" dirty="0" smtClean="0"/>
              <a:t>Lost sale </a:t>
            </a:r>
          </a:p>
          <a:p>
            <a:pPr marL="457200" indent="-4572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089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Introduction 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57200" y="893398"/>
            <a:ext cx="8099168" cy="594592"/>
          </a:xfrm>
        </p:spPr>
        <p:txBody>
          <a:bodyPr/>
          <a:lstStyle/>
          <a:p>
            <a:r>
              <a:rPr lang="en-US" dirty="0" smtClean="0"/>
              <a:t>What makes a good sales experience?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391984" y="1663980"/>
            <a:ext cx="8229600" cy="3785844"/>
          </a:xfrm>
        </p:spPr>
        <p:txBody>
          <a:bodyPr/>
          <a:lstStyle/>
          <a:p>
            <a:r>
              <a:rPr lang="en-US" i="1" dirty="0" smtClean="0"/>
              <a:t>Think about a great sales experience that you had. </a:t>
            </a:r>
          </a:p>
          <a:p>
            <a:pPr lvl="3"/>
            <a:r>
              <a:rPr lang="en-US" i="1" dirty="0" smtClean="0"/>
              <a:t>What happened to make it great? </a:t>
            </a:r>
          </a:p>
          <a:p>
            <a:endParaRPr lang="en-US" i="1" dirty="0"/>
          </a:p>
          <a:p>
            <a:r>
              <a:rPr lang="en-US" i="1" dirty="0" smtClean="0"/>
              <a:t>Think about a poor sales experience that you had. </a:t>
            </a:r>
          </a:p>
          <a:p>
            <a:pPr lvl="3"/>
            <a:r>
              <a:rPr lang="en-US" i="1" dirty="0" smtClean="0"/>
              <a:t>What happened to make it poor? </a:t>
            </a:r>
            <a:endParaRPr lang="en-US" i="1" dirty="0"/>
          </a:p>
        </p:txBody>
      </p:sp>
      <p:pic>
        <p:nvPicPr>
          <p:cNvPr id="2" name="Picture 1" descr="Carlos buying stuff! | Flickr - Photo Sharing!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592" y="3724237"/>
            <a:ext cx="3742944" cy="2491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535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Sales Activity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38150" y="1456690"/>
            <a:ext cx="8229600" cy="4002723"/>
          </a:xfrm>
        </p:spPr>
        <p:txBody>
          <a:bodyPr/>
          <a:lstStyle/>
          <a:p>
            <a:pPr algn="ctr"/>
            <a:r>
              <a:rPr lang="en-US" sz="2400" dirty="0" smtClean="0"/>
              <a:t>Grab your favorite school supply! 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 smtClean="0"/>
              <a:t>Take 5 minutes to come up with a plan to sell this school supply to a classmate. 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 smtClean="0"/>
              <a:t>What questions are there? </a:t>
            </a:r>
            <a:endParaRPr lang="en-US" sz="2400" dirty="0"/>
          </a:p>
        </p:txBody>
      </p:sp>
      <p:pic>
        <p:nvPicPr>
          <p:cNvPr id="4" name="Picture 3" descr="Elementary School Supplies by Pixel-Slinger on DeviantArt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419" y="4120896"/>
            <a:ext cx="3786745" cy="2737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7119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Sales Debrief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38150" y="1256665"/>
            <a:ext cx="8118218" cy="485838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How </a:t>
            </a:r>
            <a:r>
              <a:rPr lang="en-US" dirty="0"/>
              <a:t>did you build rapport? 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How could you tell what the </a:t>
            </a:r>
            <a:r>
              <a:rPr lang="en-US" dirty="0" smtClean="0"/>
              <a:t>buyer’s </a:t>
            </a:r>
            <a:r>
              <a:rPr lang="en-US" dirty="0"/>
              <a:t>mindset was? 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How did your sales experience go? 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How many of you successfully sold the item you were trying to sell? 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Buyers, what ultimately made you purchase the item</a:t>
            </a:r>
            <a:r>
              <a:rPr lang="en-US" dirty="0" smtClean="0"/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How did you feel as a buyer?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8442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3"/>
          </p:nvPr>
        </p:nvSpPr>
        <p:spPr>
          <a:xfrm>
            <a:off x="457199" y="1498692"/>
            <a:ext cx="8229600" cy="486054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Think about both the good and bad experiences that were shared at the beginning of this lesson.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How do you think that those experiences influenced the methods that were used to sell the school supplies today in class? </a:t>
            </a:r>
          </a:p>
          <a:p>
            <a:endParaRPr lang="en-US" dirty="0"/>
          </a:p>
          <a:p>
            <a:r>
              <a:rPr lang="en-US" dirty="0" smtClean="0"/>
              <a:t>What are some takeaways from today’s lesson?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	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Reflection Activity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182811" y="904101"/>
            <a:ext cx="4778375" cy="594592"/>
          </a:xfrm>
        </p:spPr>
        <p:txBody>
          <a:bodyPr/>
          <a:lstStyle/>
          <a:p>
            <a:r>
              <a:rPr lang="en-US" dirty="0" smtClean="0"/>
              <a:t>Putting It All Together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912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457200" y="1438276"/>
            <a:ext cx="8229600" cy="3400424"/>
          </a:xfrm>
        </p:spPr>
        <p:txBody>
          <a:bodyPr/>
          <a:lstStyle/>
          <a:p>
            <a:r>
              <a:rPr lang="en-US" dirty="0"/>
              <a:t>The successful </a:t>
            </a:r>
            <a:r>
              <a:rPr lang="en-US" dirty="0" smtClean="0"/>
              <a:t>salesperson </a:t>
            </a:r>
            <a:r>
              <a:rPr lang="en-US" dirty="0"/>
              <a:t>needs to understand buyer behavior. </a:t>
            </a:r>
            <a:endParaRPr lang="en-US" dirty="0" smtClean="0"/>
          </a:p>
          <a:p>
            <a:r>
              <a:rPr lang="en-US" dirty="0" smtClean="0"/>
              <a:t>People </a:t>
            </a:r>
            <a:r>
              <a:rPr lang="en-US" dirty="0"/>
              <a:t>do not simply buy a product; they decide to buy a product. </a:t>
            </a:r>
            <a:endParaRPr lang="en-US" dirty="0" smtClean="0"/>
          </a:p>
          <a:p>
            <a:r>
              <a:rPr lang="en-US" dirty="0" smtClean="0"/>
              <a:t>Few </a:t>
            </a:r>
            <a:r>
              <a:rPr lang="en-US" dirty="0"/>
              <a:t>purchases are impulsive, except at the retail level. </a:t>
            </a:r>
            <a:endParaRPr lang="en-US" dirty="0" smtClean="0"/>
          </a:p>
          <a:p>
            <a:r>
              <a:rPr lang="en-US" dirty="0" smtClean="0"/>
              <a:t>Generally, </a:t>
            </a:r>
            <a:r>
              <a:rPr lang="en-US" dirty="0"/>
              <a:t>sales representatives involve the sale of </a:t>
            </a:r>
            <a:endParaRPr lang="en-US" dirty="0" smtClean="0"/>
          </a:p>
          <a:p>
            <a:r>
              <a:rPr lang="en-US" dirty="0" smtClean="0"/>
              <a:t>non-impulse </a:t>
            </a:r>
            <a:r>
              <a:rPr lang="en-US" dirty="0"/>
              <a:t>items.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Buying Behavior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224212" y="6567785"/>
            <a:ext cx="2695575" cy="185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/>
              <a:t>http://ibrandstudio.com/wp-content/uploads/2011/10/blogging-brand-3.jpg</a:t>
            </a:r>
          </a:p>
        </p:txBody>
      </p:sp>
      <p:pic>
        <p:nvPicPr>
          <p:cNvPr id="4" name="Picture 3" descr="Cartoon of a boy and a candy store worker. The boy says, “What candy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6742" y="4048602"/>
            <a:ext cx="3350514" cy="2519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071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Steps of Buyer Behavior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>
          <a:xfrm>
            <a:off x="457200" y="1173892"/>
            <a:ext cx="8229600" cy="5446364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en-US" sz="3200" b="1" dirty="0" smtClean="0"/>
              <a:t>Need </a:t>
            </a:r>
            <a:r>
              <a:rPr lang="en-US" sz="3200" b="1" dirty="0"/>
              <a:t>Identity </a:t>
            </a:r>
            <a:r>
              <a:rPr lang="en-US" sz="3200" dirty="0"/>
              <a:t>– Purchases are made because the buyer has a need for the product or wants the </a:t>
            </a:r>
            <a:r>
              <a:rPr lang="en-US" sz="3200" dirty="0" smtClean="0"/>
              <a:t>product. Advertising </a:t>
            </a:r>
            <a:r>
              <a:rPr lang="en-US" sz="3200" dirty="0"/>
              <a:t>and merchandising may assist the buyer in identifying and expressing the need or want. A </a:t>
            </a:r>
            <a:r>
              <a:rPr lang="en-US" sz="3200" dirty="0" smtClean="0"/>
              <a:t>salesperson </a:t>
            </a:r>
            <a:r>
              <a:rPr lang="en-US" sz="3200" dirty="0"/>
              <a:t>may assist in identifying a need for a customer. </a:t>
            </a:r>
          </a:p>
        </p:txBody>
      </p:sp>
      <p:pic>
        <p:nvPicPr>
          <p:cNvPr id="2" name="Picture 1" descr="Description Theory of Need and Want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1" y="4987618"/>
            <a:ext cx="2419752" cy="1933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828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Steps of Buyer Behavior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>
          <a:xfrm>
            <a:off x="457200" y="1173892"/>
            <a:ext cx="8229600" cy="5446364"/>
          </a:xfrm>
        </p:spPr>
        <p:txBody>
          <a:bodyPr/>
          <a:lstStyle/>
          <a:p>
            <a:r>
              <a:rPr lang="en-US" sz="3600" dirty="0"/>
              <a:t>2. </a:t>
            </a:r>
            <a:r>
              <a:rPr lang="en-US" sz="3600" b="1" dirty="0"/>
              <a:t>Information Search </a:t>
            </a:r>
            <a:r>
              <a:rPr lang="en-US" sz="3600" dirty="0"/>
              <a:t>– Once an interest has awakened in a </a:t>
            </a:r>
            <a:r>
              <a:rPr lang="en-US" sz="3600" dirty="0" smtClean="0"/>
              <a:t>buyer, </a:t>
            </a:r>
            <a:r>
              <a:rPr lang="en-US" sz="3600" dirty="0"/>
              <a:t>he or she begins to gather information about the product to satisfy the need or want. This information is basic: price, availability, suitability, dependability, etc. </a:t>
            </a:r>
            <a:endParaRPr lang="en-US" sz="3600" dirty="0" smtClean="0"/>
          </a:p>
        </p:txBody>
      </p:sp>
      <p:pic>
        <p:nvPicPr>
          <p:cNvPr id="2" name="Picture 1" descr="Original file ‎ (SVG file, nominally 490 × 490 pixels, file size ..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2423" y="4856607"/>
            <a:ext cx="1763649" cy="1763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509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Steps of Buyer Behavior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>
          <a:xfrm>
            <a:off x="457200" y="1173892"/>
            <a:ext cx="8229600" cy="5446364"/>
          </a:xfrm>
        </p:spPr>
        <p:txBody>
          <a:bodyPr/>
          <a:lstStyle/>
          <a:p>
            <a:r>
              <a:rPr lang="en-US" sz="3200" dirty="0"/>
              <a:t>3. </a:t>
            </a:r>
            <a:r>
              <a:rPr lang="en-US" sz="3200" b="1" dirty="0"/>
              <a:t>Information Evaluation </a:t>
            </a:r>
            <a:r>
              <a:rPr lang="en-US" sz="3200" dirty="0"/>
              <a:t>– Information gathering tends to be an overwhelming experience. </a:t>
            </a:r>
            <a:endParaRPr lang="en-US" sz="3200" dirty="0" smtClean="0"/>
          </a:p>
          <a:p>
            <a:r>
              <a:rPr lang="en-US" sz="3200" dirty="0" smtClean="0"/>
              <a:t>The </a:t>
            </a:r>
            <a:r>
              <a:rPr lang="en-US" sz="3200" dirty="0"/>
              <a:t>information needs to be filtered if a buying decision is to be made. Buyers use many types of filters: </a:t>
            </a:r>
            <a:r>
              <a:rPr lang="en-US" sz="3200" dirty="0" smtClean="0"/>
              <a:t>opinions </a:t>
            </a:r>
            <a:r>
              <a:rPr lang="en-US" sz="3200" dirty="0"/>
              <a:t>of friends, </a:t>
            </a:r>
            <a:r>
              <a:rPr lang="en-US" sz="3200" dirty="0" smtClean="0"/>
              <a:t>opinions </a:t>
            </a:r>
            <a:r>
              <a:rPr lang="en-US" sz="3200" dirty="0"/>
              <a:t>of current product users, family members and even sales people. </a:t>
            </a:r>
          </a:p>
        </p:txBody>
      </p:sp>
      <p:pic>
        <p:nvPicPr>
          <p:cNvPr id="2" name="Picture 1" descr="El blog de Pablo de la Rosa Gimeno: Evaluando la intervención social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128" y="5262081"/>
            <a:ext cx="1882230" cy="1595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022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Steps of Buyer Behavior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>
          <a:xfrm>
            <a:off x="457200" y="1173892"/>
            <a:ext cx="8229600" cy="5446364"/>
          </a:xfrm>
        </p:spPr>
        <p:txBody>
          <a:bodyPr/>
          <a:lstStyle/>
          <a:p>
            <a:r>
              <a:rPr lang="en-US" sz="3200" dirty="0"/>
              <a:t>4. </a:t>
            </a:r>
            <a:r>
              <a:rPr lang="en-US" sz="3200" b="1" dirty="0"/>
              <a:t>Purchase Decision </a:t>
            </a:r>
            <a:r>
              <a:rPr lang="en-US" sz="3200" dirty="0"/>
              <a:t>– After filters have been applied to the </a:t>
            </a:r>
            <a:r>
              <a:rPr lang="en-US" sz="3200" dirty="0" smtClean="0"/>
              <a:t>information, </a:t>
            </a:r>
            <a:r>
              <a:rPr lang="en-US" sz="3200" dirty="0"/>
              <a:t>it is altered into “personal knowledge.” At this </a:t>
            </a:r>
            <a:r>
              <a:rPr lang="en-US" sz="3200" dirty="0" smtClean="0"/>
              <a:t>point, </a:t>
            </a:r>
            <a:r>
              <a:rPr lang="en-US" sz="3200" dirty="0"/>
              <a:t>the buyer has a general idea of what he or she needs or wants. Now it is a matter of seeking a “comfort </a:t>
            </a:r>
            <a:r>
              <a:rPr lang="en-US" sz="3200" dirty="0" smtClean="0"/>
              <a:t>level,” which means</a:t>
            </a:r>
            <a:r>
              <a:rPr lang="en-US" sz="3200" dirty="0"/>
              <a:t>,</a:t>
            </a:r>
            <a:r>
              <a:rPr lang="en-US" sz="3200" dirty="0" smtClean="0"/>
              <a:t> </a:t>
            </a:r>
          </a:p>
          <a:p>
            <a:endParaRPr lang="en-US" sz="3200" dirty="0" smtClean="0"/>
          </a:p>
          <a:p>
            <a:pPr algn="ctr"/>
            <a:r>
              <a:rPr lang="en-US" sz="2800" b="1" dirty="0" smtClean="0">
                <a:solidFill>
                  <a:srgbClr val="004C97"/>
                </a:solidFill>
              </a:rPr>
              <a:t>Buyer </a:t>
            </a:r>
            <a:r>
              <a:rPr lang="en-US" sz="2800" b="1" dirty="0">
                <a:solidFill>
                  <a:srgbClr val="004C97"/>
                </a:solidFill>
              </a:rPr>
              <a:t>need/want + Product match + Perceived Affordability = Purchase</a:t>
            </a:r>
          </a:p>
        </p:txBody>
      </p:sp>
    </p:spTree>
    <p:extLst>
      <p:ext uri="{BB962C8B-B14F-4D97-AF65-F5344CB8AC3E}">
        <p14:creationId xmlns:p14="http://schemas.microsoft.com/office/powerpoint/2010/main" val="299453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Steps of Buyer Behavior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>
          <a:xfrm>
            <a:off x="457200" y="1173892"/>
            <a:ext cx="8229600" cy="5446364"/>
          </a:xfrm>
        </p:spPr>
        <p:txBody>
          <a:bodyPr/>
          <a:lstStyle/>
          <a:p>
            <a:r>
              <a:rPr lang="en-US" sz="2800" dirty="0"/>
              <a:t>5. </a:t>
            </a:r>
            <a:r>
              <a:rPr lang="en-US" sz="2800" b="1" dirty="0"/>
              <a:t>Post-Purchase Behavio</a:t>
            </a:r>
            <a:r>
              <a:rPr lang="en-US" sz="2800" dirty="0"/>
              <a:t>r </a:t>
            </a:r>
            <a:r>
              <a:rPr lang="en-US" sz="2800" dirty="0" smtClean="0"/>
              <a:t>–After </a:t>
            </a:r>
            <a:r>
              <a:rPr lang="en-US" sz="2800" dirty="0"/>
              <a:t>the purchase has been made, it is very natural for the buyer to wonder if the decision was too hasty, if a better price could have been found, etc. This is called “buyer’s remorse</a:t>
            </a:r>
            <a:r>
              <a:rPr lang="en-US" sz="2800" dirty="0" smtClean="0"/>
              <a:t>.”</a:t>
            </a:r>
          </a:p>
          <a:p>
            <a:endParaRPr lang="en-US" sz="2800" dirty="0"/>
          </a:p>
          <a:p>
            <a:r>
              <a:rPr lang="en-US" sz="2800" dirty="0" smtClean="0"/>
              <a:t>It </a:t>
            </a:r>
            <a:r>
              <a:rPr lang="en-US" sz="2800" dirty="0"/>
              <a:t>is essential for the </a:t>
            </a:r>
            <a:r>
              <a:rPr lang="en-US" sz="2800" dirty="0" smtClean="0"/>
              <a:t>salesperson </a:t>
            </a:r>
            <a:r>
              <a:rPr lang="en-US" sz="2800" dirty="0"/>
              <a:t>to follow up </a:t>
            </a:r>
            <a:r>
              <a:rPr lang="en-US" sz="2800" dirty="0" smtClean="0"/>
              <a:t>on a </a:t>
            </a:r>
            <a:r>
              <a:rPr lang="en-US" sz="2800" dirty="0"/>
              <a:t>sale to answer any questions the buyer may have to assist the buyer through this phase.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17449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 It Out Activity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algn="ctr"/>
            <a:r>
              <a:rPr lang="en-US" sz="2800" dirty="0" smtClean="0"/>
              <a:t>Reflect on the steps of the buying process, and act them out with a partner or small group.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24701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FA Inservice Master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60B7E68ED8CC43BF749F2C27615CF4" ma:contentTypeVersion="3" ma:contentTypeDescription="Create a new document." ma:contentTypeScope="" ma:versionID="09cfa358cf9e3bf1360d654bfd9537c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2a276fbc7de9a4060e54dafc32f34ca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5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1699BBED-78AB-40D6-AC52-804A83D00C82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E54591BA-8E1D-48A3-BA22-AB22805475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F710EAF-F4C6-4A46-A6B8-F7C11BBEF06D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D077A53E-A8F8-4613-A362-6AAE3EF4D9B9}">
  <ds:schemaRefs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5.xml><?xml version="1.0" encoding="utf-8"?>
<ds:datastoreItem xmlns:ds="http://schemas.openxmlformats.org/officeDocument/2006/customXml" ds:itemID="{C4C674B6-D552-4B5A-A71B-A21B6E1CBA71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16361</TotalTime>
  <Words>1024</Words>
  <Application>Microsoft Office PowerPoint</Application>
  <PresentationFormat>On-screen Show (4:3)</PresentationFormat>
  <Paragraphs>131</Paragraphs>
  <Slides>22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Wingdings</vt:lpstr>
      <vt:lpstr>Verdana</vt:lpstr>
      <vt:lpstr>Georgia</vt:lpstr>
      <vt:lpstr>FFA Inservice Master</vt:lpstr>
      <vt:lpstr>Unit Four: Business Practices</vt:lpstr>
      <vt:lpstr>Introduction </vt:lpstr>
      <vt:lpstr>Buying Behavior </vt:lpstr>
      <vt:lpstr>Steps of Buyer Behavior </vt:lpstr>
      <vt:lpstr>Steps of Buyer Behavior </vt:lpstr>
      <vt:lpstr>Steps of Buyer Behavior </vt:lpstr>
      <vt:lpstr>Steps of Buyer Behavior </vt:lpstr>
      <vt:lpstr>Steps of Buyer Behavior </vt:lpstr>
      <vt:lpstr>Act It Out Activity </vt:lpstr>
      <vt:lpstr>Sales Process</vt:lpstr>
      <vt:lpstr>Steps in the Sales Process</vt:lpstr>
      <vt:lpstr>Steps in the Sales Process</vt:lpstr>
      <vt:lpstr>Steps in the Sales Process</vt:lpstr>
      <vt:lpstr>Steps in the Sales Process</vt:lpstr>
      <vt:lpstr>Product Adoption Spectrum</vt:lpstr>
      <vt:lpstr>Steps in the Sales Process</vt:lpstr>
      <vt:lpstr>Steps in the Sales Process</vt:lpstr>
      <vt:lpstr>Steps in the Sales Process</vt:lpstr>
      <vt:lpstr>Damage Control </vt:lpstr>
      <vt:lpstr>Sales Activity </vt:lpstr>
      <vt:lpstr>Sales Debrief</vt:lpstr>
      <vt:lpstr>Reflection Activity </vt:lpstr>
    </vt:vector>
  </TitlesOfParts>
  <Company>National FFA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Four: Business Practices</dc:title>
  <dc:creator>Information Technology</dc:creator>
  <cp:lastModifiedBy>Balzer, Ashtin</cp:lastModifiedBy>
  <cp:revision>500</cp:revision>
  <dcterms:created xsi:type="dcterms:W3CDTF">2007-01-30T15:01:20Z</dcterms:created>
  <dcterms:modified xsi:type="dcterms:W3CDTF">2017-05-04T11:51:07Z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Basic Excel Workbook</vt:lpwstr>
  </property>
  <property fmtid="{D5CDD505-2E9C-101B-9397-08002B2CF9AE}" pid="3" name="ContentTypeId">
    <vt:lpwstr>0x0101007460B7E68ED8CC43BF749F2C27615CF4</vt:lpwstr>
  </property>
  <property fmtid="{D5CDD505-2E9C-101B-9397-08002B2CF9AE}" pid="4" name="_dlc_DocIdItemGuid">
    <vt:lpwstr>e259909c-380f-4839-9788-f6ac161a7ddb</vt:lpwstr>
  </property>
  <property fmtid="{D5CDD505-2E9C-101B-9397-08002B2CF9AE}" pid="5" name="_dlc_DocId">
    <vt:lpwstr>6HAXTY5FZTHJ-43-1617</vt:lpwstr>
  </property>
  <property fmtid="{D5CDD505-2E9C-101B-9397-08002B2CF9AE}" pid="6" name="_dlc_DocIdUrl">
    <vt:lpwstr>https://ffanet.ffa.org/sites/collaboration/edresources/_layouts/15/DocIdRedir.aspx?ID=6HAXTY5FZTHJ-43-1617, 6HAXTY5FZTHJ-43-1617</vt:lpwstr>
  </property>
</Properties>
</file>