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8"/>
  </p:notesMasterIdLst>
  <p:handoutMasterIdLst>
    <p:handoutMasterId r:id="rId29"/>
  </p:handoutMasterIdLst>
  <p:sldIdLst>
    <p:sldId id="525" r:id="rId7"/>
    <p:sldId id="529" r:id="rId8"/>
    <p:sldId id="530" r:id="rId9"/>
    <p:sldId id="550" r:id="rId10"/>
    <p:sldId id="532" r:id="rId11"/>
    <p:sldId id="549" r:id="rId12"/>
    <p:sldId id="548" r:id="rId13"/>
    <p:sldId id="547" r:id="rId14"/>
    <p:sldId id="533" r:id="rId15"/>
    <p:sldId id="535" r:id="rId16"/>
    <p:sldId id="551" r:id="rId17"/>
    <p:sldId id="552" r:id="rId18"/>
    <p:sldId id="553" r:id="rId19"/>
    <p:sldId id="540" r:id="rId20"/>
    <p:sldId id="554" r:id="rId21"/>
    <p:sldId id="555" r:id="rId22"/>
    <p:sldId id="556" r:id="rId23"/>
    <p:sldId id="539" r:id="rId24"/>
    <p:sldId id="545" r:id="rId25"/>
    <p:sldId id="557" r:id="rId26"/>
    <p:sldId id="546" r:id="rId27"/>
  </p:sldIdLst>
  <p:sldSz cx="9144000" cy="6858000" type="screen4x3"/>
  <p:notesSz cx="7010400" cy="9296400"/>
  <p:embeddedFontLst>
    <p:embeddedFont>
      <p:font typeface="Georgia" panose="02040502050405020303" pitchFamily="18" charset="0"/>
      <p:regular r:id="rId30"/>
      <p:bold r:id="rId31"/>
      <p:italic r:id="rId32"/>
      <p:boldItalic r:id="rId33"/>
    </p:embeddedFont>
    <p:embeddedFont>
      <p:font typeface="Franklin Gothic Book" panose="020B0503020102020204" pitchFamily="34" charset="0"/>
      <p:regular r:id="rId34"/>
      <p: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57"/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46" autoAdjust="0"/>
    <p:restoredTop sz="94624" autoAdjust="0"/>
  </p:normalViewPr>
  <p:slideViewPr>
    <p:cSldViewPr snapToGrid="0">
      <p:cViewPr varScale="1">
        <p:scale>
          <a:sx n="60" d="100"/>
          <a:sy n="60" d="100"/>
        </p:scale>
        <p:origin x="448" y="5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2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613243" y="567724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638550"/>
            <a:ext cx="7694613" cy="1955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HEADLINE HERE</a:t>
            </a:r>
          </a:p>
          <a:p>
            <a:pPr lvl="0"/>
            <a:r>
              <a:rPr lang="en-US" dirty="0" smtClean="0"/>
              <a:t>TWO LINES OR</a:t>
            </a:r>
          </a:p>
          <a:p>
            <a:pPr lvl="0"/>
            <a:r>
              <a:rPr lang="en-US" dirty="0" smtClean="0"/>
              <a:t>THREE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Subhead, Georgia bold,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Subhead, Georgia bold, 24pt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150865" cy="844379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4C97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25514"/>
            <a:ext cx="9150866" cy="267448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92" y="6576541"/>
            <a:ext cx="9149773" cy="287233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3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The%20vice%20president%20has%20the%20responsibility%20of%20coordinating%20all%20standing%20committee%20work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a.org/SiteCollectionDocuments/awards_program_of_activities_resource_guide.pdf" TargetMode="External"/><Relationship Id="rId2" Type="http://schemas.openxmlformats.org/officeDocument/2006/relationships/hyperlink" Target="https://www.ffa.org/SiteCollectionDocuments/awards_poa_form_1_plain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a.org/SiteCollectionDocuments/awards_program_of_activities_resource_guide.pdf" TargetMode="External"/><Relationship Id="rId2" Type="http://schemas.openxmlformats.org/officeDocument/2006/relationships/hyperlink" Target="https://www.ffa.org/SiteCollectionDocuments/awards_poa_form_2_plain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a.org/SiteCollectionDocuments/awards_poa_form_4_plain.pdf" TargetMode="External"/><Relationship Id="rId2" Type="http://schemas.openxmlformats.org/officeDocument/2006/relationships/hyperlink" Target="https://www.ffa.org/SiteCollectionDocuments/awards_poa_form_3_plain.pdf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hyperlink" Target="https://www.ffa.org/SiteCollectionDocuments/awards_program_of_activities_resource_guide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a.org/SiteCollectionDocuments/awards_program_of_activities_resource_guide.pdf" TargetMode="External"/><Relationship Id="rId2" Type="http://schemas.openxmlformats.org/officeDocument/2006/relationships/hyperlink" Target="https://www.ffa.org/SiteCollectionDocuments/awards_poa_form_3_plain.pdf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hyperlink" Target="https://www.ffa.org/SiteCollectionDocuments/awards_poa_form_4_plain.pdf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://www.ffa.org/nationalchapter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a.org/SiteCollectionDocuments/awards_program_of_activities_resource_guide.pdf" TargetMode="External"/><Relationship Id="rId7" Type="http://schemas.openxmlformats.org/officeDocument/2006/relationships/hyperlink" Target="https://www.ffa.org/participate/awards/national-chapter" TargetMode="External"/><Relationship Id="rId2" Type="http://schemas.openxmlformats.org/officeDocument/2006/relationships/hyperlink" Target="http://www.ffa.org/POA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ffa.org/nationalchapter" TargetMode="External"/><Relationship Id="rId5" Type="http://schemas.openxmlformats.org/officeDocument/2006/relationships/hyperlink" Target="https://www.ffa.org/resources/chapter-resources/program-of-activities" TargetMode="External"/><Relationship Id="rId4" Type="http://schemas.openxmlformats.org/officeDocument/2006/relationships/hyperlink" Target="https://www.ffa.org/SiteCollectionDocuments/poa_divisions_and_quality_standards_17-21.pd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nationalchapter@ffa.org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fa.org/SiteCollectionDocuments/awards_program_of_activities_resource_guide.pdf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650" y="4167962"/>
            <a:ext cx="7694613" cy="1426387"/>
          </a:xfrm>
        </p:spPr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pic>
        <p:nvPicPr>
          <p:cNvPr id="4" name="Picture 3" descr="NationalFFA_Emblem_R_3C_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51" y="938842"/>
            <a:ext cx="2146300" cy="25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 1: Plan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199" y="2094080"/>
            <a:ext cx="8484781" cy="393160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Committee Structure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Number of committees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Three committees – one committee per division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Fifteen committees – one committee per quality standard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Student participation in committees should be based on: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Member interest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Member talent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Suitable meeting times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Desired representation by agriculture course, grade level,</a:t>
            </a:r>
          </a:p>
          <a:p>
            <a:pPr lvl="2" indent="0">
              <a:buNone/>
            </a:pPr>
            <a:r>
              <a:rPr lang="en-US" dirty="0" smtClean="0"/>
              <a:t>     experience, </a:t>
            </a:r>
            <a:r>
              <a:rPr lang="en-US" dirty="0" err="1" smtClean="0"/>
              <a:t>etc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337" y="4540109"/>
            <a:ext cx="1823663" cy="186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40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1: Plan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Chapters should establish a timeline for POA development. A chapter may organize the timeline by date or by calendar schedule.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Examples are available in the </a:t>
            </a:r>
            <a:r>
              <a:rPr lang="en-US" dirty="0" smtClean="0">
                <a:hlinkClick r:id="rId2" action="ppaction://hlinkfile"/>
              </a:rPr>
              <a:t>POA Resource Guide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337" y="4540109"/>
            <a:ext cx="1823663" cy="186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49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2: Develop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Each committee should meet and discuss activities that relate to the purpose of the committee.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the committee selects an activity, use </a:t>
            </a:r>
            <a:r>
              <a:rPr lang="en-US" dirty="0" smtClean="0">
                <a:hlinkClick r:id="rId2"/>
              </a:rPr>
              <a:t>POA Form 1</a:t>
            </a:r>
            <a:r>
              <a:rPr lang="en-US" dirty="0" smtClean="0"/>
              <a:t> to plan.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Pay attention to special notes when completing the form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For a sample draft, see the </a:t>
            </a:r>
            <a:r>
              <a:rPr lang="en-US" dirty="0">
                <a:hlinkClick r:id="rId3"/>
              </a:rPr>
              <a:t>POA Resource Guide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planning is complete, the chapter membership must approve at a chapter meeting.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8504" y="4720856"/>
            <a:ext cx="2015496" cy="170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9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3: Do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approved, the committee will plan each activity using </a:t>
            </a:r>
            <a:r>
              <a:rPr lang="en-US" dirty="0" smtClean="0">
                <a:hlinkClick r:id="rId2"/>
              </a:rPr>
              <a:t>POA Form 2</a:t>
            </a:r>
            <a:r>
              <a:rPr lang="en-US" dirty="0" smtClean="0"/>
              <a:t>. This includes planning goals, steps to accomplish each goal, target dates and estimated financial impact.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committee should complete a </a:t>
            </a:r>
            <a:r>
              <a:rPr lang="en-US" dirty="0" smtClean="0">
                <a:hlinkClick r:id="rId2"/>
              </a:rPr>
              <a:t>POA Form 2 </a:t>
            </a:r>
            <a:r>
              <a:rPr lang="en-US" dirty="0" smtClean="0"/>
              <a:t>sheet for each approved activity.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For a sample draft, see the </a:t>
            </a:r>
            <a:r>
              <a:rPr lang="en-US" dirty="0">
                <a:hlinkClick r:id="rId3"/>
              </a:rPr>
              <a:t>POA Resource Guide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302" y="4504619"/>
            <a:ext cx="1860698" cy="18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46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3: Do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SMART Goals, </a:t>
            </a:r>
            <a:r>
              <a:rPr lang="en-US" dirty="0" smtClean="0"/>
              <a:t>Plans </a:t>
            </a:r>
            <a:r>
              <a:rPr lang="en-US" dirty="0"/>
              <a:t>of </a:t>
            </a:r>
            <a:r>
              <a:rPr lang="en-US" dirty="0" smtClean="0"/>
              <a:t>Action</a:t>
            </a:r>
            <a:endParaRPr lang="en-US" dirty="0" smtClean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SMART </a:t>
            </a:r>
            <a:r>
              <a:rPr lang="en-US" dirty="0" smtClean="0"/>
              <a:t>Goals should be: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 smtClean="0"/>
              <a:t>S – Specific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 smtClean="0"/>
              <a:t>M – Measurable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 smtClean="0"/>
              <a:t>A – Attainable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 smtClean="0"/>
              <a:t>R – Realistic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 smtClean="0"/>
              <a:t>T – Timely</a:t>
            </a:r>
            <a:endParaRPr lang="en-US" dirty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What is necessary to meet the goal?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Step by step processes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Listed in order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Clear and detailed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dirty="0"/>
              <a:t>Who, what, why, where, when, how, how much? </a:t>
            </a:r>
          </a:p>
          <a:p>
            <a:pPr lvl="1" indent="0">
              <a:buNone/>
            </a:pPr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63" y="2207164"/>
            <a:ext cx="3007906" cy="20055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302" y="4504619"/>
            <a:ext cx="1860698" cy="18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95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3: Do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Making the POA work: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 planning is finished, smooth delivery is key. Successful chapters: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Give every member a copy of the POA and/or chapter handbook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Give a copy of the POA to support groups and stakeholders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Give each committee a copy of the national chapter award application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Hold regularly scheduled committee meetings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Report committees’ actions to the executive committee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Report committee’s actions to the chapter membership at chapter meetings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Evaluate each activity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302" y="4515252"/>
            <a:ext cx="1860698" cy="18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5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4: Reflect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Reflecting on the POA involves looking at each activity after implementation and deciding if the event was successful in completing its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Reflection is an ongoing process. To save time and effort, the POA should be reviewed and reflected upon regularly.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Committee members should: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ill </a:t>
            </a:r>
            <a:r>
              <a:rPr lang="en-US" dirty="0" smtClean="0"/>
              <a:t>out the ‘Results/Notes’ section on POA Form 2 as each step of the activity takes place. </a:t>
            </a:r>
            <a:endParaRPr lang="en-US" dirty="0" smtClean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Use </a:t>
            </a:r>
            <a:r>
              <a:rPr lang="en-US" dirty="0" smtClean="0">
                <a:hlinkClick r:id="rId2"/>
              </a:rPr>
              <a:t>POA Form 3</a:t>
            </a:r>
            <a:r>
              <a:rPr lang="en-US" dirty="0" smtClean="0"/>
              <a:t> and </a:t>
            </a:r>
            <a:r>
              <a:rPr lang="en-US" dirty="0" smtClean="0">
                <a:hlinkClick r:id="rId3"/>
              </a:rPr>
              <a:t>POA Form 4</a:t>
            </a:r>
            <a:r>
              <a:rPr lang="en-US" dirty="0" smtClean="0"/>
              <a:t> to help reflect on and </a:t>
            </a:r>
          </a:p>
          <a:p>
            <a:pPr lvl="1" indent="0">
              <a:buNone/>
            </a:pPr>
            <a:r>
              <a:rPr lang="en-US" dirty="0" smtClean="0"/>
              <a:t>     evaluate the results.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See the </a:t>
            </a:r>
            <a:r>
              <a:rPr lang="en-US" dirty="0" smtClean="0">
                <a:hlinkClick r:id="rId4"/>
              </a:rPr>
              <a:t>POA Resource Guide</a:t>
            </a:r>
            <a:r>
              <a:rPr lang="en-US" dirty="0" smtClean="0"/>
              <a:t> for sample </a:t>
            </a:r>
          </a:p>
          <a:p>
            <a:pPr lvl="2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smtClean="0"/>
              <a:t>reflection questions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0992" t="7933"/>
          <a:stretch/>
        </p:blipFill>
        <p:spPr>
          <a:xfrm>
            <a:off x="7017488" y="4667693"/>
            <a:ext cx="2126512" cy="172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11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4: Reflect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Each committee may use </a:t>
            </a:r>
            <a:r>
              <a:rPr lang="en-US" dirty="0" smtClean="0">
                <a:hlinkClick r:id="rId2"/>
              </a:rPr>
              <a:t>POA Form 3 </a:t>
            </a:r>
            <a:r>
              <a:rPr lang="en-US" dirty="0" smtClean="0"/>
              <a:t>to summarize actions. This assists in preparing a report for the officers and chapter members.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For a sample draft, see the </a:t>
            </a:r>
            <a:r>
              <a:rPr lang="en-US" dirty="0">
                <a:hlinkClick r:id="rId3"/>
              </a:rPr>
              <a:t>POA Resource </a:t>
            </a:r>
            <a:r>
              <a:rPr lang="en-US" dirty="0" smtClean="0">
                <a:hlinkClick r:id="rId3"/>
              </a:rPr>
              <a:t>Guide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After each activity is implemented, reflect on accomplishments and make recommendations for the future. Use </a:t>
            </a:r>
            <a:r>
              <a:rPr lang="en-US" dirty="0" smtClean="0">
                <a:hlinkClick r:id="rId4"/>
              </a:rPr>
              <a:t>POA Form 4 </a:t>
            </a:r>
            <a:r>
              <a:rPr lang="en-US" dirty="0" smtClean="0"/>
              <a:t>for this purpose.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For a sample draft, see the </a:t>
            </a:r>
            <a:r>
              <a:rPr lang="en-US" dirty="0">
                <a:hlinkClick r:id="rId3"/>
              </a:rPr>
              <a:t>POA Resource Guide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0992" t="7933"/>
          <a:stretch/>
        </p:blipFill>
        <p:spPr>
          <a:xfrm>
            <a:off x="7017488" y="4667693"/>
            <a:ext cx="2126512" cy="172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79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Brainstorming Tools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Review previous year’s POA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Review other chapters’ POAs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Chapter Success </a:t>
            </a:r>
            <a:r>
              <a:rPr lang="en-US" dirty="0" smtClean="0"/>
              <a:t>Guides </a:t>
            </a:r>
            <a:r>
              <a:rPr lang="en-US" dirty="0" smtClean="0"/>
              <a:t>(available on FFA.org)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Chapter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Community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Student interests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55" y="3469783"/>
            <a:ext cx="2176833" cy="28214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6891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Next Steps?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956930" y="2066964"/>
            <a:ext cx="4518837" cy="3931603"/>
          </a:xfrm>
        </p:spPr>
        <p:txBody>
          <a:bodyPr/>
          <a:lstStyle/>
          <a:p>
            <a:r>
              <a:rPr lang="en-US" dirty="0" smtClean="0"/>
              <a:t>After completing a successful Program of Activities, the chapter should consider participating in the </a:t>
            </a:r>
            <a:r>
              <a:rPr lang="en-US" b="1" dirty="0" smtClean="0"/>
              <a:t>National Chapter Award Program</a:t>
            </a:r>
            <a:r>
              <a:rPr lang="en-US" dirty="0" smtClean="0"/>
              <a:t>! This program is designed to recognize FFA chapters that actively implement the mission and strategies of the organization. </a:t>
            </a:r>
          </a:p>
          <a:p>
            <a:r>
              <a:rPr lang="en-US" dirty="0" smtClean="0"/>
              <a:t>To </a:t>
            </a:r>
            <a:r>
              <a:rPr lang="en-US" dirty="0" smtClean="0"/>
              <a:t>learn more, </a:t>
            </a:r>
            <a:r>
              <a:rPr lang="en-US" dirty="0" smtClean="0"/>
              <a:t>visit: </a:t>
            </a:r>
            <a:r>
              <a:rPr lang="en-US" dirty="0" smtClean="0">
                <a:hlinkClick r:id="rId2"/>
              </a:rPr>
              <a:t>www.FFA.org/nationalchapter</a:t>
            </a: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516" y="2066964"/>
            <a:ext cx="2809852" cy="420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8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The POA is…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 document that serves to: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Define chapter goals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Outline steps needed to meet those goals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Act as a written guide to provide a calendar of events the chapter will follow in the year ahead for: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Administrators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Advisory committees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Alumni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Other stakeholders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POA Resources: </a:t>
            </a:r>
            <a:r>
              <a:rPr lang="en-US" dirty="0">
                <a:hlinkClick r:id="rId2"/>
              </a:rPr>
              <a:t>www.FFA.org/POA</a:t>
            </a:r>
            <a:endParaRPr lang="en-US" dirty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hlinkClick r:id="rId3"/>
              </a:rPr>
              <a:t>POA Resource Guide</a:t>
            </a:r>
            <a:endParaRPr lang="en-US" dirty="0" smtClean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hlinkClick r:id="rId4"/>
              </a:rPr>
              <a:t>POA Divisions, Quality Standards and activity ideas</a:t>
            </a:r>
            <a:endParaRPr lang="en-US" dirty="0" smtClean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hlinkClick r:id="rId5"/>
              </a:rPr>
              <a:t>POA Planning Forms </a:t>
            </a:r>
            <a:r>
              <a:rPr lang="en-US" dirty="0" smtClean="0"/>
              <a:t>(in Word and PDF)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All National Chapter Award Program Resources: </a:t>
            </a:r>
            <a:r>
              <a:rPr lang="en-US" dirty="0" smtClean="0">
                <a:hlinkClick r:id="rId6"/>
              </a:rPr>
              <a:t>www.FFA.org/nationalchapter</a:t>
            </a:r>
            <a:endParaRPr lang="en-US" dirty="0"/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hlinkClick r:id="rId7"/>
              </a:rPr>
              <a:t>Chapter Success Guides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060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Questions?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algn="ctr"/>
            <a:r>
              <a:rPr lang="en-US" dirty="0" smtClean="0"/>
              <a:t>Contact the National Chapter Award Program</a:t>
            </a:r>
          </a:p>
          <a:p>
            <a:pPr algn="ctr"/>
            <a:r>
              <a:rPr lang="en-US" dirty="0" smtClean="0"/>
              <a:t>Education Specialist</a:t>
            </a:r>
          </a:p>
          <a:p>
            <a:pPr algn="ctr"/>
            <a:r>
              <a:rPr lang="en-US" dirty="0" smtClean="0"/>
              <a:t>317-802-4402</a:t>
            </a:r>
          </a:p>
          <a:p>
            <a:pPr algn="ctr"/>
            <a:r>
              <a:rPr lang="en-US" dirty="0" smtClean="0">
                <a:hlinkClick r:id="rId2"/>
              </a:rPr>
              <a:t>nationalchapter@ffa.org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76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The POA will…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Ensure chapter activities meet the needs of its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Provide direction from year to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Lead to a workable budget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Give ownership to the </a:t>
            </a:r>
            <a:r>
              <a:rPr lang="en-US" dirty="0" smtClean="0"/>
              <a:t>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Provide experience in planning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Develop leadership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Encourage the development of problem solving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Foster a sense of community involvement and pride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Serve as a reference point throughout the year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322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477927" y="1325648"/>
            <a:ext cx="6049924" cy="863600"/>
          </a:xfrm>
        </p:spPr>
        <p:txBody>
          <a:bodyPr/>
          <a:lstStyle/>
          <a:p>
            <a:r>
              <a:rPr lang="en-US" dirty="0" smtClean="0"/>
              <a:t>Development &amp; Implementation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steps to develop and implement a successful Program of Activities include: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662" y="2867578"/>
            <a:ext cx="387667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1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Organizing A POA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Divisions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Each chapter builds its POA around 3 major areas called divisions. The 3 divisions include: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Growing Leaders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Building Communities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Strengthening Agriculture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Each division has 5 quality standards that typically function as student committees within the chapter.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Quality standards and dedicated student committees guide the planning, preparation and delivery of activities in each quality standard area. </a:t>
            </a:r>
          </a:p>
        </p:txBody>
      </p:sp>
    </p:spTree>
    <p:extLst>
      <p:ext uri="{BB962C8B-B14F-4D97-AF65-F5344CB8AC3E}">
        <p14:creationId xmlns:p14="http://schemas.microsoft.com/office/powerpoint/2010/main" val="4110308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Quality Standards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084671709"/>
              </p:ext>
            </p:extLst>
          </p:nvPr>
        </p:nvGraphicFramePr>
        <p:xfrm>
          <a:off x="159487" y="2193925"/>
          <a:ext cx="8856921" cy="2250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2307">
                  <a:extLst>
                    <a:ext uri="{9D8B030D-6E8A-4147-A177-3AD203B41FA5}">
                      <a16:colId xmlns:a16="http://schemas.microsoft.com/office/drawing/2014/main" val="775106341"/>
                    </a:ext>
                  </a:extLst>
                </a:gridCol>
                <a:gridCol w="2952307">
                  <a:extLst>
                    <a:ext uri="{9D8B030D-6E8A-4147-A177-3AD203B41FA5}">
                      <a16:colId xmlns:a16="http://schemas.microsoft.com/office/drawing/2014/main" val="4030440443"/>
                    </a:ext>
                  </a:extLst>
                </a:gridCol>
                <a:gridCol w="2952307">
                  <a:extLst>
                    <a:ext uri="{9D8B030D-6E8A-4147-A177-3AD203B41FA5}">
                      <a16:colId xmlns:a16="http://schemas.microsoft.com/office/drawing/2014/main" val="12706687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Growing Leaders</a:t>
                      </a:r>
                      <a:endParaRPr lang="en-US" sz="2000" b="1" dirty="0"/>
                    </a:p>
                  </a:txBody>
                  <a:tcPr>
                    <a:solidFill>
                      <a:srgbClr val="FFD7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Building Communities</a:t>
                      </a:r>
                      <a:endParaRPr lang="en-US" sz="2000" b="1" dirty="0"/>
                    </a:p>
                  </a:txBody>
                  <a:tcPr>
                    <a:solidFill>
                      <a:srgbClr val="FFD7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Strengthening Agriculture</a:t>
                      </a:r>
                      <a:endParaRPr lang="en-US" sz="2000" b="1" dirty="0"/>
                    </a:p>
                  </a:txBody>
                  <a:tcPr>
                    <a:solidFill>
                      <a:srgbClr val="FFD7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361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Leadership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Environmental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Support Group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17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Healthy Lifestyle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Human Resources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Recruitment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880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Scholarship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Citizenship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Safety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79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 Growth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Stakeholder Engagement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Agricultural Advocacy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409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Career Success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Economic Development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Agricultural Literacy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5878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9219" y="5141232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For quality standard definitions and example activities, see the </a:t>
            </a:r>
          </a:p>
          <a:p>
            <a:pPr algn="ctr"/>
            <a:r>
              <a:rPr lang="en-US" dirty="0" smtClean="0">
                <a:hlinkClick r:id="rId2"/>
              </a:rPr>
              <a:t>Program of Activities Resource Guide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048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807535" y="1325648"/>
            <a:ext cx="5465135" cy="863600"/>
          </a:xfrm>
        </p:spPr>
        <p:txBody>
          <a:bodyPr/>
          <a:lstStyle/>
          <a:p>
            <a:r>
              <a:rPr lang="en-US" dirty="0" smtClean="0"/>
              <a:t>Chapter Activities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Every chapter activity should provide: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 balance of experiences inside and outside the classroom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Opportunities for developing self-confidence, responsibility, citizenship, cooperation and leadership skills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Authentic, engaging activities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Relevant, educational experiences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Accessibility for all students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Flexibility that will allow chapters from various environments and with various levels of resources to be successful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Multiple levels of participation and experiences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Appropriate recognition for all participants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Exposure to opportunities and educational experiences for food, agriculture and natural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76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1: Plan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Organizing Student Committees: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POA should be organized by using student committees.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The vice president has the responsibility of coordinating all standing committee work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Chapter officers have the responsibility of coordinating chapter activities, but need not serve as committee chairs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Every chapter member should actively serve on at least one committee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Committee </a:t>
            </a:r>
            <a:r>
              <a:rPr lang="en-US" dirty="0"/>
              <a:t>structure will depend on: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Size of chapter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Involvement of members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Number of activities to complete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School and community support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Number of advisors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337" y="4540109"/>
            <a:ext cx="1823663" cy="186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75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Activities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Step 1: Plan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Types of Committees: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Standing committees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Committees that serve a function from year to year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Executive committee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Usually consists of the chapter officers and changes each year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Special committees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Committees that may meet to plan events that do not occur every year or are not part of a standing committee.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337" y="4540109"/>
            <a:ext cx="1823663" cy="186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06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6F67D3F9A1AD4C88ED5943BA0C51E9" ma:contentTypeVersion="2" ma:contentTypeDescription="Create a new document." ma:contentTypeScope="" ma:versionID="5511ca37442cd2ac8c0c0f9e6d97ffd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16A5F14-9990-4AF1-91D6-C7891B22B2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C0CE6348-5905-4FF4-9B19-B4090E6A47E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13028</TotalTime>
  <Words>1172</Words>
  <Application>Microsoft Office PowerPoint</Application>
  <PresentationFormat>On-screen Show (4:3)</PresentationFormat>
  <Paragraphs>185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Georgia</vt:lpstr>
      <vt:lpstr>Franklin Gothic Book</vt:lpstr>
      <vt:lpstr>Arial</vt:lpstr>
      <vt:lpstr>Wingdings</vt:lpstr>
      <vt:lpstr>Verdana</vt:lpstr>
      <vt:lpstr>FFA Inservice Master</vt:lpstr>
      <vt:lpstr>PowerPoint Presentation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 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  <vt:lpstr>Program of Activities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Genson Jenna</cp:lastModifiedBy>
  <cp:revision>404</cp:revision>
  <dcterms:created xsi:type="dcterms:W3CDTF">2007-01-30T15:01:20Z</dcterms:created>
  <dcterms:modified xsi:type="dcterms:W3CDTF">2016-11-11T20:41:40Z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0x010100D06F67D3F9A1AD4C88ED5943BA0C51E9</vt:lpwstr>
  </property>
  <property fmtid="{D5CDD505-2E9C-101B-9397-08002B2CF9AE}" pid="4" name="_dlc_DocIdItemGuid">
    <vt:lpwstr>73b3b099-6b26-4c20-8e99-44976c547d26</vt:lpwstr>
  </property>
  <property fmtid="{D5CDD505-2E9C-101B-9397-08002B2CF9AE}" pid="5" name="_dlc_DocId">
    <vt:lpwstr>6HAXTY5FZTHJ-67-49</vt:lpwstr>
  </property>
  <property fmtid="{D5CDD505-2E9C-101B-9397-08002B2CF9AE}" pid="6" name="_dlc_DocIdUrl">
    <vt:lpwstr>https://ffanet.ffa.org/sites/collaboration/chapterawards/nationalchapter/_layouts/15/DocIdRedir.aspx?ID=6HAXTY5FZTHJ-67-49, 6HAXTY5FZTHJ-67-49</vt:lpwstr>
  </property>
</Properties>
</file>