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5"/>
  </p:notesMasterIdLst>
  <p:handoutMasterIdLst>
    <p:handoutMasterId r:id="rId16"/>
  </p:handoutMasterIdLst>
  <p:sldIdLst>
    <p:sldId id="267" r:id="rId2"/>
    <p:sldId id="268" r:id="rId3"/>
    <p:sldId id="269" r:id="rId4"/>
    <p:sldId id="257" r:id="rId5"/>
    <p:sldId id="261" r:id="rId6"/>
    <p:sldId id="270" r:id="rId7"/>
    <p:sldId id="259" r:id="rId8"/>
    <p:sldId id="262" r:id="rId9"/>
    <p:sldId id="263" r:id="rId10"/>
    <p:sldId id="260" r:id="rId11"/>
    <p:sldId id="264" r:id="rId12"/>
    <p:sldId id="265" r:id="rId13"/>
    <p:sldId id="266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B9F96AD9-F0FB-40DE-BF84-E1DB1FDE6CD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959429C8-7B8C-4F75-8161-86696A0129B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03419E-2EF4-4312-9BAE-8ACDEC8388D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AC9C39-617A-4D5F-A75B-BBD4C751717D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98C7DE-349A-47EC-B0A5-F0EB6610ECAA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72DB18-2992-4076-97AB-86EC46D5233A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436F87-6AD9-480B-A37E-AFCCBD4169E6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68C084-D680-46BA-B579-CF1F785811EB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942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137B02-DC44-40DE-9524-64E04654CA31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90FC41-E52C-49A6-B7D3-5F16EDD61B5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CCDAE9-469D-4ECD-B9EE-8E2661299D2A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EBD285-4FF6-42DA-905A-112D6500E240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983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DAA5A0-9A69-4B7B-9C74-428ABF8D5D26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19148D-3DD8-45D5-B6DB-27CA9AB33F50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F0EA73-A64B-4F83-B778-F07E6E8B73C2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8128F88-6D15-407D-8157-58696161900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D4A2DD-F21C-450D-93AF-C8BDEB8A5A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5701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62F955-0181-4E99-98E2-C08E9C8039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14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B7CF963-5E7C-4565-9335-438194900F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5697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F9EC3-D8CA-4823-8EE7-ECA6D636F2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3400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C6EB4E-4565-41C1-BC90-BB16FDF97D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7191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DBDB0-6FF4-4087-81D6-6D82A72AC8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9658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E3A90-9083-4A35-AFA5-F33B6FAF11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216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2278E7-ABCC-4467-BFA2-CE477ABDA4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4977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CA62F3-A872-41D2-9453-4CF1B80B7C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2359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46039-33EF-441A-8DFC-E03FD75B65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917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401AF8-7177-48E9-B408-26FB755358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1746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1373F7C-7A3D-4C32-A4BE-62F8652672FF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74676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74676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10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2133600" y="2514600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Who am I in light of serving others?</a:t>
            </a:r>
          </a:p>
        </p:txBody>
      </p:sp>
      <p:sp>
        <p:nvSpPr>
          <p:cNvPr id="91142" name="WordArt 6"/>
          <p:cNvSpPr>
            <a:spLocks noChangeArrowheads="1" noChangeShapeType="1" noTextEdit="1"/>
          </p:cNvSpPr>
          <p:nvPr/>
        </p:nvSpPr>
        <p:spPr bwMode="auto">
          <a:xfrm>
            <a:off x="304800" y="381000"/>
            <a:ext cx="76200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Understanding the </a:t>
            </a:r>
          </a:p>
          <a:p>
            <a:pPr algn="ctr"/>
            <a:r>
              <a:rPr lang="en-US" sz="28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Leader/ Follow Dynamics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Second Dimension Followership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2590800"/>
            <a:ext cx="6858000" cy="6858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Active						Passive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1668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10 TM D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7591" name="Line 7"/>
          <p:cNvSpPr>
            <a:spLocks noChangeShapeType="1"/>
          </p:cNvSpPr>
          <p:nvPr/>
        </p:nvSpPr>
        <p:spPr bwMode="auto">
          <a:xfrm>
            <a:off x="2209800" y="2895600"/>
            <a:ext cx="4191000" cy="0"/>
          </a:xfrm>
          <a:prstGeom prst="line">
            <a:avLst/>
          </a:prstGeom>
          <a:noFill/>
          <a:ln w="38100" cap="sq">
            <a:solidFill>
              <a:schemeClr val="bg1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The best followers…</a:t>
            </a:r>
          </a:p>
        </p:txBody>
      </p:sp>
      <p:sp>
        <p:nvSpPr>
          <p:cNvPr id="7680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371600"/>
            <a:ext cx="7239000" cy="52578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take initiative</a:t>
            </a: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	assume ownership</a:t>
            </a: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		participate actively</a:t>
            </a: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			are self-starters</a:t>
            </a: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				go above and beyond the job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7977188" y="6248400"/>
            <a:ext cx="1250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10 TM D2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uiExpand="1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The worst followers are…</a:t>
            </a:r>
          </a:p>
        </p:txBody>
      </p:sp>
      <p:sp>
        <p:nvSpPr>
          <p:cNvPr id="778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76400"/>
            <a:ext cx="6553200" cy="49530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800">
                <a:solidFill>
                  <a:schemeClr val="bg1"/>
                </a:solidFill>
                <a:latin typeface="Times New Roman" panose="02020603050405020304" pitchFamily="18" charset="0"/>
              </a:rPr>
              <a:t>passive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800">
                <a:solidFill>
                  <a:schemeClr val="bg1"/>
                </a:solidFill>
                <a:latin typeface="Times New Roman" panose="02020603050405020304" pitchFamily="18" charset="0"/>
              </a:rPr>
              <a:t>lazy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800">
                <a:solidFill>
                  <a:schemeClr val="bg1"/>
                </a:solidFill>
                <a:latin typeface="Times New Roman" panose="02020603050405020304" pitchFamily="18" charset="0"/>
              </a:rPr>
              <a:t>need prodding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800">
                <a:solidFill>
                  <a:schemeClr val="bg1"/>
                </a:solidFill>
                <a:latin typeface="Times New Roman" panose="02020603050405020304" pitchFamily="18" charset="0"/>
              </a:rPr>
              <a:t>require constant supervision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800">
                <a:solidFill>
                  <a:schemeClr val="bg1"/>
                </a:solidFill>
                <a:latin typeface="Times New Roman" panose="02020603050405020304" pitchFamily="18" charset="0"/>
              </a:rPr>
              <a:t>dodge responsibility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977188" y="6248400"/>
            <a:ext cx="1250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10 TM D3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Typical followers…</a:t>
            </a:r>
          </a:p>
        </p:txBody>
      </p:sp>
      <p:sp>
        <p:nvSpPr>
          <p:cNvPr id="7885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76400"/>
            <a:ext cx="6553200" cy="49530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50000"/>
              </a:spcBef>
            </a:pPr>
            <a:endParaRPr lang="en-US" altLang="en-US" sz="2600">
              <a:solidFill>
                <a:schemeClr val="bg1"/>
              </a:solidFill>
            </a:endParaRP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get the job done without supervision after being told what to do</a:t>
            </a: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shift with the wind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2509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10 TM D4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uiExpand="1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Answer This…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The computer can solve the Rubik’s cube in four minutes. How long did it take the world champion?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Out of 100 pieces of information we receive, how many do we remember? 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How long did the first U.S. satellite stay in space?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How much money would you have if you started with a penny and doubled the amount each day for a month? 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600">
              <a:solidFill>
                <a:schemeClr val="bg1"/>
              </a:solidFill>
            </a:endParaRP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8077200" y="6477000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Interest Approach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Answer This…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How many five- and six- letter words can be made from the letters in the word “incubated”?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What % of purchased vegetables goes to waste in the average American household?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chemeClr val="bg1"/>
                </a:solidFill>
              </a:rPr>
              <a:t>How many pages long is the Oxford English Dictionary?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8229600" y="6461125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Interest Approach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Have you heard this before?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838200" y="1752600"/>
            <a:ext cx="7543800" cy="4800600"/>
          </a:xfrm>
          <a:noFill/>
          <a:ln/>
        </p:spPr>
        <p:txBody>
          <a:bodyPr lIns="92075" tIns="46038" rIns="92075" bIns="46038"/>
          <a:lstStyle/>
          <a:p>
            <a:pPr marL="0" indent="7938" algn="ctr">
              <a:buFont typeface="Wingdings" panose="05000000000000000000" pitchFamily="2" charset="2"/>
              <a:buNone/>
            </a:pPr>
            <a:r>
              <a:rPr lang="en-US" altLang="en-US" sz="6800">
                <a:solidFill>
                  <a:schemeClr val="bg1"/>
                </a:solidFill>
                <a:latin typeface="Times New Roman" panose="02020603050405020304" pitchFamily="18" charset="0"/>
              </a:rPr>
              <a:t>Before you can lead,</a:t>
            </a:r>
            <a:br>
              <a:rPr lang="en-US" altLang="en-US" sz="680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en-US" altLang="en-US" sz="6800">
                <a:solidFill>
                  <a:schemeClr val="bg1"/>
                </a:solidFill>
                <a:latin typeface="Times New Roman" panose="02020603050405020304" pitchFamily="18" charset="0"/>
              </a:rPr>
              <a:t>you have to</a:t>
            </a:r>
            <a:br>
              <a:rPr lang="en-US" altLang="en-US" sz="680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en-US" altLang="en-US" sz="6800">
                <a:solidFill>
                  <a:schemeClr val="bg1"/>
                </a:solidFill>
                <a:latin typeface="Times New Roman" panose="02020603050405020304" pitchFamily="18" charset="0"/>
              </a:rPr>
              <a:t>learn to follow.</a:t>
            </a:r>
            <a:endParaRPr lang="en-US" altLang="en-US" sz="83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0" indent="7938"/>
            <a:endParaRPr lang="en-US" altLang="en-US" sz="6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248400"/>
            <a:ext cx="115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10 TM A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Remember this…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838200" y="2133600"/>
            <a:ext cx="7543800" cy="4419600"/>
          </a:xfrm>
          <a:noFill/>
          <a:ln/>
        </p:spPr>
        <p:txBody>
          <a:bodyPr lIns="92075" tIns="46038" rIns="92075" bIns="46038"/>
          <a:lstStyle/>
          <a:p>
            <a:pPr marL="0" indent="7938" algn="ctr">
              <a:buFont typeface="Wingdings" panose="05000000000000000000" pitchFamily="2" charset="2"/>
              <a:buNone/>
            </a:pPr>
            <a:r>
              <a:rPr lang="en-US" altLang="en-US" sz="6200">
                <a:solidFill>
                  <a:schemeClr val="bg1"/>
                </a:solidFill>
                <a:latin typeface="Times New Roman" panose="02020603050405020304" pitchFamily="18" charset="0"/>
              </a:rPr>
              <a:t>Able leaders emerge from the ranks of able followers.</a:t>
            </a:r>
            <a:endParaRPr lang="en-US" altLang="en-US" sz="132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0" indent="7938">
              <a:buFont typeface="Wingdings" panose="05000000000000000000" pitchFamily="2" charset="2"/>
              <a:buNone/>
            </a:pPr>
            <a:endParaRPr lang="en-US" altLang="en-US" sz="10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1588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10 TM B</a:t>
            </a:r>
            <a:r>
              <a:rPr lang="en-US" altLang="en-US" sz="120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Followership is…</a:t>
            </a:r>
          </a:p>
        </p:txBody>
      </p:sp>
      <p:sp>
        <p:nvSpPr>
          <p:cNvPr id="9728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838200" y="1828800"/>
            <a:ext cx="7543800" cy="4724400"/>
          </a:xfrm>
          <a:noFill/>
          <a:ln/>
        </p:spPr>
        <p:txBody>
          <a:bodyPr lIns="92075" tIns="46038" rIns="92075" bIns="46038"/>
          <a:lstStyle/>
          <a:p>
            <a:pPr marL="0" indent="7938"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4800">
                <a:solidFill>
                  <a:schemeClr val="bg1"/>
                </a:solidFill>
                <a:latin typeface="Times New Roman" panose="02020603050405020304" pitchFamily="18" charset="0"/>
              </a:rPr>
              <a:t>Reaching a specific goal while exercising respect for authority, a positive attitude, integrity, and self-discipline. 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8153400" y="6613525"/>
            <a:ext cx="11588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  <a:endParaRPr lang="en-US" altLang="en-US" sz="12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R.E. Kelley says:</a:t>
            </a:r>
            <a:r>
              <a:rPr lang="en-US" altLang="en-US"/>
              <a:t> 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752600"/>
            <a:ext cx="7315200" cy="48006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The Best Followers: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400">
                <a:solidFill>
                  <a:schemeClr val="bg1"/>
                </a:solidFill>
                <a:latin typeface="Times New Roman" panose="02020603050405020304" pitchFamily="18" charset="0"/>
              </a:rPr>
              <a:t>think for themselves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400">
                <a:solidFill>
                  <a:schemeClr val="bg1"/>
                </a:solidFill>
                <a:latin typeface="Times New Roman" panose="02020603050405020304" pitchFamily="18" charset="0"/>
              </a:rPr>
              <a:t>give constructive criticism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400">
                <a:solidFill>
                  <a:schemeClr val="bg1"/>
                </a:solidFill>
                <a:latin typeface="Times New Roman" panose="02020603050405020304" pitchFamily="18" charset="0"/>
              </a:rPr>
              <a:t>are their own person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400">
                <a:solidFill>
                  <a:schemeClr val="bg1"/>
                </a:solidFill>
                <a:latin typeface="Times New Roman" panose="02020603050405020304" pitchFamily="18" charset="0"/>
              </a:rPr>
              <a:t>are innovative and creative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250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10 TM C1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300">
                <a:solidFill>
                  <a:srgbClr val="FF0000"/>
                </a:solidFill>
              </a:rPr>
              <a:t>The worst followers…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752600"/>
            <a:ext cx="6705600" cy="48006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800">
                <a:solidFill>
                  <a:schemeClr val="bg1"/>
                </a:solidFill>
                <a:latin typeface="Times New Roman" panose="02020603050405020304" pitchFamily="18" charset="0"/>
              </a:rPr>
              <a:t>must be told what to do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800">
                <a:solidFill>
                  <a:schemeClr val="bg1"/>
                </a:solidFill>
                <a:latin typeface="Times New Roman" panose="02020603050405020304" pitchFamily="18" charset="0"/>
              </a:rPr>
              <a:t>can’t make it to the bathroom on their own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800">
                <a:solidFill>
                  <a:schemeClr val="bg1"/>
                </a:solidFill>
                <a:latin typeface="Times New Roman" panose="02020603050405020304" pitchFamily="18" charset="0"/>
              </a:rPr>
              <a:t>don’t think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250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10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Typical followers…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2133600"/>
            <a:ext cx="7162800" cy="44196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800">
                <a:solidFill>
                  <a:schemeClr val="bg1"/>
                </a:solidFill>
                <a:latin typeface="Times New Roman" panose="02020603050405020304" pitchFamily="18" charset="0"/>
              </a:rPr>
              <a:t>take direction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3800">
                <a:solidFill>
                  <a:schemeClr val="bg1"/>
                </a:solidFill>
                <a:latin typeface="Times New Roman" panose="02020603050405020304" pitchFamily="18" charset="0"/>
              </a:rPr>
              <a:t>don’t challenge leader or group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250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10 TM C3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67</TotalTime>
  <Words>356</Words>
  <Application>Microsoft Office PowerPoint</Application>
  <PresentationFormat>On-screen Show (4:3)</PresentationFormat>
  <Paragraphs>95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Times New Roman</vt:lpstr>
      <vt:lpstr>Arial</vt:lpstr>
      <vt:lpstr>Wingdings</vt:lpstr>
      <vt:lpstr>AHS template</vt:lpstr>
      <vt:lpstr>PowerPoint Presentation</vt:lpstr>
      <vt:lpstr>Answer This…</vt:lpstr>
      <vt:lpstr>Answer This…</vt:lpstr>
      <vt:lpstr>Have you heard this before?</vt:lpstr>
      <vt:lpstr>Remember this…</vt:lpstr>
      <vt:lpstr>Followership is…</vt:lpstr>
      <vt:lpstr>R.E. Kelley says: </vt:lpstr>
      <vt:lpstr>The worst followers…</vt:lpstr>
      <vt:lpstr>Typical followers…</vt:lpstr>
      <vt:lpstr>Second Dimension Followership</vt:lpstr>
      <vt:lpstr>The best followers…</vt:lpstr>
      <vt:lpstr>The worst followers are…</vt:lpstr>
      <vt:lpstr>Typical followers…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2004-01-09T21:44:59Z</dcterms:created>
  <dcterms:modified xsi:type="dcterms:W3CDTF">2018-07-09T12:56:03Z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