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264" r:id="rId2"/>
    <p:sldId id="267" r:id="rId3"/>
    <p:sldId id="257" r:id="rId4"/>
    <p:sldId id="261" r:id="rId5"/>
    <p:sldId id="262" r:id="rId6"/>
    <p:sldId id="259" r:id="rId7"/>
    <p:sldId id="260" r:id="rId8"/>
    <p:sldId id="265" r:id="rId9"/>
    <p:sldId id="263" r:id="rId10"/>
    <p:sldId id="266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2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749F0F6F-7193-41E4-AD2E-5409BE72949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B77CCA0D-A032-4F43-A7F6-C2C2B82E75C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DF7FFF-8F6E-46C4-8199-74DDDE7F16B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ACEFD2-2D53-4239-BF8B-47AFEA80D0D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223673-4663-4D78-AB84-37001EB3B8D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A35B8-FE6B-4C5C-A8D1-73404EF0DC5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F7EEB1-DC76-4551-9483-B873C0B0DD4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339966-B56C-4134-8C6E-A687484D1875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83939-7C9D-470A-853C-7EEEA12E35B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B21344-82EB-40B8-91D5-B43ECCBF4F6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195514-73EB-4677-883C-719DDB444451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12D902-68F7-4F44-817D-44DA66836AEC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47126FD-ADCD-47FE-9E4D-F21A2919A17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506A8A-C6B9-40EE-B7AA-B90FF941A3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5151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72C5B2-2133-4844-B447-27ED97DD51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703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CE876D3-51C7-46FC-B3FE-FC0C4CD819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95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63B9139-4436-45DF-B3E1-4DC1377E31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87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5660C-6708-4941-AC23-4F30B61847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695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38AE-DA00-4C39-868F-FB9BBEE379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011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09F1C-8B7E-45F3-9012-434591B8C1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22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84C1F-6171-4587-A6DD-3B9B96876B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89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EBBD8-3C40-4E70-93A3-D1B4779081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312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46CDC-873C-456A-AB81-AC101DB397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33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F6B3D-D39B-4EFC-8DB7-E63CBE4644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988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57EB8-5900-4B23-933C-577557897E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4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9753D0F-01EA-4970-A22A-C707191BE48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12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2133600" y="26670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93190" name="WordArt 6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67818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4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Conceptualizing Ideas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100">
                <a:solidFill>
                  <a:srgbClr val="FF0000"/>
                </a:solidFill>
              </a:rPr>
              <a:t>The Right Environment for Brainstorming</a:t>
            </a:r>
          </a:p>
        </p:txBody>
      </p:sp>
      <p:sp>
        <p:nvSpPr>
          <p:cNvPr id="972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600200"/>
            <a:ext cx="7239000" cy="5029200"/>
          </a:xfrm>
          <a:noFill/>
          <a:ln/>
        </p:spPr>
        <p:txBody>
          <a:bodyPr lIns="92075" tIns="46038" rIns="92075" bIns="46038"/>
          <a:lstStyle/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 startAt="5"/>
            </a:pPr>
            <a:r>
              <a:rPr lang="en-US" altLang="en-US" sz="2000" b="1">
                <a:solidFill>
                  <a:srgbClr val="FF0000"/>
                </a:solidFill>
              </a:rPr>
              <a:t>Encourage participation</a:t>
            </a:r>
            <a:r>
              <a:rPr lang="en-US" altLang="en-US" sz="2000">
                <a:solidFill>
                  <a:schemeClr val="bg1"/>
                </a:solidFill>
              </a:rPr>
              <a:t> from everyone in the group.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 startAt="6"/>
            </a:pPr>
            <a:r>
              <a:rPr lang="en-US" altLang="en-US" sz="2000">
                <a:solidFill>
                  <a:schemeClr val="bg1"/>
                </a:solidFill>
              </a:rPr>
              <a:t>Don’t worry about the words you’re using to express an idea. Simply try to </a:t>
            </a:r>
            <a:r>
              <a:rPr lang="en-US" altLang="en-US" sz="2000" b="1">
                <a:solidFill>
                  <a:srgbClr val="FF0000"/>
                </a:solidFill>
              </a:rPr>
              <a:t>describe the picture</a:t>
            </a:r>
            <a:r>
              <a:rPr lang="en-US" altLang="en-US" sz="2000">
                <a:solidFill>
                  <a:schemeClr val="bg1"/>
                </a:solidFill>
              </a:rPr>
              <a:t> you’re seeing with your mind’s eye.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 startAt="7"/>
            </a:pPr>
            <a:r>
              <a:rPr lang="en-US" altLang="en-US" sz="2000" b="1">
                <a:solidFill>
                  <a:srgbClr val="FF0000"/>
                </a:solidFill>
              </a:rPr>
              <a:t>List</a:t>
            </a:r>
            <a:r>
              <a:rPr lang="en-US" altLang="en-US" sz="2000">
                <a:solidFill>
                  <a:schemeClr val="bg1"/>
                </a:solidFill>
              </a:rPr>
              <a:t> the ideas that your group comes up with so that you don’t lose them.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7924800" y="6324600"/>
            <a:ext cx="1000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r>
              <a:rPr lang="en-US" altLang="en-US" sz="5100">
                <a:solidFill>
                  <a:srgbClr val="FF0000"/>
                </a:solidFill>
              </a:rPr>
              <a:t>BrainStorming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	</a:t>
            </a:r>
            <a:r>
              <a:rPr lang="en-US" altLang="en-US" sz="4200">
                <a:solidFill>
                  <a:schemeClr val="bg1"/>
                </a:solidFill>
              </a:rPr>
              <a:t>a person or a group of people that write down every possible idea, solution, approach, etc., without regard to feasibility and practicality</a:t>
            </a:r>
            <a:r>
              <a:rPr lang="en-US" alt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8229600" y="6461125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Logical Steps</a:t>
            </a:r>
            <a:r>
              <a:rPr lang="en-US" altLang="en-US" sz="47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0699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A1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73879" name="Group 151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229600" cy="900113"/>
        </p:xfrm>
        <a:graphic>
          <a:graphicData uri="http://schemas.openxmlformats.org/drawingml/2006/table">
            <a:tbl>
              <a:tblPr/>
              <a:tblGrid>
                <a:gridCol w="2109788">
                  <a:extLst>
                    <a:ext uri="{9D8B030D-6E8A-4147-A177-3AD203B41FA5}">
                      <a16:colId xmlns:a16="http://schemas.microsoft.com/office/drawing/2014/main" val="721957306"/>
                    </a:ext>
                  </a:extLst>
                </a:gridCol>
                <a:gridCol w="2109787">
                  <a:extLst>
                    <a:ext uri="{9D8B030D-6E8A-4147-A177-3AD203B41FA5}">
                      <a16:colId xmlns:a16="http://schemas.microsoft.com/office/drawing/2014/main" val="3762146645"/>
                    </a:ext>
                  </a:extLst>
                </a:gridCol>
                <a:gridCol w="2109788">
                  <a:extLst>
                    <a:ext uri="{9D8B030D-6E8A-4147-A177-3AD203B41FA5}">
                      <a16:colId xmlns:a16="http://schemas.microsoft.com/office/drawing/2014/main" val="3949201323"/>
                    </a:ext>
                  </a:extLst>
                </a:gridCol>
                <a:gridCol w="1900237">
                  <a:extLst>
                    <a:ext uri="{9D8B030D-6E8A-4147-A177-3AD203B41FA5}">
                      <a16:colId xmlns:a16="http://schemas.microsoft.com/office/drawing/2014/main" val="525924624"/>
                    </a:ext>
                  </a:extLst>
                </a:gridCol>
              </a:tblGrid>
              <a:tr h="9001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Steps </a:t>
                      </a:r>
                      <a:endParaRPr kumimoji="1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Member Roles </a:t>
                      </a:r>
                      <a:endParaRPr kumimoji="1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Blocks</a:t>
                      </a:r>
                      <a:r>
                        <a:rPr kumimoji="1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1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Possible Methods</a:t>
                      </a:r>
                      <a:endParaRPr kumimoji="1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038972"/>
                  </a:ext>
                </a:extLst>
              </a:tr>
            </a:tbl>
          </a:graphicData>
        </a:graphic>
      </p:graphicFrame>
      <p:sp>
        <p:nvSpPr>
          <p:cNvPr id="73864" name="Text Box 136"/>
          <p:cNvSpPr txBox="1">
            <a:spLocks noChangeArrowheads="1"/>
          </p:cNvSpPr>
          <p:nvPr/>
        </p:nvSpPr>
        <p:spPr bwMode="auto">
          <a:xfrm>
            <a:off x="228600" y="2667000"/>
            <a:ext cx="2341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1. Defining the problem </a:t>
            </a:r>
          </a:p>
        </p:txBody>
      </p:sp>
      <p:sp>
        <p:nvSpPr>
          <p:cNvPr id="73865" name="Text Box 137"/>
          <p:cNvSpPr txBox="1">
            <a:spLocks noChangeArrowheads="1"/>
          </p:cNvSpPr>
          <p:nvPr/>
        </p:nvSpPr>
        <p:spPr bwMode="auto">
          <a:xfrm>
            <a:off x="2590800" y="2667000"/>
            <a:ext cx="20034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Orienting 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Clarifying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Defining problem </a:t>
            </a:r>
          </a:p>
        </p:txBody>
      </p:sp>
      <p:sp>
        <p:nvSpPr>
          <p:cNvPr id="73866" name="Text Box 138"/>
          <p:cNvSpPr txBox="1">
            <a:spLocks noChangeArrowheads="1"/>
          </p:cNvSpPr>
          <p:nvPr/>
        </p:nvSpPr>
        <p:spPr bwMode="auto">
          <a:xfrm>
            <a:off x="4648200" y="2679700"/>
            <a:ext cx="22272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Ambiguity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Different perceptions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Generalizations </a:t>
            </a:r>
          </a:p>
        </p:txBody>
      </p:sp>
      <p:sp>
        <p:nvSpPr>
          <p:cNvPr id="73867" name="Text Box 139"/>
          <p:cNvSpPr txBox="1">
            <a:spLocks noChangeArrowheads="1"/>
          </p:cNvSpPr>
          <p:nvPr/>
        </p:nvSpPr>
        <p:spPr bwMode="auto">
          <a:xfrm>
            <a:off x="6781800" y="2679700"/>
            <a:ext cx="186848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Problem census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Small groups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Needs analysis </a:t>
            </a:r>
          </a:p>
        </p:txBody>
      </p:sp>
      <p:sp>
        <p:nvSpPr>
          <p:cNvPr id="73868" name="Text Box 140"/>
          <p:cNvSpPr txBox="1">
            <a:spLocks noChangeArrowheads="1"/>
          </p:cNvSpPr>
          <p:nvPr/>
        </p:nvSpPr>
        <p:spPr bwMode="auto">
          <a:xfrm>
            <a:off x="228600" y="3581400"/>
            <a:ext cx="2452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2. Checking involvement </a:t>
            </a:r>
          </a:p>
        </p:txBody>
      </p:sp>
      <p:sp>
        <p:nvSpPr>
          <p:cNvPr id="73869" name="Text Box 141"/>
          <p:cNvSpPr txBox="1">
            <a:spLocks noChangeArrowheads="1"/>
          </p:cNvSpPr>
          <p:nvPr/>
        </p:nvSpPr>
        <p:spPr bwMode="auto">
          <a:xfrm>
            <a:off x="2590800" y="3581400"/>
            <a:ext cx="20939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Testing 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Supporting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Revealing interest </a:t>
            </a:r>
          </a:p>
        </p:txBody>
      </p:sp>
      <p:sp>
        <p:nvSpPr>
          <p:cNvPr id="73870" name="Text Box 142"/>
          <p:cNvSpPr txBox="1">
            <a:spLocks noChangeArrowheads="1"/>
          </p:cNvSpPr>
          <p:nvPr/>
        </p:nvSpPr>
        <p:spPr bwMode="auto">
          <a:xfrm>
            <a:off x="4648200" y="3609975"/>
            <a:ext cx="12334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Silence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“Yes-ing” </a:t>
            </a:r>
          </a:p>
        </p:txBody>
      </p:sp>
      <p:sp>
        <p:nvSpPr>
          <p:cNvPr id="73871" name="Text Box 143"/>
          <p:cNvSpPr txBox="1">
            <a:spLocks noChangeArrowheads="1"/>
          </p:cNvSpPr>
          <p:nvPr/>
        </p:nvSpPr>
        <p:spPr bwMode="auto">
          <a:xfrm>
            <a:off x="6781800" y="3609975"/>
            <a:ext cx="20399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Going around the 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group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Ranking priorities </a:t>
            </a:r>
          </a:p>
        </p:txBody>
      </p:sp>
      <p:sp>
        <p:nvSpPr>
          <p:cNvPr id="73872" name="Text Box 144"/>
          <p:cNvSpPr txBox="1">
            <a:spLocks noChangeArrowheads="1"/>
          </p:cNvSpPr>
          <p:nvPr/>
        </p:nvSpPr>
        <p:spPr bwMode="auto">
          <a:xfrm>
            <a:off x="228600" y="4495800"/>
            <a:ext cx="2362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3. Collecting information</a:t>
            </a:r>
            <a:br>
              <a:rPr lang="en-US" altLang="en-US" sz="1600">
                <a:solidFill>
                  <a:srgbClr val="FF0000"/>
                </a:solidFill>
              </a:rPr>
            </a:br>
            <a:r>
              <a:rPr lang="en-US" altLang="en-US" sz="1600">
                <a:solidFill>
                  <a:srgbClr val="FF0000"/>
                </a:solidFill>
              </a:rPr>
              <a:t> and diagnosis </a:t>
            </a:r>
          </a:p>
        </p:txBody>
      </p:sp>
      <p:sp>
        <p:nvSpPr>
          <p:cNvPr id="73873" name="Text Box 145"/>
          <p:cNvSpPr txBox="1">
            <a:spLocks noChangeArrowheads="1"/>
          </p:cNvSpPr>
          <p:nvPr/>
        </p:nvSpPr>
        <p:spPr bwMode="auto">
          <a:xfrm>
            <a:off x="2590800" y="4495800"/>
            <a:ext cx="21066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information 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Orienting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Summarizing </a:t>
            </a:r>
          </a:p>
        </p:txBody>
      </p:sp>
      <p:sp>
        <p:nvSpPr>
          <p:cNvPr id="73874" name="Text Box 146"/>
          <p:cNvSpPr txBox="1">
            <a:spLocks noChangeArrowheads="1"/>
          </p:cNvSpPr>
          <p:nvPr/>
        </p:nvSpPr>
        <p:spPr bwMode="auto">
          <a:xfrm>
            <a:off x="4648200" y="4524375"/>
            <a:ext cx="1617663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Moving to 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next step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Stepping too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quickly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Lack of Focus</a:t>
            </a:r>
          </a:p>
        </p:txBody>
      </p:sp>
      <p:sp>
        <p:nvSpPr>
          <p:cNvPr id="73875" name="Text Box 147"/>
          <p:cNvSpPr txBox="1">
            <a:spLocks noChangeArrowheads="1"/>
          </p:cNvSpPr>
          <p:nvPr/>
        </p:nvSpPr>
        <p:spPr bwMode="auto">
          <a:xfrm>
            <a:off x="6781800" y="4524375"/>
            <a:ext cx="2286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Force-field analysis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Advance preparation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Data Collection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Logical Steps</a:t>
            </a:r>
            <a:r>
              <a:rPr lang="en-US" altLang="en-US" sz="4700"/>
              <a:t>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7985125" y="6477000"/>
            <a:ext cx="115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A2</a:t>
            </a:r>
          </a:p>
        </p:txBody>
      </p:sp>
      <p:graphicFrame>
        <p:nvGraphicFramePr>
          <p:cNvPr id="77855" name="Group 31"/>
          <p:cNvGraphicFramePr>
            <a:graphicFrameLocks noGrp="1"/>
          </p:cNvGraphicFramePr>
          <p:nvPr>
            <p:ph idx="1"/>
          </p:nvPr>
        </p:nvGraphicFramePr>
        <p:xfrm>
          <a:off x="381000" y="1524000"/>
          <a:ext cx="8229600" cy="838200"/>
        </p:xfrm>
        <a:graphic>
          <a:graphicData uri="http://schemas.openxmlformats.org/drawingml/2006/table">
            <a:tbl>
              <a:tblPr/>
              <a:tblGrid>
                <a:gridCol w="2109788">
                  <a:extLst>
                    <a:ext uri="{9D8B030D-6E8A-4147-A177-3AD203B41FA5}">
                      <a16:colId xmlns:a16="http://schemas.microsoft.com/office/drawing/2014/main" val="287821782"/>
                    </a:ext>
                  </a:extLst>
                </a:gridCol>
                <a:gridCol w="2109787">
                  <a:extLst>
                    <a:ext uri="{9D8B030D-6E8A-4147-A177-3AD203B41FA5}">
                      <a16:colId xmlns:a16="http://schemas.microsoft.com/office/drawing/2014/main" val="842549822"/>
                    </a:ext>
                  </a:extLst>
                </a:gridCol>
                <a:gridCol w="2109788">
                  <a:extLst>
                    <a:ext uri="{9D8B030D-6E8A-4147-A177-3AD203B41FA5}">
                      <a16:colId xmlns:a16="http://schemas.microsoft.com/office/drawing/2014/main" val="1282181124"/>
                    </a:ext>
                  </a:extLst>
                </a:gridCol>
                <a:gridCol w="1900237">
                  <a:extLst>
                    <a:ext uri="{9D8B030D-6E8A-4147-A177-3AD203B41FA5}">
                      <a16:colId xmlns:a16="http://schemas.microsoft.com/office/drawing/2014/main" val="60276484"/>
                    </a:ext>
                  </a:extLst>
                </a:gridCol>
              </a:tblGrid>
              <a:tr h="8382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Steps </a:t>
                      </a:r>
                      <a:endParaRPr kumimoji="1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Member Roles </a:t>
                      </a:r>
                      <a:endParaRPr kumimoji="1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Blocks</a:t>
                      </a:r>
                      <a:r>
                        <a:rPr kumimoji="1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1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Possible Methods</a:t>
                      </a:r>
                      <a:endParaRPr kumimoji="1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414482"/>
                  </a:ext>
                </a:extLst>
              </a:tr>
            </a:tbl>
          </a:graphicData>
        </a:graphic>
      </p:graphicFrame>
      <p:sp>
        <p:nvSpPr>
          <p:cNvPr id="77840" name="Text Box 16"/>
          <p:cNvSpPr txBox="1">
            <a:spLocks noChangeArrowheads="1"/>
          </p:cNvSpPr>
          <p:nvPr/>
        </p:nvSpPr>
        <p:spPr bwMode="auto">
          <a:xfrm>
            <a:off x="228600" y="2362200"/>
            <a:ext cx="2339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4. Suggesting solutions</a:t>
            </a:r>
            <a:r>
              <a:rPr lang="en-US" altLang="en-US" sz="1600"/>
              <a:t> </a:t>
            </a:r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2590800" y="2362200"/>
            <a:ext cx="20129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Seeking opinions 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opinions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Coordinating </a:t>
            </a:r>
          </a:p>
        </p:txBody>
      </p:sp>
      <p:sp>
        <p:nvSpPr>
          <p:cNvPr id="77842" name="Text Box 18"/>
          <p:cNvSpPr txBox="1">
            <a:spLocks noChangeArrowheads="1"/>
          </p:cNvSpPr>
          <p:nvPr/>
        </p:nvSpPr>
        <p:spPr bwMode="auto">
          <a:xfrm>
            <a:off x="4648200" y="2362200"/>
            <a:ext cx="2157413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Begin evaluating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ideas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Limited participation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Minority not heard </a:t>
            </a: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6781800" y="2362200"/>
            <a:ext cx="16652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Brainstorming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Small groups</a:t>
            </a:r>
          </a:p>
        </p:txBody>
      </p:sp>
      <p:sp>
        <p:nvSpPr>
          <p:cNvPr id="77844" name="Text Box 20"/>
          <p:cNvSpPr txBox="1">
            <a:spLocks noChangeArrowheads="1"/>
          </p:cNvSpPr>
          <p:nvPr/>
        </p:nvSpPr>
        <p:spPr bwMode="auto">
          <a:xfrm>
            <a:off x="228600" y="3505200"/>
            <a:ext cx="25098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5. Evaluating alternatives </a:t>
            </a:r>
          </a:p>
        </p:txBody>
      </p:sp>
      <p:sp>
        <p:nvSpPr>
          <p:cNvPr id="77845" name="Text Box 21"/>
          <p:cNvSpPr txBox="1">
            <a:spLocks noChangeArrowheads="1"/>
          </p:cNvSpPr>
          <p:nvPr/>
        </p:nvSpPr>
        <p:spPr bwMode="auto">
          <a:xfrm>
            <a:off x="2590800" y="3505200"/>
            <a:ext cx="19685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opinions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Testing feasibility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Mediating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Coordinating </a:t>
            </a:r>
          </a:p>
        </p:txBody>
      </p:sp>
      <p:sp>
        <p:nvSpPr>
          <p:cNvPr id="77846" name="Text Box 22"/>
          <p:cNvSpPr txBox="1">
            <a:spLocks noChangeArrowheads="1"/>
          </p:cNvSpPr>
          <p:nvPr/>
        </p:nvSpPr>
        <p:spPr bwMode="auto">
          <a:xfrm>
            <a:off x="4648200" y="3505200"/>
            <a:ext cx="1662113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Emotional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distortions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Conflicts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Steam rolling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Majority voting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Loss of focus </a:t>
            </a:r>
          </a:p>
        </p:txBody>
      </p:sp>
      <p:sp>
        <p:nvSpPr>
          <p:cNvPr id="77847" name="Text Box 23"/>
          <p:cNvSpPr txBox="1">
            <a:spLocks noChangeArrowheads="1"/>
          </p:cNvSpPr>
          <p:nvPr/>
        </p:nvSpPr>
        <p:spPr bwMode="auto">
          <a:xfrm>
            <a:off x="6781800" y="3505200"/>
            <a:ext cx="216058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Guided discussion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Going around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Force-field analysis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Role playing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Risk technique </a:t>
            </a:r>
          </a:p>
        </p:txBody>
      </p:sp>
      <p:sp>
        <p:nvSpPr>
          <p:cNvPr id="77848" name="Text Box 24"/>
          <p:cNvSpPr txBox="1">
            <a:spLocks noChangeArrowheads="1"/>
          </p:cNvSpPr>
          <p:nvPr/>
        </p:nvSpPr>
        <p:spPr bwMode="auto">
          <a:xfrm>
            <a:off x="228600" y="5029200"/>
            <a:ext cx="23510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6. Decision making and </a:t>
            </a:r>
            <a:br>
              <a:rPr lang="en-US" altLang="en-US" sz="1600">
                <a:solidFill>
                  <a:srgbClr val="FF0000"/>
                </a:solidFill>
              </a:rPr>
            </a:br>
            <a:r>
              <a:rPr lang="en-US" altLang="en-US" sz="1600">
                <a:solidFill>
                  <a:srgbClr val="FF0000"/>
                </a:solidFill>
              </a:rPr>
              <a:t>gaining commitment </a:t>
            </a:r>
          </a:p>
        </p:txBody>
      </p:sp>
      <p:sp>
        <p:nvSpPr>
          <p:cNvPr id="77849" name="Text Box 25"/>
          <p:cNvSpPr txBox="1">
            <a:spLocks noChangeArrowheads="1"/>
          </p:cNvSpPr>
          <p:nvPr/>
        </p:nvSpPr>
        <p:spPr bwMode="auto">
          <a:xfrm>
            <a:off x="2590800" y="5105400"/>
            <a:ext cx="179863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opinions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Coordinating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Mediating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Testing for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consensus</a:t>
            </a:r>
          </a:p>
        </p:txBody>
      </p:sp>
      <p:sp>
        <p:nvSpPr>
          <p:cNvPr id="77850" name="Text Box 26"/>
          <p:cNvSpPr txBox="1">
            <a:spLocks noChangeArrowheads="1"/>
          </p:cNvSpPr>
          <p:nvPr/>
        </p:nvSpPr>
        <p:spPr bwMode="auto">
          <a:xfrm>
            <a:off x="4648200" y="5105400"/>
            <a:ext cx="186372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Majority voting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Polarizing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Going along with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the group (no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commitment)</a:t>
            </a:r>
          </a:p>
        </p:txBody>
      </p:sp>
      <p:sp>
        <p:nvSpPr>
          <p:cNvPr id="77851" name="Text Box 27"/>
          <p:cNvSpPr txBox="1">
            <a:spLocks noChangeArrowheads="1"/>
          </p:cNvSpPr>
          <p:nvPr/>
        </p:nvSpPr>
        <p:spPr bwMode="auto">
          <a:xfrm>
            <a:off x="6781800" y="5105400"/>
            <a:ext cx="215265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Risk technique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Provisional try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Total group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discussion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Protecting minority 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opinions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0000"/>
                </a:solidFill>
              </a:rPr>
              <a:t>Logical Steps</a:t>
            </a:r>
            <a:r>
              <a:rPr lang="en-US" altLang="en-US" sz="3500"/>
              <a:t>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985125" y="64008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A3</a:t>
            </a:r>
          </a:p>
        </p:txBody>
      </p:sp>
      <p:graphicFrame>
        <p:nvGraphicFramePr>
          <p:cNvPr id="78879" name="Group 31"/>
          <p:cNvGraphicFramePr>
            <a:graphicFrameLocks noGrp="1"/>
          </p:cNvGraphicFramePr>
          <p:nvPr>
            <p:ph idx="1"/>
          </p:nvPr>
        </p:nvGraphicFramePr>
        <p:xfrm>
          <a:off x="381000" y="1676400"/>
          <a:ext cx="8229600" cy="671513"/>
        </p:xfrm>
        <a:graphic>
          <a:graphicData uri="http://schemas.openxmlformats.org/drawingml/2006/table">
            <a:tbl>
              <a:tblPr/>
              <a:tblGrid>
                <a:gridCol w="2109788">
                  <a:extLst>
                    <a:ext uri="{9D8B030D-6E8A-4147-A177-3AD203B41FA5}">
                      <a16:colId xmlns:a16="http://schemas.microsoft.com/office/drawing/2014/main" val="1560178336"/>
                    </a:ext>
                  </a:extLst>
                </a:gridCol>
                <a:gridCol w="2109787">
                  <a:extLst>
                    <a:ext uri="{9D8B030D-6E8A-4147-A177-3AD203B41FA5}">
                      <a16:colId xmlns:a16="http://schemas.microsoft.com/office/drawing/2014/main" val="1502609434"/>
                    </a:ext>
                  </a:extLst>
                </a:gridCol>
                <a:gridCol w="2109788">
                  <a:extLst>
                    <a:ext uri="{9D8B030D-6E8A-4147-A177-3AD203B41FA5}">
                      <a16:colId xmlns:a16="http://schemas.microsoft.com/office/drawing/2014/main" val="3261942439"/>
                    </a:ext>
                  </a:extLst>
                </a:gridCol>
                <a:gridCol w="1900237">
                  <a:extLst>
                    <a:ext uri="{9D8B030D-6E8A-4147-A177-3AD203B41FA5}">
                      <a16:colId xmlns:a16="http://schemas.microsoft.com/office/drawing/2014/main" val="2255086451"/>
                    </a:ext>
                  </a:extLst>
                </a:gridCol>
              </a:tblGrid>
              <a:tr h="6715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Steps </a:t>
                      </a:r>
                      <a:endParaRPr kumimoji="1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Member Roles </a:t>
                      </a:r>
                      <a:endParaRPr kumimoji="1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Blocks</a:t>
                      </a:r>
                      <a:r>
                        <a:rPr kumimoji="1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1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rgbClr val="FF0000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rgbClr val="FF6600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Possible Methods</a:t>
                      </a:r>
                      <a:endParaRPr kumimoji="1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004963"/>
                  </a:ext>
                </a:extLst>
              </a:tr>
            </a:tbl>
          </a:graphicData>
        </a:graphic>
      </p:graphicFrame>
      <p:sp>
        <p:nvSpPr>
          <p:cNvPr id="78864" name="Text Box 16"/>
          <p:cNvSpPr txBox="1">
            <a:spLocks noChangeArrowheads="1"/>
          </p:cNvSpPr>
          <p:nvPr/>
        </p:nvSpPr>
        <p:spPr bwMode="auto">
          <a:xfrm>
            <a:off x="515938" y="2438400"/>
            <a:ext cx="16176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7. Planning </a:t>
            </a:r>
            <a:br>
              <a:rPr lang="en-US" altLang="en-US" sz="1600">
                <a:solidFill>
                  <a:srgbClr val="FF0000"/>
                </a:solidFill>
              </a:rPr>
            </a:br>
            <a:r>
              <a:rPr lang="en-US" altLang="en-US" sz="1600">
                <a:solidFill>
                  <a:srgbClr val="FF0000"/>
                </a:solidFill>
              </a:rPr>
              <a:t>implementation</a:t>
            </a:r>
            <a:r>
              <a:rPr lang="en-US" altLang="en-US" sz="1600"/>
              <a:t> </a:t>
            </a:r>
          </a:p>
        </p:txBody>
      </p:sp>
      <p:sp>
        <p:nvSpPr>
          <p:cNvPr id="78865" name="Text Box 17"/>
          <p:cNvSpPr txBox="1">
            <a:spLocks noChangeArrowheads="1"/>
          </p:cNvSpPr>
          <p:nvPr/>
        </p:nvSpPr>
        <p:spPr bwMode="auto">
          <a:xfrm>
            <a:off x="2590800" y="2466975"/>
            <a:ext cx="20494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information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Testing feasibility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Initiating</a:t>
            </a:r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4648200" y="2466975"/>
            <a:ext cx="21669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Lack of involvement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Generalizations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Vague responsibility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6781800" y="2466975"/>
            <a:ext cx="1801813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Implementation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teams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Small groups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Committees</a:t>
            </a:r>
          </a:p>
        </p:txBody>
      </p:sp>
      <p:sp>
        <p:nvSpPr>
          <p:cNvPr id="78868" name="Text Box 20"/>
          <p:cNvSpPr txBox="1">
            <a:spLocks noChangeArrowheads="1"/>
          </p:cNvSpPr>
          <p:nvPr/>
        </p:nvSpPr>
        <p:spPr bwMode="auto">
          <a:xfrm>
            <a:off x="515938" y="3597275"/>
            <a:ext cx="14144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solidFill>
                  <a:srgbClr val="FF0000"/>
                </a:solidFill>
              </a:rPr>
              <a:t>8. Evaluating/</a:t>
            </a:r>
            <a:br>
              <a:rPr lang="en-US" altLang="en-US" sz="1600">
                <a:solidFill>
                  <a:srgbClr val="FF0000"/>
                </a:solidFill>
              </a:rPr>
            </a:br>
            <a:r>
              <a:rPr lang="en-US" altLang="en-US" sz="1600">
                <a:solidFill>
                  <a:srgbClr val="FF0000"/>
                </a:solidFill>
              </a:rPr>
              <a:t>Re-planning </a:t>
            </a: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2590800" y="3597275"/>
            <a:ext cx="21066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Coordinating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opinions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Giving information </a:t>
            </a:r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4648200" y="3625850"/>
            <a:ext cx="174148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68275" indent="-16827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Expectations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not clear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Implementation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Mechanics not </a:t>
            </a:r>
            <a:b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clear</a:t>
            </a:r>
          </a:p>
        </p:txBody>
      </p:sp>
      <p:sp>
        <p:nvSpPr>
          <p:cNvPr id="78871" name="Text Box 23"/>
          <p:cNvSpPr txBox="1">
            <a:spLocks noChangeArrowheads="1"/>
          </p:cNvSpPr>
          <p:nvPr/>
        </p:nvSpPr>
        <p:spPr bwMode="auto">
          <a:xfrm>
            <a:off x="6781800" y="3625850"/>
            <a:ext cx="20859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Work groups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Committee reports</a:t>
            </a:r>
          </a:p>
          <a:p>
            <a:pPr>
              <a:buFontTx/>
              <a:buChar char="•"/>
            </a:pPr>
            <a:r>
              <a:rPr kumimoji="0"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Data collection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228600" y="304800"/>
            <a:ext cx="7772400" cy="639763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Why should we conceptualize ideas?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1447800"/>
            <a:ext cx="7696200" cy="5105400"/>
          </a:xfrm>
          <a:noFill/>
          <a:ln/>
        </p:spPr>
        <p:txBody>
          <a:bodyPr lIns="92075" tIns="46038" rIns="92075" bIns="46038"/>
          <a:lstStyle/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1</a:t>
            </a:r>
            <a:r>
              <a:rPr lang="en-US" altLang="en-US" sz="2600" baseline="30000">
                <a:solidFill>
                  <a:srgbClr val="FF0000"/>
                </a:solidFill>
              </a:rPr>
              <a:t>st</a:t>
            </a:r>
            <a:r>
              <a:rPr lang="en-US" altLang="en-US" sz="2600">
                <a:solidFill>
                  <a:srgbClr val="FF0000"/>
                </a:solidFill>
              </a:rPr>
              <a:t>:</a:t>
            </a:r>
            <a:r>
              <a:rPr lang="en-US" altLang="en-US" sz="2600"/>
              <a:t>  </a:t>
            </a:r>
            <a:r>
              <a:rPr lang="en-US" altLang="en-US" sz="2600">
                <a:solidFill>
                  <a:schemeClr val="bg1"/>
                </a:solidFill>
              </a:rPr>
              <a:t>it helps you to conceptualize good ideas</a:t>
            </a:r>
          </a:p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700">
              <a:solidFill>
                <a:srgbClr val="FF0000"/>
              </a:solidFill>
            </a:endParaRPr>
          </a:p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2</a:t>
            </a:r>
            <a:r>
              <a:rPr lang="en-US" altLang="en-US" sz="2600" baseline="30000">
                <a:solidFill>
                  <a:srgbClr val="FF0000"/>
                </a:solidFill>
              </a:rPr>
              <a:t>nd</a:t>
            </a:r>
            <a:r>
              <a:rPr lang="en-US" altLang="en-US" sz="2600">
                <a:solidFill>
                  <a:srgbClr val="FF0000"/>
                </a:solidFill>
              </a:rPr>
              <a:t>:</a:t>
            </a:r>
            <a:r>
              <a:rPr lang="en-US" altLang="en-US" sz="2600"/>
              <a:t>  </a:t>
            </a:r>
            <a:r>
              <a:rPr lang="en-US" altLang="en-US" sz="2600">
                <a:solidFill>
                  <a:schemeClr val="bg1"/>
                </a:solidFill>
              </a:rPr>
              <a:t>it fosters creativity; it encourages people to use their inner eyes to see possibilities.</a:t>
            </a:r>
          </a:p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800">
              <a:solidFill>
                <a:srgbClr val="FF0000"/>
              </a:solidFill>
            </a:endParaRPr>
          </a:p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3</a:t>
            </a:r>
            <a:r>
              <a:rPr lang="en-US" altLang="en-US" sz="2600" baseline="30000">
                <a:solidFill>
                  <a:srgbClr val="FF0000"/>
                </a:solidFill>
              </a:rPr>
              <a:t>rd</a:t>
            </a:r>
            <a:r>
              <a:rPr lang="en-US" altLang="en-US" sz="2600">
                <a:solidFill>
                  <a:srgbClr val="FF0000"/>
                </a:solidFill>
              </a:rPr>
              <a:t>:</a:t>
            </a:r>
            <a:r>
              <a:rPr lang="en-US" altLang="en-US" sz="2600"/>
              <a:t>  </a:t>
            </a:r>
            <a:r>
              <a:rPr lang="en-US" altLang="en-US" sz="2600">
                <a:solidFill>
                  <a:schemeClr val="bg1"/>
                </a:solidFill>
              </a:rPr>
              <a:t>it encourages everyone in a group to participate.</a:t>
            </a:r>
          </a:p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1000">
              <a:solidFill>
                <a:schemeClr val="bg1"/>
              </a:solidFill>
            </a:endParaRPr>
          </a:p>
          <a:p>
            <a:pPr marL="685800" indent="-6858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4</a:t>
            </a:r>
            <a:r>
              <a:rPr lang="en-US" altLang="en-US" sz="2600" baseline="30000">
                <a:solidFill>
                  <a:srgbClr val="FF0000"/>
                </a:solidFill>
              </a:rPr>
              <a:t>th</a:t>
            </a:r>
            <a:r>
              <a:rPr lang="en-US" altLang="en-US" sz="2600">
                <a:solidFill>
                  <a:srgbClr val="FF0000"/>
                </a:solidFill>
              </a:rPr>
              <a:t>:</a:t>
            </a:r>
            <a:r>
              <a:rPr lang="en-US" altLang="en-US" sz="2600"/>
              <a:t>  </a:t>
            </a:r>
            <a:r>
              <a:rPr lang="en-US" altLang="en-US" sz="2600">
                <a:solidFill>
                  <a:schemeClr val="bg1"/>
                </a:solidFill>
              </a:rPr>
              <a:t>brainstorming is fun, and because it’s fun, it causes us to get caught up with thinking in a way that makes us want to think some more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992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Get yourself FREE to Brainstorm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524000"/>
            <a:ext cx="8001000" cy="51054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chemeClr val="bg1"/>
                </a:solidFill>
              </a:rPr>
              <a:t>	</a:t>
            </a:r>
            <a:r>
              <a:rPr lang="en-US" altLang="en-US" sz="2400">
                <a:solidFill>
                  <a:schemeClr val="bg1"/>
                </a:solidFill>
              </a:rPr>
              <a:t>Try to </a:t>
            </a:r>
            <a:r>
              <a:rPr lang="en-US" altLang="en-US" sz="2400" b="1">
                <a:solidFill>
                  <a:srgbClr val="FF0000"/>
                </a:solidFill>
              </a:rPr>
              <a:t>visualize</a:t>
            </a:r>
            <a:r>
              <a:rPr lang="en-US" altLang="en-US" sz="2400">
                <a:solidFill>
                  <a:schemeClr val="bg1"/>
                </a:solidFill>
              </a:rPr>
              <a:t> things with your mind’s eye. Let pictures freely come to your mind.</a:t>
            </a: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rgbClr val="FF0000"/>
                </a:solidFill>
              </a:rPr>
              <a:t>	Concentrate</a:t>
            </a:r>
            <a:r>
              <a:rPr lang="en-US" altLang="en-US" sz="2400">
                <a:solidFill>
                  <a:schemeClr val="bg1"/>
                </a:solidFill>
              </a:rPr>
              <a:t> on what you’re brainstorming on.  Try to get everything else off your mind and focus on the subject at hand.</a:t>
            </a: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	Don’t criticize or judge your own ideas internally. If you do, you’ll start hesitating and being too careful.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080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Get yourself FREE to Brainstorm</a:t>
            </a:r>
          </a:p>
        </p:txBody>
      </p:sp>
      <p:sp>
        <p:nvSpPr>
          <p:cNvPr id="952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371600"/>
            <a:ext cx="80010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	Take </a:t>
            </a:r>
            <a:r>
              <a:rPr lang="en-US" altLang="en-US" sz="2400" b="1">
                <a:solidFill>
                  <a:srgbClr val="FF0000"/>
                </a:solidFill>
              </a:rPr>
              <a:t>creative risks</a:t>
            </a:r>
            <a:r>
              <a:rPr lang="en-US" altLang="en-US" sz="2400">
                <a:solidFill>
                  <a:schemeClr val="bg1"/>
                </a:solidFill>
              </a:rPr>
              <a:t>; think in terms of no limits.</a:t>
            </a: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838200" lvl="1" indent="-3810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	Believe in and use your </a:t>
            </a:r>
            <a:r>
              <a:rPr lang="en-US" altLang="en-US" sz="2400" b="1">
                <a:solidFill>
                  <a:srgbClr val="FF0000"/>
                </a:solidFill>
              </a:rPr>
              <a:t>own experiences</a:t>
            </a:r>
            <a:r>
              <a:rPr lang="en-US" altLang="en-US" sz="2400">
                <a:solidFill>
                  <a:schemeClr val="bg1"/>
                </a:solidFill>
              </a:rPr>
              <a:t> as a springboard for ideas.  Each person has all the experiences he or she needs for brainstorming and conceptualizing ideas.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080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100">
                <a:solidFill>
                  <a:srgbClr val="FF0000"/>
                </a:solidFill>
              </a:rPr>
              <a:t>The Right Environment for Brainstorming</a:t>
            </a:r>
          </a:p>
        </p:txBody>
      </p:sp>
      <p:sp>
        <p:nvSpPr>
          <p:cNvPr id="7987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295400"/>
            <a:ext cx="7239000" cy="5334000"/>
          </a:xfrm>
          <a:noFill/>
          <a:ln/>
        </p:spPr>
        <p:txBody>
          <a:bodyPr lIns="92075" tIns="46038" rIns="92075" bIns="46038"/>
          <a:lstStyle/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000" b="1">
                <a:solidFill>
                  <a:srgbClr val="FF0000"/>
                </a:solidFill>
              </a:rPr>
              <a:t>Encourage</a:t>
            </a:r>
            <a:r>
              <a:rPr lang="en-US" altLang="en-US" sz="2000">
                <a:solidFill>
                  <a:srgbClr val="FF0000"/>
                </a:solidFill>
              </a:rPr>
              <a:t> </a:t>
            </a:r>
            <a:r>
              <a:rPr lang="en-US" altLang="en-US" sz="2000">
                <a:solidFill>
                  <a:schemeClr val="bg1"/>
                </a:solidFill>
              </a:rPr>
              <a:t>as </a:t>
            </a:r>
            <a:r>
              <a:rPr lang="en-US" altLang="en-US" sz="2000" b="1">
                <a:solidFill>
                  <a:srgbClr val="FF0000"/>
                </a:solidFill>
              </a:rPr>
              <a:t>many ideas</a:t>
            </a:r>
            <a:r>
              <a:rPr lang="en-US" altLang="en-US" sz="2000">
                <a:solidFill>
                  <a:schemeClr val="bg1"/>
                </a:solidFill>
              </a:rPr>
              <a:t> as possible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 startAt="2"/>
            </a:pPr>
            <a:r>
              <a:rPr lang="en-US" altLang="en-US" sz="2000">
                <a:solidFill>
                  <a:schemeClr val="bg1"/>
                </a:solidFill>
              </a:rPr>
              <a:t>Don’t judge ideas—as good or bad—during brainstorming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 startAt="3"/>
            </a:pPr>
            <a:r>
              <a:rPr lang="en-US" altLang="en-US" sz="2000">
                <a:solidFill>
                  <a:schemeClr val="bg1"/>
                </a:solidFill>
              </a:rPr>
              <a:t>Don’t look ahead to making decisions; stay totally in the brainstorming mode.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AutoNum type="arabicPeriod" startAt="4"/>
            </a:pPr>
            <a:r>
              <a:rPr lang="en-US" altLang="en-US" sz="2000" b="1">
                <a:solidFill>
                  <a:srgbClr val="FF0000"/>
                </a:solidFill>
              </a:rPr>
              <a:t>Build</a:t>
            </a:r>
            <a:r>
              <a:rPr lang="en-US" altLang="en-US" sz="2000">
                <a:solidFill>
                  <a:schemeClr val="bg1"/>
                </a:solidFill>
              </a:rPr>
              <a:t> on one another’s ideas.</a:t>
            </a:r>
          </a:p>
          <a:p>
            <a:pPr marL="876300" lvl="1" indent="-4191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000">
              <a:solidFill>
                <a:schemeClr val="bg1"/>
              </a:solidFill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00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12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253</TotalTime>
  <Words>418</Words>
  <Application>Microsoft Office PowerPoint</Application>
  <PresentationFormat>On-screen Show (4:3)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Arial</vt:lpstr>
      <vt:lpstr>Wingdings</vt:lpstr>
      <vt:lpstr>AHS template</vt:lpstr>
      <vt:lpstr>PowerPoint Presentation</vt:lpstr>
      <vt:lpstr>BrainStorming</vt:lpstr>
      <vt:lpstr>Logical Steps </vt:lpstr>
      <vt:lpstr>Logical Steps </vt:lpstr>
      <vt:lpstr>Logical Steps </vt:lpstr>
      <vt:lpstr>Why should we conceptualize ideas?</vt:lpstr>
      <vt:lpstr>Get yourself FREE to Brainstorm</vt:lpstr>
      <vt:lpstr>Get yourself FREE to Brainstorm</vt:lpstr>
      <vt:lpstr>The Right Environment for Brainstorming</vt:lpstr>
      <vt:lpstr>The Right Environment for Brainstorming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2004-01-10T01:27:05Z</dcterms:created>
  <dcterms:modified xsi:type="dcterms:W3CDTF">2018-07-09T12:56:53Z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