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8"/>
  </p:notesMasterIdLst>
  <p:handoutMasterIdLst>
    <p:handoutMasterId r:id="rId9"/>
  </p:handoutMasterIdLst>
  <p:sldIdLst>
    <p:sldId id="262" r:id="rId2"/>
    <p:sldId id="263" r:id="rId3"/>
    <p:sldId id="264" r:id="rId4"/>
    <p:sldId id="259" r:id="rId5"/>
    <p:sldId id="260" r:id="rId6"/>
    <p:sldId id="261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2F56429C-189E-44D0-8CB5-2F0A75EFC2F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239B2FE5-A918-4A98-B5EA-A49981F58A9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8A681D-C27A-4FCF-A695-387C128BF194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C0925C-60A8-49C6-80C1-2CDF951C5E50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EA8F95-371E-4048-AD78-6C7108658FCA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046494-C7BA-4A52-ACE8-DAF7434717CE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C91C6B-17AB-4A54-9D01-E0064C05B88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D37E3-F9F9-4009-A3C4-A497DF10EE22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E1C1F2A-9AAE-44CC-9AB5-129CDAC6721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B10255-7CEE-4D9F-B35A-B99E55A7CE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2272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139A6B-46F9-43AE-BFAF-A994FE6CCF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3094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5385688-04DC-4AD2-8F4A-64B452F881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755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4E4AB-C656-498B-AE0A-8DDAE672E0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411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2C5D08-65C4-48D8-A401-3312577C9B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9711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4A945-1265-445F-B3C9-2A5159F049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6092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C3631-B56D-4DEF-B2C2-F2192B5420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798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5FE01C-0E79-416C-8DF5-A6C477562E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1299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6BC608-43DA-4FF2-8AE9-3E2BD71FDC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4178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4DD6E0-8EFB-4CF6-9E57-03262E1D24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0525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72B39-0151-414C-A115-9EA8A8C511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5630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A502305F-4B3A-4143-BC8E-12560DE6C4A9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76200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19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1752600" y="2514600"/>
            <a:ext cx="548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What skills do I need for a lifetime of leadership, personal growth &amp; career success?</a:t>
            </a:r>
          </a:p>
        </p:txBody>
      </p:sp>
      <p:sp>
        <p:nvSpPr>
          <p:cNvPr id="80902" name="WordArt 6"/>
          <p:cNvSpPr>
            <a:spLocks noChangeArrowheads="1" noChangeShapeType="1" noTextEdit="1"/>
          </p:cNvSpPr>
          <p:nvPr/>
        </p:nvSpPr>
        <p:spPr bwMode="auto">
          <a:xfrm>
            <a:off x="304800" y="228600"/>
            <a:ext cx="71628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Analyzing Risks </a:t>
            </a:r>
          </a:p>
          <a:p>
            <a:pPr algn="ctr"/>
            <a:r>
              <a:rPr lang="en-US" sz="28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&amp; Rewards of Change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Risks of Change</a:t>
            </a:r>
          </a:p>
        </p:txBody>
      </p:sp>
      <p:sp>
        <p:nvSpPr>
          <p:cNvPr id="8294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295400"/>
            <a:ext cx="6858000" cy="5257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	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	Perceived failure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	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	Stress</a:t>
            </a:r>
            <a:r>
              <a:rPr lang="en-US" altLang="en-US" sz="2600">
                <a:solidFill>
                  <a:schemeClr val="bg1"/>
                </a:solidFill>
              </a:rPr>
              <a:t> - a person is unsure about the future, and/or the individual wants the change to succeed and be viewed as positive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7985125" y="6350000"/>
            <a:ext cx="992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19 TM A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uiExpand="1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>
            <p:ph type="title"/>
          </p:nvPr>
        </p:nvSpPr>
        <p:spPr>
          <a:xfrm>
            <a:off x="457200" y="0"/>
            <a:ext cx="7543800" cy="868363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Risks of Change</a:t>
            </a:r>
          </a:p>
        </p:txBody>
      </p:sp>
      <p:sp>
        <p:nvSpPr>
          <p:cNvPr id="8499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295400"/>
            <a:ext cx="6858000" cy="5257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	Expenditures</a:t>
            </a:r>
            <a:r>
              <a:rPr lang="en-US" altLang="en-US" sz="2600">
                <a:solidFill>
                  <a:schemeClr val="bg1"/>
                </a:solidFill>
              </a:rPr>
              <a:t> of time and money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Change may </a:t>
            </a:r>
            <a:r>
              <a:rPr lang="en-US" altLang="en-US" sz="2600" b="1">
                <a:solidFill>
                  <a:srgbClr val="FF0000"/>
                </a:solidFill>
              </a:rPr>
              <a:t>not work as well</a:t>
            </a:r>
            <a:r>
              <a:rPr lang="en-US" altLang="en-US" sz="2600">
                <a:solidFill>
                  <a:schemeClr val="bg1"/>
                </a:solidFill>
              </a:rPr>
              <a:t> as existing procedures, activities, or ideas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	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	Loss</a:t>
            </a:r>
            <a:r>
              <a:rPr lang="en-US" altLang="en-US" sz="2600">
                <a:solidFill>
                  <a:schemeClr val="bg1"/>
                </a:solidFill>
              </a:rPr>
              <a:t> of security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Changes may cause others hurt </a:t>
            </a:r>
            <a:r>
              <a:rPr lang="en-US" altLang="en-US" sz="2600" b="1">
                <a:solidFill>
                  <a:srgbClr val="FF0000"/>
                </a:solidFill>
              </a:rPr>
              <a:t>feelings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7985125" y="6350000"/>
            <a:ext cx="992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19 TM A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uiExpand="1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Rewards of Change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524000"/>
            <a:ext cx="6705600" cy="50292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>
                <a:solidFill>
                  <a:schemeClr val="bg1"/>
                </a:solidFill>
              </a:rPr>
              <a:t>Improved </a:t>
            </a:r>
            <a:r>
              <a:rPr lang="en-US" altLang="en-US" sz="2200" b="1">
                <a:solidFill>
                  <a:srgbClr val="FF0000"/>
                </a:solidFill>
              </a:rPr>
              <a:t>performance</a:t>
            </a:r>
            <a:r>
              <a:rPr lang="en-US" altLang="en-US" sz="2200">
                <a:solidFill>
                  <a:schemeClr val="bg1"/>
                </a:solidFill>
              </a:rPr>
              <a:t> and efficiency</a:t>
            </a: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>
                <a:solidFill>
                  <a:schemeClr val="bg1"/>
                </a:solidFill>
              </a:rPr>
              <a:t>Better </a:t>
            </a:r>
            <a:r>
              <a:rPr lang="en-US" altLang="en-US" sz="2200" b="1">
                <a:solidFill>
                  <a:srgbClr val="FF0000"/>
                </a:solidFill>
              </a:rPr>
              <a:t>ideas</a:t>
            </a:r>
            <a:r>
              <a:rPr lang="en-US" altLang="en-US" sz="2200">
                <a:solidFill>
                  <a:schemeClr val="bg1"/>
                </a:solidFill>
              </a:rPr>
              <a:t> and activities</a:t>
            </a: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 b="1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 b="1">
                <a:solidFill>
                  <a:srgbClr val="FF0000"/>
                </a:solidFill>
              </a:rPr>
              <a:t>Growth</a:t>
            </a:r>
            <a:r>
              <a:rPr lang="en-US" altLang="en-US" sz="2200">
                <a:solidFill>
                  <a:schemeClr val="bg1"/>
                </a:solidFill>
              </a:rPr>
              <a:t>, success </a:t>
            </a: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>
                <a:solidFill>
                  <a:schemeClr val="bg1"/>
                </a:solidFill>
              </a:rPr>
              <a:t>Added </a:t>
            </a:r>
            <a:r>
              <a:rPr lang="en-US" altLang="en-US" sz="2200" b="1">
                <a:solidFill>
                  <a:srgbClr val="FF0000"/>
                </a:solidFill>
              </a:rPr>
              <a:t>respect</a:t>
            </a:r>
            <a:r>
              <a:rPr lang="en-US" altLang="en-US" sz="2200">
                <a:solidFill>
                  <a:schemeClr val="bg1"/>
                </a:solidFill>
              </a:rPr>
              <a:t> and esteem</a:t>
            </a: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 b="1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 b="1">
                <a:solidFill>
                  <a:srgbClr val="FF0000"/>
                </a:solidFill>
              </a:rPr>
              <a:t>Satisfaction</a:t>
            </a:r>
            <a:r>
              <a:rPr lang="en-US" altLang="en-US" sz="2200">
                <a:solidFill>
                  <a:schemeClr val="bg1"/>
                </a:solidFill>
              </a:rPr>
              <a:t> and accomplishment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24800" y="6461125"/>
            <a:ext cx="992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19 TM B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uiExpand="1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Overcoming Risks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" y="1600200"/>
            <a:ext cx="7696200" cy="5029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Open communication is essential to building trust and exploring options for change.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Focusing on the rewards versus the risks helps people grasp changes.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Leaders provide training and development to enhance the change process.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24800" y="6426200"/>
            <a:ext cx="10779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19 TM C1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Overcoming Risks</a:t>
            </a:r>
          </a:p>
        </p:txBody>
      </p:sp>
      <p:sp>
        <p:nvSpPr>
          <p:cNvPr id="73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457200" y="1371600"/>
            <a:ext cx="7772400" cy="5257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Leaders reward everyone involved in the changes upon their successful completion.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When constituents have ownership in the proposed changes, they tend to be more receptive to the changes.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Timelines provide people with a sense of movement toward an end, thus allowing them to focus on small steps of change, instead of huge leaps. 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8066088" y="6248400"/>
            <a:ext cx="10779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19 TM C2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uiExpand="1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100</TotalTime>
  <Words>191</Words>
  <Application>Microsoft Office PowerPoint</Application>
  <PresentationFormat>On-screen Show (4:3)</PresentationFormat>
  <Paragraphs>57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Arial</vt:lpstr>
      <vt:lpstr>Wingdings</vt:lpstr>
      <vt:lpstr>AHS template</vt:lpstr>
      <vt:lpstr>PowerPoint Presentation</vt:lpstr>
      <vt:lpstr>Risks of Change</vt:lpstr>
      <vt:lpstr>Risks of Change</vt:lpstr>
      <vt:lpstr>Rewards of Change</vt:lpstr>
      <vt:lpstr>Overcoming Risks</vt:lpstr>
      <vt:lpstr>Overcoming Risks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</cp:revision>
  <cp:lastPrinted>1601-01-01T00:00:00Z</cp:lastPrinted>
  <dcterms:created xsi:type="dcterms:W3CDTF">2004-01-10T06:11:02Z</dcterms:created>
  <dcterms:modified xsi:type="dcterms:W3CDTF">2018-07-09T15:59:25Z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