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8"/>
  </p:notesMasterIdLst>
  <p:handoutMasterIdLst>
    <p:handoutMasterId r:id="rId9"/>
  </p:handoutMasterIdLst>
  <p:sldIdLst>
    <p:sldId id="263" r:id="rId2"/>
    <p:sldId id="257" r:id="rId3"/>
    <p:sldId id="264" r:id="rId4"/>
    <p:sldId id="261" r:id="rId5"/>
    <p:sldId id="259" r:id="rId6"/>
    <p:sldId id="262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A35E5FD0-DFB3-4C70-9531-3D73B785FA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7AA11FA6-9F73-437F-B8BC-28D30ACF1F2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DE7E0F-AD10-4A8B-955C-F76B5EBD26E2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3E926B-19E2-42A6-9B7B-F1253749BF89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A9C0B2-0754-4BFE-AC6A-A4F5FF621E3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8684CC-4E17-4E6E-978A-A4E1558F7D4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9AF56E-9C8D-49C1-B481-1744A729E696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F6B1BA-8CFF-419A-9C11-4E80F24D4FB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58DF579-EB9E-416E-B634-AD452CA8E3E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CB15B0-4F9A-4FDF-873C-E3D4CC7647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1280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83B45-D240-49B8-9E82-67AC85DC9C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697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C97BDD9-39EF-4680-90FC-5BF0BE2612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5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8AAE7E-0080-4ACE-ADFC-15E4E49849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30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6CBF3-737A-4CDE-8769-63F7778DFA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635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59CC6-B49F-490C-AACB-BD3ABDC16E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3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B0EB60-0C6F-4CD9-B5E7-184C1B4E2D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69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0B0CE-E0A6-457E-A95E-300AA4E03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258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DDE38-9AD1-4D4E-A609-8610A846D5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653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DE770-1A34-4AE1-AA0D-8799D66131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302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56EE8-2C2B-47E1-8B11-391BE02B13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74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D0808"/>
            </a:gs>
            <a:gs pos="30000">
              <a:srgbClr val="FF0300"/>
            </a:gs>
            <a:gs pos="55000">
              <a:srgbClr val="FF7A00"/>
            </a:gs>
            <a:gs pos="100000">
              <a:srgbClr val="FFF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311B981-DCE1-4E15-8DE5-205384B13F7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Two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WE 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 20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1828800" y="24384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build high performing teams?</a:t>
            </a:r>
          </a:p>
        </p:txBody>
      </p:sp>
      <p:sp>
        <p:nvSpPr>
          <p:cNvPr id="82951" name="WordArt 7"/>
          <p:cNvSpPr>
            <a:spLocks noChangeArrowheads="1" noChangeShapeType="1" noTextEdit="1"/>
          </p:cNvSpPr>
          <p:nvPr/>
        </p:nvSpPr>
        <p:spPr bwMode="auto">
          <a:xfrm>
            <a:off x="381000" y="533400"/>
            <a:ext cx="7391400" cy="11811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6600" kern="10">
                <a:ln w="1587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Establishing a Team Vision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533400"/>
            <a:ext cx="7543800" cy="792163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5700">
                <a:solidFill>
                  <a:srgbClr val="FFFF00"/>
                </a:solidFill>
              </a:rPr>
              <a:t>Vision…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716838" y="6583363"/>
            <a:ext cx="13112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Interest Approach</a:t>
            </a:r>
            <a:r>
              <a:rPr lang="en-US" altLang="en-US" sz="12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212" name="Rectangle 9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8229600" cy="3157538"/>
          </a:xfrm>
        </p:spPr>
        <p:txBody>
          <a:bodyPr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/>
              <a:t>	</a:t>
            </a:r>
            <a:r>
              <a:rPr lang="en-US" altLang="en-US" sz="3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is establishing a clear picture of all the future possibilities for a team, organization, or object.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Personal Vision vs. Team Vision</a:t>
            </a:r>
          </a:p>
        </p:txBody>
      </p:sp>
      <p:sp>
        <p:nvSpPr>
          <p:cNvPr id="8499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1600200"/>
            <a:ext cx="6324600" cy="4876800"/>
          </a:xfrm>
          <a:noFill/>
          <a:ln/>
        </p:spPr>
        <p:txBody>
          <a:bodyPr lIns="92075" tIns="46038" rIns="92075" bIns="46038"/>
          <a:lstStyle/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700" b="1" i="1">
                <a:solidFill>
                  <a:srgbClr val="FFFF00"/>
                </a:solidFill>
              </a:rPr>
              <a:t>	</a:t>
            </a: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700" b="1" i="1">
              <a:solidFill>
                <a:srgbClr val="FFFF00"/>
              </a:solidFill>
            </a:endParaRP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3300" b="1" i="1">
                <a:solidFill>
                  <a:srgbClr val="FFFF00"/>
                </a:solidFill>
              </a:rPr>
              <a:t>Personal Vision</a:t>
            </a:r>
            <a:r>
              <a:rPr lang="en-US" altLang="en-US" sz="3300">
                <a:solidFill>
                  <a:schemeClr val="bg1"/>
                </a:solidFill>
              </a:rPr>
              <a:t> – a vision you create by yourself</a:t>
            </a: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100">
              <a:solidFill>
                <a:schemeClr val="bg1"/>
              </a:solidFill>
            </a:endParaRP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100" b="1">
                <a:solidFill>
                  <a:srgbClr val="FFFF00"/>
                </a:solidFill>
              </a:rPr>
              <a:t>	</a:t>
            </a: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100" b="1">
              <a:solidFill>
                <a:srgbClr val="FFFF00"/>
              </a:solidFill>
            </a:endParaRP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100" b="1">
              <a:solidFill>
                <a:srgbClr val="FFFF00"/>
              </a:solidFill>
            </a:endParaRP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100" b="1">
              <a:solidFill>
                <a:srgbClr val="FFFF00"/>
              </a:solidFill>
            </a:endParaRP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3300" b="1" i="1">
                <a:solidFill>
                  <a:srgbClr val="FF0000"/>
                </a:solidFill>
              </a:rPr>
              <a:t>Team Vision</a:t>
            </a:r>
            <a:r>
              <a:rPr lang="en-US" altLang="en-US" sz="3300">
                <a:solidFill>
                  <a:schemeClr val="bg1"/>
                </a:solidFill>
              </a:rPr>
              <a:t> - a vision you create together with a team</a:t>
            </a:r>
          </a:p>
          <a:p>
            <a:pPr marL="461963" indent="-461963">
              <a:lnSpc>
                <a:spcPct val="80000"/>
              </a:lnSpc>
            </a:pPr>
            <a:endParaRPr lang="en-US" altLang="en-US" sz="3300">
              <a:solidFill>
                <a:schemeClr val="bg1"/>
              </a:solidFill>
            </a:endParaRPr>
          </a:p>
          <a:p>
            <a:pPr marL="461963" indent="-461963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100" i="1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7900988" y="64262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20 TM A1 </a:t>
            </a:r>
          </a:p>
        </p:txBody>
      </p:sp>
      <p:pic>
        <p:nvPicPr>
          <p:cNvPr id="84997" name="Picture 5" descr="PE03513_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0" y="2667000"/>
            <a:ext cx="1951038" cy="2130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4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uiExpan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696200" cy="15541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200">
                <a:solidFill>
                  <a:srgbClr val="FFFF00"/>
                </a:solidFill>
              </a:rPr>
              <a:t>A Team Vision Reflects Other Unique Qualities:</a:t>
            </a:r>
            <a:r>
              <a:rPr lang="en-US" altLang="en-US" sz="3500">
                <a:solidFill>
                  <a:srgbClr val="FFFF00"/>
                </a:solidFill>
              </a:rPr>
              <a:t/>
            </a:r>
            <a:br>
              <a:rPr lang="en-US" altLang="en-US" sz="3500">
                <a:solidFill>
                  <a:srgbClr val="FFFF00"/>
                </a:solidFill>
              </a:rPr>
            </a:br>
            <a:endParaRPr lang="en-US" altLang="en-US" sz="3500">
              <a:solidFill>
                <a:srgbClr val="FFFF00"/>
              </a:solidFill>
            </a:endParaRP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81000" y="1143000"/>
            <a:ext cx="7696200" cy="54102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FFFF00"/>
                </a:solidFill>
              </a:rPr>
              <a:t>1.</a:t>
            </a:r>
            <a:r>
              <a:rPr lang="en-US" altLang="en-US" sz="2400">
                <a:solidFill>
                  <a:schemeClr val="bg1"/>
                </a:solidFill>
              </a:rPr>
              <a:t> Keeps the team focused on a </a:t>
            </a:r>
            <a:br>
              <a:rPr lang="en-US" altLang="en-US" sz="2400">
                <a:solidFill>
                  <a:schemeClr val="bg1"/>
                </a:solidFill>
              </a:rPr>
            </a:br>
            <a:r>
              <a:rPr lang="en-US" altLang="en-US" sz="2400">
                <a:solidFill>
                  <a:schemeClr val="bg1"/>
                </a:solidFill>
              </a:rPr>
              <a:t>common purpose</a:t>
            </a: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FFFF00"/>
                </a:solidFill>
              </a:rPr>
              <a:t>2.</a:t>
            </a:r>
            <a:r>
              <a:rPr lang="en-US" altLang="en-US" sz="2400">
                <a:solidFill>
                  <a:schemeClr val="bg1"/>
                </a:solidFill>
              </a:rPr>
              <a:t> Shows that there is a greater potential for success when working as a team</a:t>
            </a: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FFFF00"/>
                </a:solidFill>
              </a:rPr>
              <a:t>3.</a:t>
            </a:r>
            <a:r>
              <a:rPr lang="en-US" altLang="en-US" sz="2400">
                <a:solidFill>
                  <a:schemeClr val="bg1"/>
                </a:solidFill>
              </a:rPr>
              <a:t> Communicates team’s big </a:t>
            </a:r>
            <a:br>
              <a:rPr lang="en-US" altLang="en-US" sz="2400">
                <a:solidFill>
                  <a:schemeClr val="bg1"/>
                </a:solidFill>
              </a:rPr>
            </a:br>
            <a:r>
              <a:rPr lang="en-US" altLang="en-US" sz="2400">
                <a:solidFill>
                  <a:schemeClr val="bg1"/>
                </a:solidFill>
              </a:rPr>
              <a:t>picture goals</a:t>
            </a: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FF0000"/>
                </a:solidFill>
              </a:rPr>
              <a:t>4.</a:t>
            </a:r>
            <a:r>
              <a:rPr lang="en-US" altLang="en-US" sz="2400">
                <a:solidFill>
                  <a:schemeClr val="bg1"/>
                </a:solidFill>
              </a:rPr>
              <a:t> Reflects the personality of the team</a:t>
            </a: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marL="763588" lvl="1" indent="-4191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rgbClr val="FF0000"/>
                </a:solidFill>
              </a:rPr>
              <a:t>5.</a:t>
            </a:r>
            <a:r>
              <a:rPr lang="en-US" altLang="en-US" sz="2400">
                <a:solidFill>
                  <a:schemeClr val="bg1"/>
                </a:solidFill>
              </a:rPr>
              <a:t> Reflects the values of the team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8074025" y="64262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20 TM A2</a:t>
            </a:r>
            <a:r>
              <a:rPr lang="en-US" altLang="en-US" sz="1200" b="1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74757" name="Picture 5" descr="PE03513_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64363" y="4117975"/>
            <a:ext cx="1951037" cy="2130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Process to establish a Shared Team Vision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981200"/>
            <a:ext cx="5715000" cy="45720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1.	</a:t>
            </a:r>
            <a:r>
              <a:rPr lang="en-US" altLang="en-US" sz="2600">
                <a:solidFill>
                  <a:schemeClr val="bg1"/>
                </a:solidFill>
              </a:rPr>
              <a:t>Each team member creates his or her </a:t>
            </a:r>
            <a:r>
              <a:rPr lang="en-US" altLang="en-US" sz="2600" b="1">
                <a:solidFill>
                  <a:srgbClr val="FFFF00"/>
                </a:solidFill>
              </a:rPr>
              <a:t>own vision</a:t>
            </a:r>
            <a:r>
              <a:rPr lang="en-US" altLang="en-US" sz="2600">
                <a:solidFill>
                  <a:schemeClr val="bg1"/>
                </a:solidFill>
              </a:rPr>
              <a:t> for the team 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2.</a:t>
            </a:r>
            <a:r>
              <a:rPr lang="en-US" altLang="en-US" sz="2600">
                <a:solidFill>
                  <a:schemeClr val="bg1"/>
                </a:solidFill>
              </a:rPr>
              <a:t>	Each team member </a:t>
            </a:r>
            <a:r>
              <a:rPr lang="en-US" altLang="en-US" sz="2600" b="1">
                <a:solidFill>
                  <a:srgbClr val="FFFF00"/>
                </a:solidFill>
              </a:rPr>
              <a:t>explains</a:t>
            </a:r>
            <a:r>
              <a:rPr lang="en-US" altLang="en-US" sz="2600">
                <a:solidFill>
                  <a:schemeClr val="bg1"/>
                </a:solidFill>
              </a:rPr>
              <a:t> their vision for the team, while others listen and ask questions to seek understanding.</a:t>
            </a:r>
          </a:p>
          <a:p>
            <a:pPr marL="495300" indent="-495300"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3.</a:t>
            </a:r>
            <a:r>
              <a:rPr lang="en-US" altLang="en-US" sz="2600">
                <a:solidFill>
                  <a:schemeClr val="bg1"/>
                </a:solidFill>
              </a:rPr>
              <a:t>	Determine </a:t>
            </a:r>
            <a:r>
              <a:rPr lang="en-US" altLang="en-US" sz="2600" b="1">
                <a:solidFill>
                  <a:srgbClr val="FF0000"/>
                </a:solidFill>
              </a:rPr>
              <a:t>common goals</a:t>
            </a:r>
            <a:r>
              <a:rPr lang="en-US" altLang="en-US" sz="2600">
                <a:solidFill>
                  <a:schemeClr val="bg1"/>
                </a:solidFill>
              </a:rPr>
              <a:t> among the individual team visions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8066088" y="64770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20 TM B1 </a:t>
            </a:r>
          </a:p>
        </p:txBody>
      </p:sp>
      <p:pic>
        <p:nvPicPr>
          <p:cNvPr id="66568" name="Picture 8" descr="j0213491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2819400"/>
            <a:ext cx="1600200" cy="1524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Process to establish a Shared Team Vision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286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 marL="495300" indent="-4953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4.</a:t>
            </a:r>
            <a:r>
              <a:rPr lang="en-US" altLang="en-US" sz="2600">
                <a:solidFill>
                  <a:schemeClr val="bg1"/>
                </a:solidFill>
              </a:rPr>
              <a:t>	Pull out the goals shared among the group members and </a:t>
            </a:r>
            <a:r>
              <a:rPr lang="en-US" altLang="en-US" sz="2600" b="1">
                <a:solidFill>
                  <a:srgbClr val="FFFF00"/>
                </a:solidFill>
              </a:rPr>
              <a:t>post them</a:t>
            </a:r>
            <a:r>
              <a:rPr lang="en-US" altLang="en-US" sz="2600">
                <a:solidFill>
                  <a:schemeClr val="bg1"/>
                </a:solidFill>
              </a:rPr>
              <a:t> for all team members to see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FF00"/>
                </a:solidFill>
              </a:rPr>
              <a:t>5.</a:t>
            </a:r>
            <a:r>
              <a:rPr lang="en-US" altLang="en-US" sz="2600">
                <a:solidFill>
                  <a:schemeClr val="bg1"/>
                </a:solidFill>
              </a:rPr>
              <a:t>	Visualize and verbalize what the </a:t>
            </a:r>
            <a:r>
              <a:rPr lang="en-US" altLang="en-US" sz="2600" b="1">
                <a:solidFill>
                  <a:srgbClr val="FFFF00"/>
                </a:solidFill>
              </a:rPr>
              <a:t>results</a:t>
            </a:r>
            <a:r>
              <a:rPr lang="en-US" altLang="en-US" sz="2600">
                <a:solidFill>
                  <a:schemeClr val="bg1"/>
                </a:solidFill>
              </a:rPr>
              <a:t> could be achieved if the posted goals were all accomplished by the team.  Record all ideas; do not rule any out as impossible.   </a:t>
            </a:r>
          </a:p>
          <a:p>
            <a:pPr marL="495300" indent="-4953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6.	Combine</a:t>
            </a:r>
            <a:r>
              <a:rPr lang="en-US" altLang="en-US" sz="2600">
                <a:solidFill>
                  <a:schemeClr val="bg1"/>
                </a:solidFill>
              </a:rPr>
              <a:t> the brainstormed results and possibilities into one team vision using any one or a combination of words and phrases or graphics and pictures.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24800" y="64262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20 TM B2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5781" name="Picture 5" descr="j0213491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0" y="2362200"/>
            <a:ext cx="1600200" cy="175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138</TotalTime>
  <Words>92</Words>
  <Application>Microsoft Office PowerPoint</Application>
  <PresentationFormat>On-screen Show (4:3)</PresentationFormat>
  <Paragraphs>52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Arial</vt:lpstr>
      <vt:lpstr>Wingdings</vt:lpstr>
      <vt:lpstr>AHS template</vt:lpstr>
      <vt:lpstr>PowerPoint Presentation</vt:lpstr>
      <vt:lpstr>Vision…</vt:lpstr>
      <vt:lpstr>Personal Vision vs. Team Vision</vt:lpstr>
      <vt:lpstr>A Team Vision Reflects Other Unique Qualities: </vt:lpstr>
      <vt:lpstr>Process to establish a Shared Team Vision</vt:lpstr>
      <vt:lpstr>Process to establish a Shared Team Vision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2004-01-22T15:22:54Z</dcterms:created>
  <dcterms:modified xsi:type="dcterms:W3CDTF">2018-07-09T16:03:06Z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