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9"/>
  </p:notesMasterIdLst>
  <p:handoutMasterIdLst>
    <p:handoutMasterId r:id="rId10"/>
  </p:handoutMasterIdLst>
  <p:sldIdLst>
    <p:sldId id="264" r:id="rId2"/>
    <p:sldId id="257" r:id="rId3"/>
    <p:sldId id="265" r:id="rId4"/>
    <p:sldId id="261" r:id="rId5"/>
    <p:sldId id="262" r:id="rId6"/>
    <p:sldId id="259" r:id="rId7"/>
    <p:sldId id="263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B5420D27-347E-4A0D-8DF0-04D4765745F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E52A4F50-97EC-4692-922D-BFFA576BBBB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EFD02C-F138-41A6-A502-444D78CD5E9D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E4667B-EB6E-4385-B27D-2E1472CB266B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52FA14-B642-46EF-95A7-E53DB14F478C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F128B6-2B2D-48CE-BCBE-4482831357AE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993E17-E57B-48A4-B492-0A66CC6A3D26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E6FD0A-08A9-4723-A004-B8062E29E83B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32A3B3-7BD6-424B-9F4F-6A3DF0D66C9D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E572DA4-BB64-4BFC-AA47-9C78CA21547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D8CED3-6ACB-44EA-8D66-6C81FB4FB2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50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C9782-F7B1-4743-8F11-5C7263687D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2554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4D8776D-23FE-421B-B86C-2E1310F83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8008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41E423-892A-4F54-B23A-4834DEC024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7444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AFACFD-CA83-483B-A739-946DDACE80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5861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E26F40-7E07-46F1-8902-C0BE80C05D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3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F09ED7-AD43-4674-8EB6-4D9B8F29FA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0723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A6B885-4AF8-4BF7-85D2-5100E88CDB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3651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E19F5C-BA96-4644-952C-11192193C3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0428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49E3BD-1AFA-4AEA-BE5B-AA522DFE4D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1191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292BF2-7AD3-49CC-9CEA-3E9D82CC17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0176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D0808"/>
            </a:gs>
            <a:gs pos="30000">
              <a:srgbClr val="FF0300"/>
            </a:gs>
            <a:gs pos="55000">
              <a:srgbClr val="FF7A00"/>
            </a:gs>
            <a:gs pos="100000">
              <a:srgbClr val="FFF2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9BADDBB4-3211-4D0E-9FAC-AB14A81E3B45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7620000" y="6019800"/>
            <a:ext cx="1219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Stage Two of Development</a:t>
            </a:r>
            <a:br>
              <a:rPr lang="en-US" altLang="en-US" sz="1200" b="1">
                <a:solidFill>
                  <a:srgbClr val="FF3300"/>
                </a:solidFill>
              </a:rPr>
            </a:br>
            <a:r>
              <a:rPr lang="en-US" altLang="en-US" sz="1200" b="1">
                <a:solidFill>
                  <a:srgbClr val="FF3300"/>
                </a:solidFill>
              </a:rPr>
              <a:t>WE 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7620000" y="5715000"/>
            <a:ext cx="7159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AHS 21</a:t>
            </a:r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1828800" y="2438400"/>
            <a:ext cx="548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How do we build high performing teams?</a:t>
            </a:r>
          </a:p>
        </p:txBody>
      </p:sp>
      <p:sp>
        <p:nvSpPr>
          <p:cNvPr id="84998" name="WordArt 6"/>
          <p:cNvSpPr>
            <a:spLocks noChangeArrowheads="1" noChangeShapeType="1" noTextEdit="1"/>
          </p:cNvSpPr>
          <p:nvPr/>
        </p:nvSpPr>
        <p:spPr bwMode="auto">
          <a:xfrm>
            <a:off x="381000" y="533400"/>
            <a:ext cx="7391400" cy="11811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en-US" sz="6600" kern="10">
                <a:ln w="1587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Establishing Team Mission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457200" y="152400"/>
            <a:ext cx="7010400" cy="9906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 sz="5100">
                <a:solidFill>
                  <a:srgbClr val="FFFF00"/>
                </a:solidFill>
              </a:rPr>
              <a:t>Team Work Analysis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24800" y="6477000"/>
            <a:ext cx="12684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Interest Approach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21 TM A1 </a:t>
            </a:r>
          </a:p>
        </p:txBody>
      </p:sp>
      <p:graphicFrame>
        <p:nvGraphicFramePr>
          <p:cNvPr id="5251" name="Group 131"/>
          <p:cNvGraphicFramePr>
            <a:graphicFrameLocks noGrp="1"/>
          </p:cNvGraphicFramePr>
          <p:nvPr>
            <p:ph sz="half" idx="2"/>
          </p:nvPr>
        </p:nvGraphicFramePr>
        <p:xfrm>
          <a:off x="381000" y="1752600"/>
          <a:ext cx="8229600" cy="4724400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156176081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58601609"/>
                    </a:ext>
                  </a:extLst>
                </a:gridCol>
              </a:tblGrid>
              <a:tr h="569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rgbClr val="FF0000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rgbClr val="FF6600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 team where few things were accomplished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rgbClr val="FF0000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rgbClr val="FF6600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 team where a lot was accomplished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7815677"/>
                  </a:ext>
                </a:extLst>
              </a:tr>
              <a:tr h="2049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rgbClr val="FF0000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rgbClr val="FF6600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List the results achieved while with this group.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rgbClr val="FF0000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rgbClr val="FF6600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List the results achieved while with this group.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9959760"/>
                  </a:ext>
                </a:extLst>
              </a:tr>
              <a:tr h="2105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rgbClr val="FF0000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rgbClr val="FF6600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Why was the group unable to make progress?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rgbClr val="FF0000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rgbClr val="FF6600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Why was the group able to make those achievements?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196203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>
            <p:ph type="title"/>
          </p:nvPr>
        </p:nvSpPr>
        <p:spPr>
          <a:xfrm>
            <a:off x="457200" y="381000"/>
            <a:ext cx="70104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 sz="4700">
                <a:solidFill>
                  <a:srgbClr val="FFFF00"/>
                </a:solidFill>
              </a:rPr>
              <a:t>What is a Mission Statement?</a:t>
            </a:r>
          </a:p>
        </p:txBody>
      </p:sp>
      <p:sp>
        <p:nvSpPr>
          <p:cNvPr id="8704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2895600"/>
            <a:ext cx="6858000" cy="1600200"/>
          </a:xfrm>
          <a:noFill/>
          <a:ln/>
        </p:spPr>
        <p:txBody>
          <a:bodyPr lIns="92075" tIns="46038" rIns="92075" bIns="46038"/>
          <a:lstStyle/>
          <a:p>
            <a:pPr algn="ctr"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A statement of purpose; it explains what you or a group is created for.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7924800" y="6426200"/>
            <a:ext cx="10858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21 TM A1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ChangeArrowheads="1"/>
          </p:cNvSpPr>
          <p:nvPr>
            <p:ph type="title"/>
          </p:nvPr>
        </p:nvSpPr>
        <p:spPr>
          <a:xfrm>
            <a:off x="457200" y="152400"/>
            <a:ext cx="70104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 sz="3500">
                <a:solidFill>
                  <a:srgbClr val="FFFF00"/>
                </a:solidFill>
              </a:rPr>
              <a:t>What is a T</a:t>
            </a:r>
            <a:r>
              <a:rPr lang="en-US" altLang="en-US">
                <a:solidFill>
                  <a:srgbClr val="FFFF00"/>
                </a:solidFill>
              </a:rPr>
              <a:t>eam</a:t>
            </a:r>
            <a:r>
              <a:rPr lang="en-US" altLang="en-US" sz="3500">
                <a:solidFill>
                  <a:srgbClr val="FFFF00"/>
                </a:solidFill>
              </a:rPr>
              <a:t> Mission Statement?</a:t>
            </a:r>
          </a:p>
        </p:txBody>
      </p:sp>
      <p:sp>
        <p:nvSpPr>
          <p:cNvPr id="74756" name="Rectangle 4"/>
          <p:cNvSpPr>
            <a:spLocks noChangeArrowheads="1"/>
          </p:cNvSpPr>
          <p:nvPr>
            <p:ph type="body" sz="half" idx="1"/>
          </p:nvPr>
        </p:nvSpPr>
        <p:spPr>
          <a:xfrm>
            <a:off x="1143000" y="3048000"/>
            <a:ext cx="6858000" cy="1447800"/>
          </a:xfrm>
          <a:noFill/>
          <a:ln/>
        </p:spPr>
        <p:txBody>
          <a:bodyPr lIns="92075" tIns="46038" rIns="92075" bIns="46038"/>
          <a:lstStyle/>
          <a:p>
            <a:pPr algn="ctr"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A statement of purpose created and shared by all team members; it explains what the group is created to do. </a:t>
            </a: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8058150" y="6426200"/>
            <a:ext cx="10858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21 TM A2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6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8" name="Oval 12"/>
          <p:cNvSpPr>
            <a:spLocks noChangeArrowheads="1"/>
          </p:cNvSpPr>
          <p:nvPr/>
        </p:nvSpPr>
        <p:spPr bwMode="auto">
          <a:xfrm>
            <a:off x="5867400" y="3733800"/>
            <a:ext cx="2286000" cy="1981200"/>
          </a:xfrm>
          <a:prstGeom prst="ellipse">
            <a:avLst/>
          </a:prstGeom>
          <a:solidFill>
            <a:srgbClr val="FFFF00"/>
          </a:solidFill>
          <a:ln w="127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7" name="Oval 11"/>
          <p:cNvSpPr>
            <a:spLocks noChangeArrowheads="1"/>
          </p:cNvSpPr>
          <p:nvPr/>
        </p:nvSpPr>
        <p:spPr bwMode="auto">
          <a:xfrm>
            <a:off x="2362200" y="4038600"/>
            <a:ext cx="2286000" cy="1066800"/>
          </a:xfrm>
          <a:prstGeom prst="ellipse">
            <a:avLst/>
          </a:prstGeom>
          <a:solidFill>
            <a:srgbClr val="FFFF00"/>
          </a:solidFill>
          <a:ln w="127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6" name="Oval 10"/>
          <p:cNvSpPr>
            <a:spLocks noChangeArrowheads="1"/>
          </p:cNvSpPr>
          <p:nvPr/>
        </p:nvSpPr>
        <p:spPr bwMode="auto">
          <a:xfrm>
            <a:off x="381000" y="2743200"/>
            <a:ext cx="2286000" cy="1066800"/>
          </a:xfrm>
          <a:prstGeom prst="ellipse">
            <a:avLst/>
          </a:prstGeom>
          <a:solidFill>
            <a:srgbClr val="FFFF00"/>
          </a:solidFill>
          <a:ln w="1905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79" name="Rectangle 3"/>
          <p:cNvSpPr>
            <a:spLocks noChangeArrowheads="1"/>
          </p:cNvSpPr>
          <p:nvPr>
            <p:ph type="title"/>
          </p:nvPr>
        </p:nvSpPr>
        <p:spPr>
          <a:xfrm>
            <a:off x="533400" y="381000"/>
            <a:ext cx="70104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 sz="3500">
                <a:solidFill>
                  <a:srgbClr val="FFFF00"/>
                </a:solidFill>
              </a:rPr>
              <a:t>How is a team mission related to building high performing groups?</a:t>
            </a:r>
          </a:p>
        </p:txBody>
      </p:sp>
      <p:sp>
        <p:nvSpPr>
          <p:cNvPr id="75780" name="Rectangle 4"/>
          <p:cNvSpPr>
            <a:spLocks noChangeArrowheads="1"/>
          </p:cNvSpPr>
          <p:nvPr>
            <p:ph type="body" sz="half" idx="1"/>
          </p:nvPr>
        </p:nvSpPr>
        <p:spPr>
          <a:xfrm>
            <a:off x="381000" y="2895600"/>
            <a:ext cx="2286000" cy="685800"/>
          </a:xfrm>
          <a:noFill/>
          <a:ln/>
        </p:spPr>
        <p:txBody>
          <a:bodyPr lIns="92075" tIns="46038" rIns="92075" bIns="46038"/>
          <a:lstStyle/>
          <a:p>
            <a:pPr marL="0" indent="4763"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200" b="1"/>
              <a:t>mission </a:t>
            </a:r>
            <a:br>
              <a:rPr lang="en-US" altLang="en-US" sz="2200" b="1"/>
            </a:br>
            <a:r>
              <a:rPr lang="en-US" altLang="en-US" sz="2200" b="1"/>
              <a:t>statement</a:t>
            </a:r>
            <a:r>
              <a:rPr lang="en-US" altLang="en-US" sz="2200"/>
              <a:t> </a:t>
            </a:r>
          </a:p>
        </p:txBody>
      </p:sp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8001000" y="6477000"/>
            <a:ext cx="10429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21 TM A3</a:t>
            </a: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2362200" y="4191000"/>
            <a:ext cx="2286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indent="4763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75" indent="-347663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62063" indent="-293688">
              <a:spcBef>
                <a:spcPct val="20000"/>
              </a:spcBef>
              <a:buClr>
                <a:srgbClr val="FF6600"/>
              </a:buClr>
              <a:buSzPct val="7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6846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8675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5875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3075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0275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7475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200" b="1"/>
              <a:t>goals &amp;</a:t>
            </a:r>
            <a:br>
              <a:rPr lang="en-US" altLang="en-US" sz="2200" b="1"/>
            </a:br>
            <a:r>
              <a:rPr lang="en-US" altLang="en-US" sz="2200" b="1"/>
              <a:t>daily actions</a:t>
            </a:r>
            <a:r>
              <a:rPr lang="en-US" altLang="en-US" sz="2200"/>
              <a:t> </a:t>
            </a:r>
          </a:p>
        </p:txBody>
      </p: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5867400" y="4038600"/>
            <a:ext cx="2286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indent="4763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75" indent="-347663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62063" indent="-293688">
              <a:spcBef>
                <a:spcPct val="20000"/>
              </a:spcBef>
              <a:buClr>
                <a:srgbClr val="FF6600"/>
              </a:buClr>
              <a:buSzPct val="7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6846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8675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5875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3075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0275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7475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200" b="1"/>
              <a:t>high performing</a:t>
            </a:r>
            <a:br>
              <a:rPr lang="en-US" altLang="en-US" sz="2200" b="1"/>
            </a:br>
            <a:r>
              <a:rPr lang="en-US" altLang="en-US" sz="2200" b="1"/>
              <a:t>individuals &amp;</a:t>
            </a:r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200" b="1"/>
              <a:t>groups </a:t>
            </a:r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200" b="1"/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2362200" y="3581400"/>
            <a:ext cx="533400" cy="6096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5" name="Line 9"/>
          <p:cNvSpPr>
            <a:spLocks noChangeShapeType="1"/>
          </p:cNvSpPr>
          <p:nvPr/>
        </p:nvSpPr>
        <p:spPr bwMode="auto">
          <a:xfrm>
            <a:off x="4572000" y="4648200"/>
            <a:ext cx="1371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57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57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57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57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57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57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57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57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0" grpId="1" build="p"/>
      <p:bldP spid="75782" grpId="0"/>
      <p:bldP spid="7578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0" y="122238"/>
            <a:ext cx="8001000" cy="944562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 sz="4700">
                <a:solidFill>
                  <a:srgbClr val="FFFF00"/>
                </a:solidFill>
              </a:rPr>
              <a:t>Creating the Team Mission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381000" y="1719263"/>
            <a:ext cx="3581400" cy="4411662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Step 1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Identify and agree upon the </a:t>
            </a:r>
            <a:r>
              <a:rPr lang="en-US" altLang="en-US" sz="2600" b="1" i="1">
                <a:solidFill>
                  <a:srgbClr val="FFFF00"/>
                </a:solidFill>
              </a:rPr>
              <a:t>stakeholders</a:t>
            </a:r>
            <a:r>
              <a:rPr lang="en-US" altLang="en-US" sz="2600">
                <a:solidFill>
                  <a:schemeClr val="bg1"/>
                </a:solidFill>
              </a:rPr>
              <a:t>.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/>
          </a:p>
          <a:p>
            <a:pPr lvl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/>
              <a:t>	Stakeholders are people who will be affected if the mission is carried out.</a:t>
            </a:r>
          </a:p>
        </p:txBody>
      </p:sp>
      <p:sp>
        <p:nvSpPr>
          <p:cNvPr id="66571" name="Rectangle 11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719263"/>
            <a:ext cx="4343400" cy="4411662"/>
          </a:xfrm>
        </p:spPr>
        <p:txBody>
          <a:bodyPr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Step 2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Describe and agree upon the</a:t>
            </a:r>
            <a:r>
              <a:rPr lang="en-US" altLang="en-US" sz="2600"/>
              <a:t> </a:t>
            </a:r>
            <a:r>
              <a:rPr lang="en-US" altLang="en-US" sz="2600" b="1" i="1">
                <a:solidFill>
                  <a:srgbClr val="FFFF00"/>
                </a:solidFill>
              </a:rPr>
              <a:t>common purpose.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1800">
              <a:solidFill>
                <a:srgbClr val="FFFF00"/>
              </a:solidFill>
            </a:endParaRPr>
          </a:p>
          <a:p>
            <a:pPr lvl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/>
              <a:t>	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/>
              <a:t>	A common purpose is a statement that describes why the group was formed</a:t>
            </a:r>
          </a:p>
          <a:p>
            <a:endParaRPr lang="en-US" altLang="en-US" sz="2600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8058150" y="6350000"/>
            <a:ext cx="10858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21 TM B1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7985125" y="6477000"/>
            <a:ext cx="1077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21 TM B2 </a:t>
            </a:r>
          </a:p>
        </p:txBody>
      </p:sp>
      <p:sp>
        <p:nvSpPr>
          <p:cNvPr id="76807" name="Rectangle 7"/>
          <p:cNvSpPr>
            <a:spLocks noChangeArrowheads="1"/>
          </p:cNvSpPr>
          <p:nvPr/>
        </p:nvSpPr>
        <p:spPr bwMode="auto">
          <a:xfrm>
            <a:off x="304800" y="76200"/>
            <a:ext cx="7086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>
            <a:lvl1pPr>
              <a:defRPr sz="3900" b="1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>
              <a:defRPr sz="3900" b="1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>
              <a:defRPr sz="3900" b="1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>
              <a:defRPr sz="3900" b="1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>
              <a:defRPr sz="3900" b="1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4300">
                <a:solidFill>
                  <a:srgbClr val="FFFF00"/>
                </a:solidFill>
              </a:rPr>
              <a:t>Creating the Team Mission</a:t>
            </a:r>
          </a:p>
        </p:txBody>
      </p:sp>
      <p:sp>
        <p:nvSpPr>
          <p:cNvPr id="76816" name="Text Box 16"/>
          <p:cNvSpPr txBox="1">
            <a:spLocks noChangeArrowheads="1"/>
          </p:cNvSpPr>
          <p:nvPr/>
        </p:nvSpPr>
        <p:spPr bwMode="auto">
          <a:xfrm>
            <a:off x="304800" y="1447800"/>
            <a:ext cx="6781800" cy="177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 b="1">
                <a:solidFill>
                  <a:srgbClr val="FFFF00"/>
                </a:solidFill>
              </a:rPr>
              <a:t>Step 3</a:t>
            </a:r>
          </a:p>
          <a:p>
            <a:endParaRPr lang="en-US" altLang="en-US" b="1">
              <a:solidFill>
                <a:srgbClr val="FFFF00"/>
              </a:solidFill>
            </a:endParaRPr>
          </a:p>
          <a:p>
            <a:r>
              <a:rPr lang="en-US" altLang="en-US">
                <a:solidFill>
                  <a:schemeClr val="bg1"/>
                </a:solidFill>
              </a:rPr>
              <a:t>Describe and agree upon the</a:t>
            </a:r>
            <a:r>
              <a:rPr lang="en-US" altLang="en-US"/>
              <a:t> </a:t>
            </a:r>
            <a:r>
              <a:rPr lang="en-US" altLang="en-US" b="1" i="1">
                <a:solidFill>
                  <a:srgbClr val="FFFF00"/>
                </a:solidFill>
              </a:rPr>
              <a:t>guiding principles.</a:t>
            </a:r>
          </a:p>
          <a:p>
            <a:endParaRPr lang="en-US" altLang="en-US">
              <a:solidFill>
                <a:srgbClr val="FFFF00"/>
              </a:solidFill>
            </a:endParaRPr>
          </a:p>
          <a:p>
            <a:pPr lvl="1"/>
            <a:r>
              <a:rPr lang="en-US" altLang="en-US">
                <a:solidFill>
                  <a:schemeClr val="bg1"/>
                </a:solidFill>
              </a:rPr>
              <a:t>Guiding principles are a set of expectations for how group members will go about their work</a:t>
            </a:r>
          </a:p>
        </p:txBody>
      </p:sp>
      <p:sp>
        <p:nvSpPr>
          <p:cNvPr id="76817" name="Text Box 17"/>
          <p:cNvSpPr txBox="1">
            <a:spLocks noChangeArrowheads="1"/>
          </p:cNvSpPr>
          <p:nvPr/>
        </p:nvSpPr>
        <p:spPr bwMode="auto">
          <a:xfrm>
            <a:off x="1371600" y="3657600"/>
            <a:ext cx="632460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 b="1">
                <a:solidFill>
                  <a:srgbClr val="FFFF00"/>
                </a:solidFill>
              </a:rPr>
              <a:t>Step 4</a:t>
            </a:r>
          </a:p>
          <a:p>
            <a:endParaRPr lang="en-US" altLang="en-US" sz="2000" b="1">
              <a:solidFill>
                <a:srgbClr val="FFFF00"/>
              </a:solidFill>
            </a:endParaRPr>
          </a:p>
          <a:p>
            <a:r>
              <a:rPr lang="en-US" altLang="en-US">
                <a:solidFill>
                  <a:schemeClr val="bg1"/>
                </a:solidFill>
              </a:rPr>
              <a:t>Draft a written copy of the mission including the common purpose and guiding principles </a:t>
            </a:r>
          </a:p>
        </p:txBody>
      </p:sp>
      <p:sp>
        <p:nvSpPr>
          <p:cNvPr id="76818" name="Text Box 18"/>
          <p:cNvSpPr txBox="1">
            <a:spLocks noChangeArrowheads="1"/>
          </p:cNvSpPr>
          <p:nvPr/>
        </p:nvSpPr>
        <p:spPr bwMode="auto">
          <a:xfrm>
            <a:off x="3124200" y="5181600"/>
            <a:ext cx="601980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 b="1">
                <a:solidFill>
                  <a:srgbClr val="FF0000"/>
                </a:solidFill>
              </a:rPr>
              <a:t>Step 5</a:t>
            </a:r>
          </a:p>
          <a:p>
            <a:endParaRPr lang="en-US" altLang="en-US" sz="2000" b="1">
              <a:solidFill>
                <a:srgbClr val="FF0000"/>
              </a:solidFill>
            </a:endParaRPr>
          </a:p>
          <a:p>
            <a:r>
              <a:rPr lang="en-US" altLang="en-US">
                <a:solidFill>
                  <a:schemeClr val="bg1"/>
                </a:solidFill>
              </a:rPr>
              <a:t>Revise the document as a team and agree upon the final product</a:t>
            </a:r>
          </a:p>
        </p:txBody>
      </p:sp>
      <p:pic>
        <p:nvPicPr>
          <p:cNvPr id="76819" name="Picture 19" descr="MMj0283618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276600"/>
            <a:ext cx="14478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78</TotalTime>
  <Words>212</Words>
  <Application>Microsoft Office PowerPoint</Application>
  <PresentationFormat>On-screen Show (4:3)</PresentationFormat>
  <Paragraphs>61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Times New Roman</vt:lpstr>
      <vt:lpstr>Arial</vt:lpstr>
      <vt:lpstr>Wingdings</vt:lpstr>
      <vt:lpstr>AHS template</vt:lpstr>
      <vt:lpstr>PowerPoint Presentation</vt:lpstr>
      <vt:lpstr>Team Work Analysis</vt:lpstr>
      <vt:lpstr>What is a Mission Statement?</vt:lpstr>
      <vt:lpstr>What is a Team Mission Statement?</vt:lpstr>
      <vt:lpstr>How is a team mission related to building high performing groups?</vt:lpstr>
      <vt:lpstr>Creating the Team Mission</vt:lpstr>
      <vt:lpstr>PowerPoint Presentation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8</cp:revision>
  <cp:lastPrinted>1601-01-01T00:00:00Z</cp:lastPrinted>
  <dcterms:created xsi:type="dcterms:W3CDTF">2004-01-22T15:37:26Z</dcterms:created>
  <dcterms:modified xsi:type="dcterms:W3CDTF">2018-07-09T16:03:31Z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