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16"/>
  </p:notesMasterIdLst>
  <p:handoutMasterIdLst>
    <p:handoutMasterId r:id="rId17"/>
  </p:handoutMasterIdLst>
  <p:sldIdLst>
    <p:sldId id="269" r:id="rId2"/>
    <p:sldId id="257" r:id="rId3"/>
    <p:sldId id="259" r:id="rId4"/>
    <p:sldId id="261" r:id="rId5"/>
    <p:sldId id="260" r:id="rId6"/>
    <p:sldId id="270" r:id="rId7"/>
    <p:sldId id="262" r:id="rId8"/>
    <p:sldId id="263" r:id="rId9"/>
    <p:sldId id="264" r:id="rId10"/>
    <p:sldId id="265" r:id="rId11"/>
    <p:sldId id="271" r:id="rId12"/>
    <p:sldId id="266" r:id="rId13"/>
    <p:sldId id="267" r:id="rId14"/>
    <p:sldId id="268" r:id="rId15"/>
  </p:sldIdLst>
  <p:sldSz cx="9144000" cy="6858000" type="screen4x3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25A864CB-BCD7-4B27-A5AB-5FE883A622B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E8C47CC9-2D30-4FCA-8856-4AD9919F334E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D451261-4A45-48F7-B73C-1276EA4AC187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983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7F2CDF-3448-4887-963C-4C380EF4FCD8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931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1744484-6A0D-4167-8C40-700BA921720D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1024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E87AD0-770A-4BA1-98A4-28A4DEE99AB4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942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10344B4-1DB3-45BF-9457-054599731644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40B255-E873-4B70-923D-579E0357CC37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7107AD-2C17-4E1D-AF2A-48D79D9D5A3A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3BD9A8-ED1C-4034-B420-779F52D996BB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0CCF75-2B00-4078-939A-F819AD5B9D73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FE9A45F-0EE8-452A-B7EF-C63E421F0903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7D8717-A624-4EBF-92C3-D229411E7C9D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003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B38094A-2247-4EA3-A48E-E8302A2CE092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C101BF-98DA-4C34-B684-94AB79B57F15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911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37C6D9A-6A3C-487C-AEF0-F17BE9EDEA99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F6912151-F41D-4932-82CF-A14449475E3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6B547A-08F3-4646-82B6-12D0C81A5AE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698124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9676-802B-41E2-9283-74B2AFAAE56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22462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405662B-C12F-4E34-9159-ABDAD9EC51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9184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24B1C1-9198-4CAF-A578-571562953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7895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C6649D-BE3D-4A17-B169-676A625D236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62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8E1D3C-438E-44A3-AE0D-E70507D139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607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7C487D-2971-4928-B99F-BCA2ECA0FE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5783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FB2646-B3D6-48E5-934D-84534CA92D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89167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FC2CDA-1DA0-4CE5-9B44-289015401B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76370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689706-49A2-4B36-962F-157742A1C9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31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3A1065-B427-4C2A-9722-6CC148010B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85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4D0808"/>
            </a:gs>
            <a:gs pos="30000">
              <a:srgbClr val="FF0300"/>
            </a:gs>
            <a:gs pos="55000">
              <a:srgbClr val="FF7A00"/>
            </a:gs>
            <a:gs pos="100000">
              <a:srgbClr val="FFF2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B0699C43-007E-44DD-A4D3-39F1B7B95254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Two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WE 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 22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1828800" y="2438400"/>
            <a:ext cx="548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How do we build high performing teams?</a:t>
            </a:r>
          </a:p>
        </p:txBody>
      </p:sp>
      <p:sp>
        <p:nvSpPr>
          <p:cNvPr id="97286" name="WordArt 6"/>
          <p:cNvSpPr>
            <a:spLocks noChangeArrowheads="1" noChangeShapeType="1" noTextEdit="1"/>
          </p:cNvSpPr>
          <p:nvPr/>
        </p:nvSpPr>
        <p:spPr bwMode="auto">
          <a:xfrm>
            <a:off x="304800" y="533400"/>
            <a:ext cx="7467600" cy="118110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en-US" sz="6600" kern="10">
                <a:ln w="15875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 panose="020B0A04020102020204" pitchFamily="34" charset="0"/>
              </a:rPr>
              <a:t>Conflict Resolution Techniques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5" name="Rectangle 3"/>
          <p:cNvSpPr>
            <a:spLocks noChangeArrowheads="1"/>
          </p:cNvSpPr>
          <p:nvPr>
            <p:ph type="title"/>
          </p:nvPr>
        </p:nvSpPr>
        <p:spPr>
          <a:xfrm>
            <a:off x="457200" y="228600"/>
            <a:ext cx="7010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What is the key to conflict resolution?</a:t>
            </a:r>
          </a:p>
        </p:txBody>
      </p:sp>
      <p:sp>
        <p:nvSpPr>
          <p:cNvPr id="79876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685800" y="1905000"/>
            <a:ext cx="7620000" cy="49530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chemeClr val="bg1"/>
                </a:solidFill>
              </a:rPr>
              <a:t>Effective Communication!</a:t>
            </a:r>
            <a:endParaRPr lang="en-US" altLang="en-US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endParaRPr lang="en-US" altLang="en-US" sz="2600" b="1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1. Listen</a:t>
            </a:r>
            <a:r>
              <a:rPr lang="en-US" altLang="en-US" sz="2600">
                <a:solidFill>
                  <a:schemeClr val="bg1"/>
                </a:solidFill>
              </a:rPr>
              <a:t> to understand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2. When speaking; use </a:t>
            </a:r>
            <a:r>
              <a:rPr lang="en-US" altLang="en-US" sz="2600" b="1">
                <a:solidFill>
                  <a:srgbClr val="FFFF00"/>
                </a:solidFill>
              </a:rPr>
              <a:t>“I statements”</a:t>
            </a:r>
            <a:r>
              <a:rPr lang="en-US" altLang="en-US" sz="2600">
                <a:solidFill>
                  <a:schemeClr val="bg1"/>
                </a:solidFill>
              </a:rPr>
              <a:t> rather 	than “You statements.” 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3. Ask</a:t>
            </a:r>
            <a:r>
              <a:rPr lang="en-US" altLang="en-US" sz="2600">
                <a:solidFill>
                  <a:schemeClr val="bg1"/>
                </a:solidFill>
              </a:rPr>
              <a:t> questions to seek information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</a:t>
            </a:r>
            <a:endParaRPr lang="en-US" altLang="en-US" sz="2600">
              <a:solidFill>
                <a:schemeClr val="bg1"/>
              </a:solidFill>
            </a:endParaRPr>
          </a:p>
        </p:txBody>
      </p:sp>
      <p:sp>
        <p:nvSpPr>
          <p:cNvPr id="79877" name="Text Box 5"/>
          <p:cNvSpPr txBox="1">
            <a:spLocks noChangeArrowheads="1"/>
          </p:cNvSpPr>
          <p:nvPr/>
        </p:nvSpPr>
        <p:spPr bwMode="auto">
          <a:xfrm>
            <a:off x="7985125" y="6400800"/>
            <a:ext cx="1077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D2 </a:t>
            </a:r>
          </a:p>
        </p:txBody>
      </p:sp>
      <p:pic>
        <p:nvPicPr>
          <p:cNvPr id="79879" name="Picture 7" descr="MCj043390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7239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98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98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98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98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98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98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98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98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6" grpId="0" build="p" bldLvl="5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ChangeArrowheads="1"/>
          </p:cNvSpPr>
          <p:nvPr>
            <p:ph type="title"/>
          </p:nvPr>
        </p:nvSpPr>
        <p:spPr>
          <a:xfrm>
            <a:off x="457200" y="228600"/>
            <a:ext cx="7010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What is the key to conflict resolution?</a:t>
            </a:r>
          </a:p>
        </p:txBody>
      </p:sp>
      <p:sp>
        <p:nvSpPr>
          <p:cNvPr id="1013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85800" y="1905000"/>
            <a:ext cx="7620000" cy="49530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b="1">
                <a:solidFill>
                  <a:schemeClr val="bg1"/>
                </a:solidFill>
              </a:rPr>
              <a:t>Effective Communication!</a:t>
            </a:r>
            <a:endParaRPr lang="en-US" altLang="en-US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FF00"/>
                </a:solidFill>
              </a:rPr>
              <a:t>	4. Ask</a:t>
            </a:r>
            <a:r>
              <a:rPr lang="en-US" altLang="en-US" sz="2600">
                <a:solidFill>
                  <a:srgbClr val="FF0000"/>
                </a:solidFill>
              </a:rPr>
              <a:t> </a:t>
            </a:r>
            <a:r>
              <a:rPr lang="en-US" altLang="en-US" sz="2600">
                <a:solidFill>
                  <a:schemeClr val="bg1"/>
                </a:solidFill>
              </a:rPr>
              <a:t>questions to find out what you can do to 	resolve the conflict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600" b="1">
                <a:solidFill>
                  <a:srgbClr val="FF0000"/>
                </a:solidFill>
              </a:rPr>
              <a:t>	5. Look</a:t>
            </a:r>
            <a:r>
              <a:rPr lang="en-US" altLang="en-US" sz="2600">
                <a:solidFill>
                  <a:schemeClr val="bg1"/>
                </a:solidFill>
              </a:rPr>
              <a:t> for solutions that will benefit everyone 	involved in the conflict</a:t>
            </a:r>
          </a:p>
        </p:txBody>
      </p:sp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7985125" y="6400800"/>
            <a:ext cx="1077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D2 </a:t>
            </a:r>
          </a:p>
        </p:txBody>
      </p:sp>
      <p:pic>
        <p:nvPicPr>
          <p:cNvPr id="101381" name="Picture 5" descr="MCj043390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7239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1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13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1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13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1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79" grpId="0" build="p" bldLvl="5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2" name="Picture 6" descr="BD06990_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4114800"/>
            <a:ext cx="3124200" cy="2652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0899" name="Rectangle 3"/>
          <p:cNvSpPr>
            <a:spLocks noChangeArrowheads="1"/>
          </p:cNvSpPr>
          <p:nvPr>
            <p:ph type="title"/>
          </p:nvPr>
        </p:nvSpPr>
        <p:spPr>
          <a:xfrm>
            <a:off x="457200" y="3048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3500">
                <a:solidFill>
                  <a:srgbClr val="FFFF00"/>
                </a:solidFill>
              </a:rPr>
              <a:t>What strategies are useful in solving conflict?</a:t>
            </a:r>
          </a:p>
        </p:txBody>
      </p:sp>
      <p:sp>
        <p:nvSpPr>
          <p:cNvPr id="80900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2286000" y="1828800"/>
            <a:ext cx="6858000" cy="4343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b="1" i="1">
                <a:solidFill>
                  <a:srgbClr val="FFFF00"/>
                </a:solidFill>
              </a:rPr>
              <a:t>Mediation</a:t>
            </a:r>
            <a:r>
              <a:rPr lang="en-US" altLang="en-US" sz="2600">
                <a:solidFill>
                  <a:srgbClr val="FFFF00"/>
                </a:solidFill>
              </a:rPr>
              <a:t> </a:t>
            </a:r>
            <a:br>
              <a:rPr lang="en-US" altLang="en-US" sz="2600">
                <a:solidFill>
                  <a:srgbClr val="FFFF00"/>
                </a:solidFill>
              </a:rPr>
            </a:br>
            <a:r>
              <a:rPr lang="en-US" altLang="en-US" sz="2600"/>
              <a:t/>
            </a:r>
            <a:br>
              <a:rPr lang="en-US" altLang="en-US" sz="2600"/>
            </a:br>
            <a:r>
              <a:rPr lang="en-US" altLang="en-US" sz="2600">
                <a:solidFill>
                  <a:schemeClr val="bg1"/>
                </a:solidFill>
              </a:rPr>
              <a:t>A third person, who is not involved in the conflict, but trusted by both people involved, is brought in to help reach an agreement for action. </a:t>
            </a:r>
          </a:p>
        </p:txBody>
      </p:sp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7985125" y="6400800"/>
            <a:ext cx="10779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E1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9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build="p" bldLvl="5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6" name="Picture 6" descr="PE03329_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62600" y="3505200"/>
            <a:ext cx="3200400" cy="24749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1923" name="Rectangle 3"/>
          <p:cNvSpPr>
            <a:spLocks noChangeArrowheads="1"/>
          </p:cNvSpPr>
          <p:nvPr>
            <p:ph type="title"/>
          </p:nvPr>
        </p:nvSpPr>
        <p:spPr>
          <a:xfrm>
            <a:off x="457200" y="381000"/>
            <a:ext cx="7010400" cy="914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3500">
                <a:solidFill>
                  <a:srgbClr val="FFFF00"/>
                </a:solidFill>
              </a:rPr>
              <a:t>What strategies are useful in solving conflict?</a:t>
            </a:r>
          </a:p>
        </p:txBody>
      </p:sp>
      <p:sp>
        <p:nvSpPr>
          <p:cNvPr id="81924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152400" y="1676400"/>
            <a:ext cx="6477000" cy="4267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b="1" i="1">
                <a:solidFill>
                  <a:srgbClr val="FFFF00"/>
                </a:solidFill>
              </a:rPr>
              <a:t>Collaboration</a:t>
            </a:r>
            <a:r>
              <a:rPr lang="en-US" altLang="en-US" sz="2600" b="1">
                <a:solidFill>
                  <a:srgbClr val="FFFF00"/>
                </a:solidFill>
              </a:rPr>
              <a:t> </a:t>
            </a:r>
            <a:r>
              <a:rPr lang="en-US" altLang="en-US" sz="2600"/>
              <a:t/>
            </a:r>
            <a:br>
              <a:rPr lang="en-US" altLang="en-US" sz="2600"/>
            </a:br>
            <a:r>
              <a:rPr lang="en-US" altLang="en-US" sz="2600"/>
              <a:t/>
            </a:r>
            <a:br>
              <a:rPr lang="en-US" altLang="en-US" sz="2600"/>
            </a:br>
            <a:r>
              <a:rPr lang="en-US" altLang="en-US" sz="2600">
                <a:solidFill>
                  <a:schemeClr val="bg1"/>
                </a:solidFill>
              </a:rPr>
              <a:t>The people involved hold a meeting to brainstorm and discuss possible solutions for the problem. 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7985125" y="6400800"/>
            <a:ext cx="10779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E2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4" grpId="0" build="p" bldLvl="5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50" name="Picture 6" descr="BD09506_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lum bright="70000" contrast="-7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3352800"/>
            <a:ext cx="3657600" cy="335915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82947" name="Rectangle 3"/>
          <p:cNvSpPr>
            <a:spLocks noChangeArrowheads="1"/>
          </p:cNvSpPr>
          <p:nvPr>
            <p:ph type="title"/>
          </p:nvPr>
        </p:nvSpPr>
        <p:spPr>
          <a:xfrm>
            <a:off x="152400" y="228600"/>
            <a:ext cx="7620000" cy="10668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 sz="3500">
                <a:solidFill>
                  <a:srgbClr val="FFFF00"/>
                </a:solidFill>
              </a:rPr>
              <a:t>What strategies are useful in solving conflict?</a:t>
            </a:r>
          </a:p>
        </p:txBody>
      </p:sp>
      <p:sp>
        <p:nvSpPr>
          <p:cNvPr id="82948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3352800" y="2057400"/>
            <a:ext cx="5791200" cy="3886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b="1" i="1">
                <a:solidFill>
                  <a:srgbClr val="FFFF00"/>
                </a:solidFill>
              </a:rPr>
              <a:t>Negotiation</a:t>
            </a:r>
            <a:r>
              <a:rPr lang="en-US" altLang="en-US" sz="2600">
                <a:solidFill>
                  <a:srgbClr val="FFFF00"/>
                </a:solidFill>
              </a:rPr>
              <a:t> </a:t>
            </a:r>
            <a:r>
              <a:rPr lang="en-US" altLang="en-US" sz="2600"/>
              <a:t/>
            </a:r>
            <a:br>
              <a:rPr lang="en-US" altLang="en-US" sz="2600"/>
            </a:br>
            <a:r>
              <a:rPr lang="en-US" altLang="en-US" sz="2600"/>
              <a:t/>
            </a:r>
            <a:br>
              <a:rPr lang="en-US" altLang="en-US" sz="2600"/>
            </a:br>
            <a:r>
              <a:rPr lang="en-US" altLang="en-US" sz="2600">
                <a:solidFill>
                  <a:schemeClr val="bg1"/>
                </a:solidFill>
              </a:rPr>
              <a:t>Everyone involved comes to a meeting with a list of possible solutions. The group reviews each list and those solutions from each list that offer the most benefit to everyone are selected and implemented.</a:t>
            </a:r>
          </a:p>
        </p:txBody>
      </p:sp>
      <p:sp>
        <p:nvSpPr>
          <p:cNvPr id="82949" name="Text Box 5"/>
          <p:cNvSpPr txBox="1">
            <a:spLocks noChangeArrowheads="1"/>
          </p:cNvSpPr>
          <p:nvPr/>
        </p:nvSpPr>
        <p:spPr bwMode="auto">
          <a:xfrm>
            <a:off x="7985125" y="6400800"/>
            <a:ext cx="10779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3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E3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29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8" grpId="0" build="p" bldLvl="5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4" name="Rectangle 94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4D0808">
                  <a:alpha val="28000"/>
                </a:srgbClr>
              </a:gs>
              <a:gs pos="30000">
                <a:srgbClr val="FF0300">
                  <a:alpha val="49600"/>
                </a:srgbClr>
              </a:gs>
              <a:gs pos="55000">
                <a:srgbClr val="FF7A00">
                  <a:alpha val="67600"/>
                </a:srgbClr>
              </a:gs>
              <a:gs pos="100000">
                <a:srgbClr val="FFF200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24800" y="6400800"/>
            <a:ext cx="12684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Interest Approach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A </a:t>
            </a:r>
          </a:p>
        </p:txBody>
      </p:sp>
      <p:pic>
        <p:nvPicPr>
          <p:cNvPr id="5211" name="Picture 91" descr="Cathi Peyton Erman with Michael J. Fox on location in Phuket, Thailand, 1988"/>
          <p:cNvPicPr>
            <a:picLocks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76"/>
          <a:stretch>
            <a:fillRect/>
          </a:stretch>
        </p:blipFill>
        <p:spPr>
          <a:xfrm>
            <a:off x="3230563" y="0"/>
            <a:ext cx="2682875" cy="6858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5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xfrm>
            <a:off x="228600" y="122238"/>
            <a:ext cx="7772400" cy="944562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Imagine for a moment…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19200" y="2362200"/>
            <a:ext cx="6705600" cy="4038600"/>
          </a:xfrm>
          <a:noFill/>
          <a:ln/>
        </p:spPr>
        <p:txBody>
          <a:bodyPr lIns="92075" tIns="46038" rIns="92075" bIns="46038"/>
          <a:lstStyle/>
          <a:p>
            <a:pPr marL="0" indent="4763" algn="ctr"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You are a popular star working on the set of a hit situation comedy for television. Your co-worker has made several decisions lately that are affecting the morale of the other actors and actresses.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24800" y="6426200"/>
            <a:ext cx="126841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Interest Approach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B1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66568" name="Picture 8" descr="j0187587"/>
          <p:cNvPicPr>
            <a:picLocks noChangeAspect="1" noChangeArrowheads="1"/>
          </p:cNvPicPr>
          <p:nvPr>
            <p:ph sz="half" idx="2"/>
          </p:nvPr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4800600"/>
            <a:ext cx="1544638" cy="1817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95400" y="1905000"/>
            <a:ext cx="6705600" cy="4648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He dated and then married one of the team members you work with.</a:t>
            </a:r>
          </a:p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He slowed down production because he needed more time with his family.</a:t>
            </a:r>
          </a:p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None/>
            </a:pPr>
            <a:endParaRPr lang="en-US" altLang="en-US" sz="2600">
              <a:solidFill>
                <a:schemeClr val="bg1"/>
              </a:solidFill>
            </a:endParaRPr>
          </a:p>
          <a:p>
            <a:pPr marL="457200" indent="-457200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He used the name of the show you work with to build support for his Parkinson's Disease Research Foundation.  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7875588" y="6430963"/>
            <a:ext cx="1268412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Interest Approach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B2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75781" name="Picture 5" descr="j0187587"/>
          <p:cNvPicPr>
            <a:picLocks noChangeAspect="1" noChangeArrowheads="1"/>
          </p:cNvPicPr>
          <p:nvPr>
            <p:ph sz="half" idx="2"/>
          </p:nvPr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5257800"/>
            <a:ext cx="1219200" cy="14366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228600" y="304800"/>
            <a:ext cx="7467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en-US" altLang="en-US" sz="3200">
                <a:solidFill>
                  <a:srgbClr val="FFFF00"/>
                </a:solidFill>
              </a:rPr>
              <a:t>What do you think about some of these decisions he’s made?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57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757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757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9" grpId="0" build="p" bldLvl="5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Think back to a time when you were on a team…</a:t>
            </a:r>
          </a:p>
        </p:txBody>
      </p:sp>
      <p:sp>
        <p:nvSpPr>
          <p:cNvPr id="6758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066800" y="1905000"/>
            <a:ext cx="6553200" cy="4724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Did you experience any type of conflict on that team?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What was the cause of conflict?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How did the conflict affect the team?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7977188" y="6608763"/>
            <a:ext cx="8572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7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7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7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uiExpand="1" build="p" bldLvl="5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Understanding Conflict on Teams</a:t>
            </a:r>
          </a:p>
        </p:txBody>
      </p:sp>
      <p:sp>
        <p:nvSpPr>
          <p:cNvPr id="9933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09600" y="1905000"/>
            <a:ext cx="7010400" cy="4724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What is team conflict?</a:t>
            </a:r>
          </a:p>
          <a:p>
            <a:endParaRPr lang="en-US" altLang="en-US" i="1">
              <a:solidFill>
                <a:schemeClr val="bg1"/>
              </a:solidFill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b="1" i="1"/>
              <a:t>	</a:t>
            </a:r>
            <a:r>
              <a:rPr lang="en-US" altLang="en-US" i="1">
                <a:solidFill>
                  <a:schemeClr val="bg1"/>
                </a:solidFill>
              </a:rPr>
              <a:t>Team Conflict is </a:t>
            </a:r>
            <a:r>
              <a:rPr lang="en-US" altLang="en-US">
                <a:solidFill>
                  <a:schemeClr val="bg1"/>
                </a:solidFill>
              </a:rPr>
              <a:t>a difference of opinion on a controversial issue between two or more people</a:t>
            </a:r>
          </a:p>
        </p:txBody>
      </p:sp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8058150" y="6350000"/>
            <a:ext cx="108585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C1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9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93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 build="p" bldLvl="5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457200" y="2286000"/>
            <a:ext cx="7162800" cy="4343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Making assumptions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Different responses to change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	Different priorities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		Poor communication</a:t>
            </a:r>
          </a:p>
          <a:p>
            <a:pPr>
              <a:buFont typeface="Wingdings" panose="05000000000000000000" pitchFamily="2" charset="2"/>
              <a:buNone/>
            </a:pPr>
            <a:endParaRPr lang="en-US" altLang="en-US" sz="2200">
              <a:solidFill>
                <a:schemeClr val="bg1"/>
              </a:solidFill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			Weak or unfair group 	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2200">
                <a:solidFill>
                  <a:schemeClr val="bg1"/>
                </a:solidFill>
              </a:rPr>
              <a:t>					decision making process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8066088" y="6400800"/>
            <a:ext cx="10779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C2 </a:t>
            </a:r>
          </a:p>
        </p:txBody>
      </p:sp>
      <p:sp>
        <p:nvSpPr>
          <p:cNvPr id="76807" name="Rectangle 7"/>
          <p:cNvSpPr>
            <a:spLocks noGrp="1" noChangeArrowheads="1"/>
          </p:cNvSpPr>
          <p:nvPr>
            <p:ph type="title"/>
          </p:nvPr>
        </p:nvSpPr>
        <p:spPr>
          <a:xfrm>
            <a:off x="304800" y="122238"/>
            <a:ext cx="7696200" cy="1295400"/>
          </a:xfrm>
        </p:spPr>
        <p:txBody>
          <a:bodyPr/>
          <a:lstStyle/>
          <a:p>
            <a:r>
              <a:rPr lang="en-US" altLang="en-US" sz="2800">
                <a:solidFill>
                  <a:srgbClr val="FFFF00"/>
                </a:solidFill>
              </a:rPr>
              <a:t>There are events that may happen in the life of a team that can result in a difference of opinion: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68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68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68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6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6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68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3" grpId="0" uiExpand="1" build="p" bldLvl="5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FF00"/>
                </a:solidFill>
              </a:rPr>
              <a:t>Understanding Conflict on Teams</a:t>
            </a:r>
          </a:p>
        </p:txBody>
      </p:sp>
      <p:sp>
        <p:nvSpPr>
          <p:cNvPr id="778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609600" y="1905000"/>
            <a:ext cx="7010400" cy="47244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600"/>
              <a:t> </a:t>
            </a:r>
            <a:r>
              <a:rPr lang="en-US" altLang="en-US" sz="2600" b="1">
                <a:solidFill>
                  <a:schemeClr val="bg1"/>
                </a:solidFill>
              </a:rPr>
              <a:t>A couple of keys to remember…</a:t>
            </a:r>
            <a:endParaRPr lang="en-US" altLang="en-US" sz="26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Conflict is natural on teams; it is how 	you deal with it that affects team 	performance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</a:t>
            </a: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en-US" altLang="en-US" sz="2600">
                <a:solidFill>
                  <a:schemeClr val="bg1"/>
                </a:solidFill>
              </a:rPr>
              <a:t>		Unresolved conflict can result in a poor 	performing team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924800" y="6324600"/>
            <a:ext cx="1077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1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C3 </a:t>
            </a:r>
          </a:p>
        </p:txBody>
      </p:sp>
      <p:pic>
        <p:nvPicPr>
          <p:cNvPr id="77831" name="Picture 7" descr="MCj043390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419600"/>
            <a:ext cx="6477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832" name="Picture 8" descr="MCj04339030000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590800"/>
            <a:ext cx="6477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3"/>
          <p:cNvSpPr>
            <a:spLocks noChangeArrowheads="1"/>
          </p:cNvSpPr>
          <p:nvPr>
            <p:ph type="title"/>
          </p:nvPr>
        </p:nvSpPr>
        <p:spPr>
          <a:xfrm>
            <a:off x="457200" y="152400"/>
            <a:ext cx="7010400" cy="1295400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altLang="en-US">
                <a:solidFill>
                  <a:srgbClr val="FFFF00"/>
                </a:solidFill>
              </a:rPr>
              <a:t>What is conflict resolution?</a:t>
            </a:r>
          </a:p>
        </p:txBody>
      </p:sp>
      <p:sp>
        <p:nvSpPr>
          <p:cNvPr id="78852" name="Rectangle 4"/>
          <p:cNvSpPr>
            <a:spLocks noChangeArrowheads="1"/>
          </p:cNvSpPr>
          <p:nvPr>
            <p:ph type="body" sz="half" idx="1"/>
          </p:nvPr>
        </p:nvSpPr>
        <p:spPr>
          <a:xfrm>
            <a:off x="1752600" y="2895600"/>
            <a:ext cx="5334000" cy="1600200"/>
          </a:xfrm>
          <a:noFill/>
          <a:ln/>
        </p:spPr>
        <p:txBody>
          <a:bodyPr lIns="92075" tIns="46038" rIns="92075" bIns="46038"/>
          <a:lstStyle/>
          <a:p>
            <a:pPr indent="4763" algn="ctr">
              <a:buFont typeface="Wingdings" panose="05000000000000000000" pitchFamily="2" charset="2"/>
              <a:buNone/>
            </a:pPr>
            <a:r>
              <a:rPr lang="en-US" altLang="en-US">
                <a:solidFill>
                  <a:schemeClr val="bg1"/>
                </a:solidFill>
              </a:rPr>
              <a:t>an agreement between two or more people that settles a difference in opinion</a:t>
            </a:r>
          </a:p>
        </p:txBody>
      </p:sp>
      <p:sp>
        <p:nvSpPr>
          <p:cNvPr id="78853" name="Text Box 5"/>
          <p:cNvSpPr txBox="1">
            <a:spLocks noChangeArrowheads="1"/>
          </p:cNvSpPr>
          <p:nvPr/>
        </p:nvSpPr>
        <p:spPr bwMode="auto">
          <a:xfrm>
            <a:off x="7924800" y="6400800"/>
            <a:ext cx="1077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000" b="1">
                <a:solidFill>
                  <a:srgbClr val="FF0000"/>
                </a:solidFill>
              </a:rPr>
              <a:t>Objective 2</a:t>
            </a:r>
          </a:p>
          <a:p>
            <a:r>
              <a:rPr lang="en-US" altLang="en-US" sz="1000" b="1">
                <a:solidFill>
                  <a:srgbClr val="FF0000"/>
                </a:solidFill>
              </a:rPr>
              <a:t>AHS 22 TM D1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88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2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64</TotalTime>
  <Words>307</Words>
  <Application>Microsoft Office PowerPoint</Application>
  <PresentationFormat>On-screen Show (4:3)</PresentationFormat>
  <Paragraphs>100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Times New Roman</vt:lpstr>
      <vt:lpstr>Arial</vt:lpstr>
      <vt:lpstr>Wingdings</vt:lpstr>
      <vt:lpstr>AHS template</vt:lpstr>
      <vt:lpstr>PowerPoint Presentation</vt:lpstr>
      <vt:lpstr>PowerPoint Presentation</vt:lpstr>
      <vt:lpstr>Imagine for a moment…</vt:lpstr>
      <vt:lpstr>PowerPoint Presentation</vt:lpstr>
      <vt:lpstr>Think back to a time when you were on a team…</vt:lpstr>
      <vt:lpstr>Understanding Conflict on Teams</vt:lpstr>
      <vt:lpstr>There are events that may happen in the life of a team that can result in a difference of opinion:</vt:lpstr>
      <vt:lpstr>Understanding Conflict on Teams</vt:lpstr>
      <vt:lpstr>What is conflict resolution?</vt:lpstr>
      <vt:lpstr>What is the key to conflict resolution?</vt:lpstr>
      <vt:lpstr>What is the key to conflict resolution?</vt:lpstr>
      <vt:lpstr>What strategies are useful in solving conflict?</vt:lpstr>
      <vt:lpstr>What strategies are useful in solving conflict?</vt:lpstr>
      <vt:lpstr>What strategies are useful in solving conflict?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12</cp:revision>
  <cp:lastPrinted>1601-01-01T00:00:00Z</cp:lastPrinted>
  <dcterms:created xsi:type="dcterms:W3CDTF">2004-01-22T16:01:56Z</dcterms:created>
  <dcterms:modified xsi:type="dcterms:W3CDTF">2018-07-09T16:04:00Z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