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3"/>
  </p:notesMasterIdLst>
  <p:handoutMasterIdLst>
    <p:handoutMasterId r:id="rId14"/>
  </p:handoutMasterIdLst>
  <p:sldIdLst>
    <p:sldId id="265" r:id="rId2"/>
    <p:sldId id="257" r:id="rId3"/>
    <p:sldId id="259" r:id="rId4"/>
    <p:sldId id="261" r:id="rId5"/>
    <p:sldId id="260" r:id="rId6"/>
    <p:sldId id="262" r:id="rId7"/>
    <p:sldId id="263" r:id="rId8"/>
    <p:sldId id="266" r:id="rId9"/>
    <p:sldId id="264" r:id="rId10"/>
    <p:sldId id="267" r:id="rId11"/>
    <p:sldId id="268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17E213C-6007-46EF-8863-BC78EF0C24A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097AF9A0-BF45-49DC-B3DB-B9A5450360E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24AF71-C10C-4E8A-9199-C6DDF677D08A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A70800-86B9-483B-B41A-32C48E54EB25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561299-0ADB-49CD-A61C-40150BD774CA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993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49213C-D6D3-481E-AEC5-71A482B1B6AF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C3CADD-2C88-4E80-8EAE-5A1D8C3B546C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19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1B9DC4-D991-4C53-BEB8-8EB8BBEF712C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EF5006-AE5D-43EF-996A-56E315AA1E0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370353-E4DD-42E8-A3BD-71571087F3EE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0CF20C-97CD-45E8-BF40-EF1C204141EB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B8A216-C43A-4314-BADD-FE7E3975A71E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D65CCD-1E1D-462D-AD73-3AD4D1CF0D9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A8C38C6-B8BF-45FA-A903-FB2E812C3E9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E5296-9CA0-4FD5-BE83-BEC4D5488A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05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6A222-B923-4D7F-B42F-9E205B17D3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44870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EBA6159-5D32-4474-A2DA-7816DCE68A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5104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379FA1-4E88-4AA9-BC2F-CBEB80E091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554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231E31-1B62-4D83-8727-87A92DE9B4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68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C62917-D25A-4151-B87C-528B73C13E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282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FE7175-A3E9-4937-B5BF-01CD4CD798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2059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16F65-7B76-4793-8AA9-7A640A85CF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292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73D4CB-9DAD-4CF5-9488-85DEAAB98D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366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00A9C-D193-400E-85A2-BF1BF2B488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549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32435-1067-4B0C-ADA3-24C21C7592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16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6510781-89DD-4232-B6D9-875FD666FA8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23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1905000" y="26670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88070" name="WordArt 6"/>
          <p:cNvSpPr>
            <a:spLocks noChangeArrowheads="1" noChangeShapeType="1" noTextEdit="1"/>
          </p:cNvSpPr>
          <p:nvPr/>
        </p:nvSpPr>
        <p:spPr bwMode="auto">
          <a:xfrm>
            <a:off x="304800" y="533400"/>
            <a:ext cx="74676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Applying Conflict Resolution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do we Implement Conflict Resolution Techniques?</a:t>
            </a:r>
          </a:p>
        </p:txBody>
      </p:sp>
      <p:sp>
        <p:nvSpPr>
          <p:cNvPr id="9625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59436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Respect and objectivity are important components to conflict resolution.  </a:t>
            </a:r>
          </a:p>
          <a:p>
            <a:pPr>
              <a:spcBef>
                <a:spcPct val="50000"/>
              </a:spcBef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Consensus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is a general agreement on an idea or course of action held by all members of the team.  Consensus building is the creation of the agreement between all members of the team.</a:t>
            </a:r>
          </a:p>
        </p:txBody>
      </p:sp>
      <p:sp>
        <p:nvSpPr>
          <p:cNvPr id="9626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do we Implement Conflict Resolution Techniques?</a:t>
            </a:r>
          </a:p>
        </p:txBody>
      </p:sp>
      <p:sp>
        <p:nvSpPr>
          <p:cNvPr id="9830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59436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 b="1" i="1">
              <a:solidFill>
                <a:srgbClr val="FFFF00"/>
              </a:solidFill>
            </a:endParaRP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	Consensus Building</a:t>
            </a:r>
            <a:r>
              <a:rPr lang="en-US" altLang="en-US" sz="2600">
                <a:solidFill>
                  <a:schemeClr val="bg1"/>
                </a:solidFill>
              </a:rPr>
              <a:t> is the creation of the agreement among all members of the team.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8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152400" y="122238"/>
            <a:ext cx="78486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What is Conflict?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295400"/>
            <a:ext cx="7391400" cy="5334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Conflict </a:t>
            </a:r>
            <a:r>
              <a:rPr lang="en-US" altLang="en-US" sz="2600" b="1" i="1"/>
              <a:t>		</a:t>
            </a:r>
            <a:endParaRPr lang="en-US" altLang="en-US" sz="2600"/>
          </a:p>
          <a:p>
            <a:pPr lvl="1">
              <a:spcBef>
                <a:spcPct val="50000"/>
              </a:spcBef>
              <a:buClr>
                <a:srgbClr val="FFFF00"/>
              </a:buClr>
            </a:pPr>
            <a:r>
              <a:rPr lang="en-US" altLang="en-US" sz="2200">
                <a:solidFill>
                  <a:schemeClr val="bg1"/>
                </a:solidFill>
              </a:rPr>
              <a:t>a disagreement, or a confrontation of ideas and beliefs.  </a:t>
            </a:r>
            <a:endParaRPr lang="en-US" altLang="en-US" sz="22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Constructive conflict</a:t>
            </a:r>
            <a:r>
              <a:rPr lang="en-US" altLang="en-US" sz="2600" b="1" i="1">
                <a:solidFill>
                  <a:schemeClr val="tx2"/>
                </a:solidFill>
              </a:rPr>
              <a:t>	</a:t>
            </a:r>
            <a:endParaRPr lang="en-US" altLang="en-US" sz="2600">
              <a:solidFill>
                <a:schemeClr val="tx2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conflict that builds people, expands ideas, and creates positive change in the FFA chapter or organization</a:t>
            </a:r>
            <a:endParaRPr lang="en-US" altLang="en-US" sz="22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0000"/>
                </a:solidFill>
              </a:rPr>
              <a:t>Destructive conflict  	</a:t>
            </a:r>
            <a:endParaRPr lang="en-US" altLang="en-US" sz="260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</a:pPr>
            <a:r>
              <a:rPr lang="en-US" altLang="en-US" sz="2200">
                <a:solidFill>
                  <a:schemeClr val="bg1"/>
                </a:solidFill>
              </a:rPr>
              <a:t>conflict that attacks a person’s personality, destroys ideas and synergy, and does not propose methods for creating positive change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8001000" y="64008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FF00"/>
                </a:solidFill>
              </a:rPr>
              <a:t>Constructive vs. Destructive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524000"/>
            <a:ext cx="7848600" cy="5105400"/>
          </a:xfrm>
          <a:noFill/>
          <a:ln/>
        </p:spPr>
        <p:txBody>
          <a:bodyPr lIns="92075" tIns="46038" rIns="92075" bIns="46038"/>
          <a:lstStyle/>
          <a:p>
            <a:pPr marL="381000" indent="-3810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 b="1" i="1">
                <a:solidFill>
                  <a:srgbClr val="FFFF00"/>
                </a:solidFill>
              </a:rPr>
              <a:t>Constructive Conflict may include:</a:t>
            </a:r>
            <a:endParaRPr lang="en-US" altLang="en-US" sz="220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Discussing an idea or activity in an FFA meeting.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Offering suggestions about how to improve an activity or program.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Discussing differences in beliefs about agricultural issues.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4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400">
                <a:solidFill>
                  <a:schemeClr val="bg1"/>
                </a:solidFill>
              </a:rPr>
              <a:t>Constructive conflict often leads to improved activities and ideas.</a:t>
            </a:r>
            <a:endParaRPr lang="en-US" altLang="en-US" sz="2400" b="1" i="1">
              <a:solidFill>
                <a:schemeClr val="bg1"/>
              </a:solidFill>
            </a:endParaRP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B1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Constructive vs. Destructive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600200"/>
            <a:ext cx="7620000" cy="5029200"/>
          </a:xfrm>
          <a:noFill/>
          <a:ln/>
        </p:spPr>
        <p:txBody>
          <a:bodyPr lIns="92075" tIns="46038" rIns="92075" bIns="46038"/>
          <a:lstStyle/>
          <a:p>
            <a:pPr marL="381000" indent="-381000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000" b="1" i="1">
                <a:solidFill>
                  <a:srgbClr val="FFFF00"/>
                </a:solidFill>
              </a:rPr>
              <a:t>Destructive Conflict may include:</a:t>
            </a:r>
            <a:endParaRPr lang="en-US" altLang="en-US" sz="2000">
              <a:solidFill>
                <a:srgbClr val="FFFF00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Criticizing another person or their ideas behind their back.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Condemning beliefs held by another person, such as religion, culture, or attitudes toward agriculture.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Criticizing an activity without offering suggestions on ways to improve.</a:t>
            </a: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Destructive conflict often leads to closed-mindedness</a:t>
            </a:r>
            <a:r>
              <a:rPr lang="en-US" altLang="en-US" sz="2200"/>
              <a:t> </a:t>
            </a:r>
            <a:r>
              <a:rPr lang="en-US" altLang="en-US" sz="2200">
                <a:solidFill>
                  <a:schemeClr val="bg1"/>
                </a:solidFill>
              </a:rPr>
              <a:t>and further destructive conflict.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4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FF00"/>
                </a:solidFill>
              </a:rPr>
              <a:t>Conflict Resolution Techniques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noFill/>
          <a:ln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b="1" i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Communication </a:t>
            </a:r>
            <a:r>
              <a:rPr lang="en-US" altLang="en-US" sz="2600" b="1" i="1">
                <a:solidFill>
                  <a:srgbClr val="FFFF00"/>
                </a:solidFill>
              </a:rPr>
              <a:t> </a:t>
            </a:r>
            <a:r>
              <a:rPr lang="en-US" altLang="en-US" sz="2600" b="1" i="1"/>
              <a:t> </a:t>
            </a:r>
            <a:endParaRPr lang="en-US" altLang="en-US" sz="2600"/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Sharing ideas and feelings freely.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Listening is important.</a:t>
            </a:r>
            <a:endParaRPr lang="en-US" altLang="en-US" sz="2600" b="1" i="1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b="1" i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 b="1" i="1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19263"/>
            <a:ext cx="4038600" cy="4757737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b="1" i="1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Open-mindedness</a:t>
            </a:r>
            <a:endParaRPr lang="en-US" altLang="en-US">
              <a:solidFill>
                <a:srgbClr val="FFFF00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</a:pPr>
            <a:r>
              <a:rPr lang="en-US" altLang="en-US" sz="2600">
                <a:solidFill>
                  <a:schemeClr val="bg1"/>
                </a:solidFill>
              </a:rPr>
              <a:t> A state of mind where the individual is open to all possibilities. 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FF00"/>
              </a:buCl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Clr>
                <a:srgbClr val="FF0000"/>
              </a:buClr>
            </a:pPr>
            <a:r>
              <a:rPr lang="en-US" altLang="en-US" sz="2600">
                <a:solidFill>
                  <a:schemeClr val="bg1"/>
                </a:solidFill>
              </a:rPr>
              <a:t>A person analyzes the situation from an objective, open-minded point of view</a:t>
            </a:r>
            <a:endParaRPr lang="en-US" altLang="en-US" sz="2600"/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770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C1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7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7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75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792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300">
                <a:solidFill>
                  <a:srgbClr val="FFFF00"/>
                </a:solidFill>
              </a:rPr>
              <a:t>Conflict Resolution Techniques</a:t>
            </a:r>
          </a:p>
        </p:txBody>
      </p:sp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1719263"/>
            <a:ext cx="3581400" cy="4411662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Internalizing</a:t>
            </a:r>
            <a:r>
              <a:rPr lang="en-US" altLang="en-US" sz="2200"/>
              <a:t> </a:t>
            </a:r>
            <a:r>
              <a:rPr lang="en-US" altLang="en-US" sz="2200">
                <a:solidFill>
                  <a:schemeClr val="bg1"/>
                </a:solidFill>
              </a:rPr>
              <a:t>means that the person takes the comments to heart, often incurring hurt feelings in the process.</a:t>
            </a:r>
            <a:endParaRPr lang="en-US" altLang="en-US" sz="2200" b="1" i="1">
              <a:solidFill>
                <a:schemeClr val="bg1"/>
              </a:solidFill>
            </a:endParaRP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Win-win solutions</a:t>
            </a:r>
            <a:endParaRPr lang="en-US" altLang="en-US" sz="26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Solutions where each side of the conflict derives benefit from the outcome and is satisfied.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Requires creativity, brainstorming, and looking at the problem or conflict objectively. </a:t>
            </a:r>
          </a:p>
          <a:p>
            <a:endParaRPr lang="en-US" altLang="en-US" sz="2200">
              <a:solidFill>
                <a:schemeClr val="bg1"/>
              </a:solidFill>
            </a:endParaRP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C2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5782" name="Picture 6" descr="MCj030433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733800"/>
            <a:ext cx="1828800" cy="218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401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do we Implement Conflict Resolution Techniques?</a:t>
            </a:r>
          </a:p>
        </p:txBody>
      </p:sp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2484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 b="1" i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   Parliamentary procedure</a:t>
            </a:r>
            <a:r>
              <a:rPr lang="en-US" altLang="en-US" sz="2600"/>
              <a:t> </a:t>
            </a:r>
            <a:r>
              <a:rPr lang="en-US" altLang="en-US" sz="2600">
                <a:solidFill>
                  <a:schemeClr val="bg1"/>
                </a:solidFill>
              </a:rPr>
              <a:t>is a method of conducting a business meeting where the majority rules, the rights of the minority are protected, decisions are voted upon, and ideas are presented in an orderly manner.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173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do we Implement Conflict Resolution Techniques?</a:t>
            </a:r>
          </a:p>
        </p:txBody>
      </p:sp>
      <p:sp>
        <p:nvSpPr>
          <p:cNvPr id="942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62484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Pros &amp; cons lists are lists of the advantages and disadvantages to a proposed solution of a conflict.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Accurate needs assessment involves analyzing the needs, not the wants, of each side in the conflict.  </a:t>
            </a: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do we Implement Conflict Resolution Techniques?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676400"/>
            <a:ext cx="59436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Focus on the future versus the now means that all sides of the conflict focus on the desired outcomes. 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Focus on the activity or idea, rather than individuals.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77188" y="64770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23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78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uiExpand="1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107</TotalTime>
  <Words>345</Words>
  <Application>Microsoft Office PowerPoint</Application>
  <PresentationFormat>On-screen Show (4:3)</PresentationFormat>
  <Paragraphs>99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Times New Roman</vt:lpstr>
      <vt:lpstr>Arial</vt:lpstr>
      <vt:lpstr>Wingdings</vt:lpstr>
      <vt:lpstr>AHS template</vt:lpstr>
      <vt:lpstr>PowerPoint Presentation</vt:lpstr>
      <vt:lpstr>What is Conflict?</vt:lpstr>
      <vt:lpstr>Constructive vs. Destructive</vt:lpstr>
      <vt:lpstr>Constructive vs. Destructive</vt:lpstr>
      <vt:lpstr>Conflict Resolution Techniques</vt:lpstr>
      <vt:lpstr>Conflict Resolution Techniques</vt:lpstr>
      <vt:lpstr>How do we Implement Conflict Resolution Techniques?</vt:lpstr>
      <vt:lpstr>How do we Implement Conflict Resolution Techniques?</vt:lpstr>
      <vt:lpstr>How do we Implement Conflict Resolution Techniques?</vt:lpstr>
      <vt:lpstr>How do we Implement Conflict Resolution Techniques?</vt:lpstr>
      <vt:lpstr>How do we Implement Conflict Resolution Techniques?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10</cp:revision>
  <cp:lastPrinted>1601-01-01T00:00:00Z</cp:lastPrinted>
  <dcterms:created xsi:type="dcterms:W3CDTF">2004-01-22T16:26:06Z</dcterms:created>
  <dcterms:modified xsi:type="dcterms:W3CDTF">2018-07-09T16:04:25Z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