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7"/>
  </p:notesMasterIdLst>
  <p:handoutMasterIdLst>
    <p:handoutMasterId r:id="rId8"/>
  </p:handoutMasterIdLst>
  <p:sldIdLst>
    <p:sldId id="261" r:id="rId2"/>
    <p:sldId id="257" r:id="rId3"/>
    <p:sldId id="259" r:id="rId4"/>
    <p:sldId id="260" r:id="rId5"/>
    <p:sldId id="262" r:id="rId6"/>
  </p:sldIdLst>
  <p:sldSz cx="9144000" cy="6858000" type="screen4x3"/>
  <p:notesSz cx="6858000" cy="9144000"/>
  <p:custDataLst>
    <p:tags r:id="rId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fld id="{AF7E7F1D-69CD-441E-A8BB-4E140024500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D4CA5B7C-1BE1-49CE-9C23-08B4D29AE0D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074CFE-9E35-4D01-9E97-B460BD735844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80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BD7E23-0C0C-4B16-B443-2AB5EC3A2A1A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68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453F6D-688B-4EB1-BDF9-EE1F15AC525C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778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424ADC-FBD2-4F84-B53C-F49D517C41FC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788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5E94C4-A70E-4D38-A75A-7706FE3E09D1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829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3589B8F-12AC-4A23-B4E6-E1580CE7BF91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49001"/>
                  </a:schemeClr>
                </a:solidFill>
              </a14:hiddenFill>
            </a:ext>
          </a:extLst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7D223A-6282-452B-BB30-780A4E1DF7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6613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20B032-CCC3-417B-9276-E1EAF26E3C7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57082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4CF9C52-A95A-4EF0-B5D2-60D5003FD97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2318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82E54D-8C33-4939-AC77-1CE1C11508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750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D73CE9-E16E-43A2-AB31-D9432889C0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7247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C546D7-21A9-4D43-833E-F1E697DE1D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1531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AE14ED-56FB-4B29-B635-0231F5E6C2B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8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119611-70AD-4D29-9106-58B416178C5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0113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C7F52A-1A8C-4013-94EA-7EAB0BCF30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8553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E56741-13DA-4737-ABB3-8EB76A934A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5667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3166CD-0385-4B4E-AE65-BBABD7438C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6313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D0808"/>
            </a:gs>
            <a:gs pos="30000">
              <a:srgbClr val="FF0300"/>
            </a:gs>
            <a:gs pos="55000">
              <a:srgbClr val="FF7A00"/>
            </a:gs>
            <a:gs pos="100000">
              <a:srgbClr val="FFF2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72931FC0-AC1D-4874-98E2-48FA6E3447FA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wmf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life knowledge no t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</p:spPr>
      </p:pic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7620000" y="6019800"/>
            <a:ext cx="12192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Stage Two of Development</a:t>
            </a:r>
            <a:br>
              <a:rPr lang="en-US" altLang="en-US" sz="1200" b="1">
                <a:solidFill>
                  <a:srgbClr val="FF3300"/>
                </a:solidFill>
              </a:rPr>
            </a:br>
            <a:r>
              <a:rPr lang="en-US" altLang="en-US" sz="1200" b="1">
                <a:solidFill>
                  <a:srgbClr val="FF3300"/>
                </a:solidFill>
              </a:rPr>
              <a:t>WE </a:t>
            </a:r>
          </a:p>
        </p:txBody>
      </p:sp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7620000" y="5715000"/>
            <a:ext cx="7159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AHS 24</a:t>
            </a:r>
          </a:p>
        </p:txBody>
      </p:sp>
      <p:sp>
        <p:nvSpPr>
          <p:cNvPr id="79877" name="Text Box 5"/>
          <p:cNvSpPr txBox="1">
            <a:spLocks noChangeArrowheads="1"/>
          </p:cNvSpPr>
          <p:nvPr/>
        </p:nvSpPr>
        <p:spPr bwMode="auto">
          <a:xfrm>
            <a:off x="1905000" y="2667000"/>
            <a:ext cx="5486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How do we build high performing teams?</a:t>
            </a:r>
          </a:p>
        </p:txBody>
      </p:sp>
      <p:sp>
        <p:nvSpPr>
          <p:cNvPr id="79878" name="WordArt 6"/>
          <p:cNvSpPr>
            <a:spLocks noChangeArrowheads="1" noChangeShapeType="1" noTextEdit="1"/>
          </p:cNvSpPr>
          <p:nvPr/>
        </p:nvSpPr>
        <p:spPr bwMode="auto">
          <a:xfrm>
            <a:off x="152400" y="533400"/>
            <a:ext cx="7772400" cy="1181100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/>
            <a:r>
              <a:rPr lang="en-US" sz="6600" kern="10">
                <a:ln w="1587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Showing Compassion to Others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 sz="4700">
                <a:solidFill>
                  <a:srgbClr val="FFFF00"/>
                </a:solidFill>
              </a:rPr>
              <a:t>Compassion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143000" y="2133600"/>
            <a:ext cx="6858000" cy="4419600"/>
          </a:xfrm>
          <a:noFill/>
          <a:ln/>
        </p:spPr>
        <p:txBody>
          <a:bodyPr lIns="92075" tIns="46038" rIns="92075" bIns="46038"/>
          <a:lstStyle/>
          <a:p>
            <a:pPr marL="347663" indent="4763" algn="ctr">
              <a:buFont typeface="Wingdings" panose="05000000000000000000" pitchFamily="2" charset="2"/>
              <a:buNone/>
            </a:pPr>
            <a:r>
              <a:rPr lang="en-US" altLang="en-US" sz="3400">
                <a:solidFill>
                  <a:schemeClr val="bg1"/>
                </a:solidFill>
              </a:rPr>
              <a:t>Acting kindly towards others because you want to help, not for the material rewards.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8001000" y="6477000"/>
            <a:ext cx="1008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1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24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 sz="4700">
                <a:solidFill>
                  <a:srgbClr val="FFFF00"/>
                </a:solidFill>
              </a:rPr>
              <a:t>Compassionate Actions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381000" y="2057400"/>
            <a:ext cx="4267200" cy="4800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Being honest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Accepting others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Thinking kind thoughts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Giving a loving gesture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Praying for others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Complimenting others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85125" y="6477000"/>
            <a:ext cx="1008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2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24 TM B </a:t>
            </a:r>
          </a:p>
        </p:txBody>
      </p:sp>
      <p:sp>
        <p:nvSpPr>
          <p:cNvPr id="66568" name="Rectangle 8"/>
          <p:cNvSpPr>
            <a:spLocks noChangeArrowheads="1"/>
          </p:cNvSpPr>
          <p:nvPr/>
        </p:nvSpPr>
        <p:spPr bwMode="auto">
          <a:xfrm>
            <a:off x="5715000" y="2057400"/>
            <a:ext cx="35052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rgbClr val="FF6600"/>
              </a:buClr>
              <a:buSzPct val="7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Listening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Giving a shoulder to cry on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Hugging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Being a Friend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Loving others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Forgiving others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65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65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65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665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65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665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665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665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65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65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665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665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bldLvl="5"/>
      <p:bldP spid="66568" grpId="0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>
            <p:ph type="title"/>
          </p:nvPr>
        </p:nvSpPr>
        <p:spPr>
          <a:xfrm>
            <a:off x="152400" y="122238"/>
            <a:ext cx="7848600" cy="1295400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How can I benefit from leading </a:t>
            </a:r>
            <a:br>
              <a:rPr lang="en-US" altLang="en-US">
                <a:solidFill>
                  <a:srgbClr val="FFFF00"/>
                </a:solidFill>
              </a:rPr>
            </a:br>
            <a:r>
              <a:rPr lang="en-US" altLang="en-US">
                <a:solidFill>
                  <a:srgbClr val="FFFF00"/>
                </a:solidFill>
              </a:rPr>
              <a:t>a compassionate life?</a:t>
            </a:r>
          </a:p>
        </p:txBody>
      </p:sp>
      <p:sp>
        <p:nvSpPr>
          <p:cNvPr id="675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457200" y="1905000"/>
            <a:ext cx="7467600" cy="45720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FF00"/>
              </a:buClr>
            </a:pPr>
            <a:r>
              <a:rPr lang="en-US" altLang="en-US" sz="2600">
                <a:solidFill>
                  <a:schemeClr val="bg1"/>
                </a:solidFill>
              </a:rPr>
              <a:t>Generates pride</a:t>
            </a:r>
          </a:p>
          <a:p>
            <a:pPr>
              <a:spcBef>
                <a:spcPct val="50000"/>
              </a:spcBef>
              <a:buClr>
                <a:srgbClr val="FFFF00"/>
              </a:buClr>
            </a:pPr>
            <a:r>
              <a:rPr lang="en-US" altLang="en-US" sz="2600">
                <a:solidFill>
                  <a:schemeClr val="bg1"/>
                </a:solidFill>
              </a:rPr>
              <a:t>Accomplishment</a:t>
            </a:r>
          </a:p>
          <a:p>
            <a:pPr>
              <a:spcBef>
                <a:spcPct val="50000"/>
              </a:spcBef>
              <a:buClr>
                <a:srgbClr val="FFFF00"/>
              </a:buClr>
            </a:pPr>
            <a:r>
              <a:rPr lang="en-US" altLang="en-US" sz="2600">
                <a:solidFill>
                  <a:schemeClr val="bg1"/>
                </a:solidFill>
              </a:rPr>
              <a:t>Creates acts of kindness</a:t>
            </a:r>
          </a:p>
          <a:p>
            <a:pPr lvl="1"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Holding the door for someone</a:t>
            </a:r>
          </a:p>
          <a:p>
            <a:pPr lvl="1"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Saying thank you</a:t>
            </a:r>
          </a:p>
          <a:p>
            <a:pPr lvl="1"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Putting coins in another person’s </a:t>
            </a:r>
            <a:br>
              <a:rPr lang="en-US" altLang="en-US" sz="2200">
                <a:solidFill>
                  <a:schemeClr val="bg1"/>
                </a:solidFill>
              </a:rPr>
            </a:br>
            <a:r>
              <a:rPr lang="en-US" altLang="en-US" sz="2200">
                <a:solidFill>
                  <a:schemeClr val="bg1"/>
                </a:solidFill>
              </a:rPr>
              <a:t>parking meter</a:t>
            </a:r>
          </a:p>
          <a:p>
            <a:pPr lvl="1"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Picking up litter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7977188" y="6400800"/>
            <a:ext cx="10160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3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24 TM C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uiExpand="1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ChangeArrowheads="1"/>
          </p:cNvSpPr>
          <p:nvPr>
            <p:ph type="title"/>
          </p:nvPr>
        </p:nvSpPr>
        <p:spPr>
          <a:xfrm>
            <a:off x="152400" y="122238"/>
            <a:ext cx="7848600" cy="9445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4700">
                <a:solidFill>
                  <a:srgbClr val="FFFF00"/>
                </a:solidFill>
              </a:rPr>
              <a:t>Community Outreach </a:t>
            </a:r>
          </a:p>
        </p:txBody>
      </p:sp>
      <p:sp>
        <p:nvSpPr>
          <p:cNvPr id="819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228600" y="1600200"/>
            <a:ext cx="7696200" cy="48768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Places in which I can make a difference: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 - Chamber of Commerce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 - Volunteer Connection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 - Salvation Army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 - Hospital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 - Zoo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 - Children’s Organizations 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8001000" y="6430963"/>
            <a:ext cx="1016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 sz="1000" b="1">
              <a:solidFill>
                <a:srgbClr val="FF0000"/>
              </a:solidFill>
            </a:endParaRPr>
          </a:p>
          <a:p>
            <a:r>
              <a:rPr lang="en-US" altLang="en-US" sz="1000" b="1">
                <a:solidFill>
                  <a:srgbClr val="FF0000"/>
                </a:solidFill>
              </a:rPr>
              <a:t>Objective 3</a:t>
            </a:r>
          </a:p>
          <a:p>
            <a:endParaRPr lang="en-US" altLang="en-US" sz="1200">
              <a:solidFill>
                <a:srgbClr val="000000"/>
              </a:solidFill>
            </a:endParaRPr>
          </a:p>
        </p:txBody>
      </p:sp>
      <p:pic>
        <p:nvPicPr>
          <p:cNvPr id="81926" name="Picture 6" descr="MCBD07483_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09800"/>
            <a:ext cx="1693863" cy="1789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27" name="Picture 7" descr="MPj03143690000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124200"/>
            <a:ext cx="914400" cy="1524000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28" name="Picture 8" descr="MCj0297497000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495800"/>
            <a:ext cx="1814513" cy="1366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159</TotalTime>
  <Words>153</Words>
  <Application>Microsoft Office PowerPoint</Application>
  <PresentationFormat>On-screen Show (4:3)</PresentationFormat>
  <Paragraphs>48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Times New Roman</vt:lpstr>
      <vt:lpstr>Arial</vt:lpstr>
      <vt:lpstr>Wingdings</vt:lpstr>
      <vt:lpstr>AHS template</vt:lpstr>
      <vt:lpstr>PowerPoint Presentation</vt:lpstr>
      <vt:lpstr>Compassion</vt:lpstr>
      <vt:lpstr>Compassionate Actions</vt:lpstr>
      <vt:lpstr>How can I benefit from leading  a compassionate life?</vt:lpstr>
      <vt:lpstr>Community Outreach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9</cp:revision>
  <cp:lastPrinted>1601-01-01T00:00:00Z</cp:lastPrinted>
  <dcterms:created xsi:type="dcterms:W3CDTF">2004-01-22T16:38:03Z</dcterms:created>
  <dcterms:modified xsi:type="dcterms:W3CDTF">2018-07-09T16:04:49Z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