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13"/>
  </p:notesMasterIdLst>
  <p:handoutMasterIdLst>
    <p:handoutMasterId r:id="rId14"/>
  </p:handoutMasterIdLst>
  <p:sldIdLst>
    <p:sldId id="262" r:id="rId2"/>
    <p:sldId id="257" r:id="rId3"/>
    <p:sldId id="263" r:id="rId4"/>
    <p:sldId id="264" r:id="rId5"/>
    <p:sldId id="259" r:id="rId6"/>
    <p:sldId id="265" r:id="rId7"/>
    <p:sldId id="260" r:id="rId8"/>
    <p:sldId id="266" r:id="rId9"/>
    <p:sldId id="267" r:id="rId10"/>
    <p:sldId id="268" r:id="rId11"/>
    <p:sldId id="261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fld id="{F9C72031-5A43-4C71-ACBB-AB7FA32A035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3BD33E5E-0B98-4013-A240-E73204F2F94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90BAFB-4579-4EBF-9471-03450D17AF24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8294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EBCEB5-EA5E-404D-9422-FD2FB2DDADA4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952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1195A7-BEAC-438A-BB06-A80B59077606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80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93F47A-A0E0-4065-92FC-7AAE3B80BD5B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78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6361EEB-A612-4A5D-ACF7-3C76584AD883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849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26EF16-8C98-4E2E-B903-AFD0CAB36D1B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870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74C55E-B1A4-42E0-9AD6-8101AF8F8E6F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788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14D07B-5522-45B8-A204-948612872530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890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20DC79-F158-4750-BBD9-7519D7CE7443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798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2047D0-49E5-40B4-818A-B8CB53740F52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9113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0550AF-6CF0-4BEA-A2B5-0E7B32785461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931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643C1B7-9FC4-4CA4-8CB8-5FDF63F7417B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49001"/>
                  </a:schemeClr>
                </a:solidFill>
              </a14:hiddenFill>
            </a:ext>
          </a:extLst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25E094-400C-4EA6-B358-D124548815B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9776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98F84C-0218-4CBC-9B30-859054C3C4B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2809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4CF538E5-7CE5-4193-A5AF-A9ED6E90004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8682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6A4638-3D4D-4EC9-B6E1-7E1E6FC41C4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7021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469804-75DB-4953-BF2B-4B083B2453D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9757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192171-F5BF-4509-9168-B223C1084F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3371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C8C7F6-FD2B-4BB6-A8E6-218D5B0331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1917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36C72A-7473-4496-BCED-7647E67DAC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391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8D9843-FC68-43C6-A289-00B370BD32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9736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50F37A-AAD8-4EA7-A45A-CC6FE4F3BEA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6404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637734-4A37-4D0D-8989-8579A340861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6483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D0808"/>
            </a:gs>
            <a:gs pos="30000">
              <a:srgbClr val="FF0300"/>
            </a:gs>
            <a:gs pos="55000">
              <a:srgbClr val="FF7A00"/>
            </a:gs>
            <a:gs pos="100000">
              <a:srgbClr val="FFF2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A0FFA0CC-0868-4882-B82D-DBF3C0EE2F9E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life knowledge no t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</p:spPr>
      </p:pic>
      <p:sp>
        <p:nvSpPr>
          <p:cNvPr id="81923" name="Text Box 3"/>
          <p:cNvSpPr txBox="1">
            <a:spLocks noChangeArrowheads="1"/>
          </p:cNvSpPr>
          <p:nvPr/>
        </p:nvSpPr>
        <p:spPr bwMode="auto">
          <a:xfrm>
            <a:off x="7620000" y="6019800"/>
            <a:ext cx="12192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Stage Two of Development</a:t>
            </a:r>
            <a:br>
              <a:rPr lang="en-US" altLang="en-US" sz="1200" b="1">
                <a:solidFill>
                  <a:srgbClr val="FF3300"/>
                </a:solidFill>
              </a:rPr>
            </a:br>
            <a:r>
              <a:rPr lang="en-US" altLang="en-US" sz="1200" b="1">
                <a:solidFill>
                  <a:srgbClr val="FF3300"/>
                </a:solidFill>
              </a:rPr>
              <a:t>WE 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7620000" y="5715000"/>
            <a:ext cx="7159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AHS 25</a:t>
            </a:r>
          </a:p>
        </p:txBody>
      </p:sp>
      <p:sp>
        <p:nvSpPr>
          <p:cNvPr id="81925" name="Text Box 5"/>
          <p:cNvSpPr txBox="1">
            <a:spLocks noChangeArrowheads="1"/>
          </p:cNvSpPr>
          <p:nvPr/>
        </p:nvSpPr>
        <p:spPr bwMode="auto">
          <a:xfrm>
            <a:off x="1905000" y="2667000"/>
            <a:ext cx="5486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How do we build high performing teams?</a:t>
            </a:r>
          </a:p>
        </p:txBody>
      </p:sp>
      <p:sp>
        <p:nvSpPr>
          <p:cNvPr id="81926" name="WordArt 6"/>
          <p:cNvSpPr>
            <a:spLocks noChangeArrowheads="1" noChangeShapeType="1" noTextEdit="1"/>
          </p:cNvSpPr>
          <p:nvPr/>
        </p:nvSpPr>
        <p:spPr bwMode="auto">
          <a:xfrm>
            <a:off x="152400" y="533400"/>
            <a:ext cx="7772400" cy="1181100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/>
            <a:r>
              <a:rPr lang="en-US" sz="6600" kern="10">
                <a:ln w="1587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Selflessness Towards Others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868362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 sz="4700">
                <a:solidFill>
                  <a:srgbClr val="FFFF00"/>
                </a:solidFill>
              </a:rPr>
              <a:t>Scenario # 3</a:t>
            </a:r>
          </a:p>
        </p:txBody>
      </p:sp>
      <p:sp>
        <p:nvSpPr>
          <p:cNvPr id="9421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52400" y="1295400"/>
            <a:ext cx="8382000" cy="4953000"/>
          </a:xfrm>
          <a:noFill/>
          <a:ln/>
        </p:spPr>
        <p:txBody>
          <a:bodyPr lIns="92075" tIns="46038" rIns="92075" bIns="46038"/>
          <a:lstStyle/>
          <a:p>
            <a:pPr algn="ctr"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 algn="ctr"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You are sitting on a crowded bus.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 The bus pulls to the curb to pick up another passenger. A young lady about your age bundled up in a hat, coat, and mittens to protect her from the cold, gets onto the bus carrying a large book bag. </a:t>
            </a:r>
          </a:p>
          <a:p>
            <a:pPr algn="ctr"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 algn="ctr"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rgbClr val="FF0000"/>
                </a:solidFill>
              </a:rPr>
              <a:t>Do you give up your seat or keep it? Why?</a:t>
            </a:r>
            <a:br>
              <a:rPr lang="en-US" altLang="en-US" sz="2600">
                <a:solidFill>
                  <a:srgbClr val="FF0000"/>
                </a:solidFill>
              </a:rPr>
            </a:br>
            <a:endParaRPr lang="en-US" altLang="en-US" sz="2600">
              <a:solidFill>
                <a:srgbClr val="FF0000"/>
              </a:solidFill>
            </a:endParaRPr>
          </a:p>
        </p:txBody>
      </p:sp>
      <p:sp>
        <p:nvSpPr>
          <p:cNvPr id="94212" name="Text Box 4"/>
          <p:cNvSpPr txBox="1">
            <a:spLocks noChangeArrowheads="1"/>
          </p:cNvSpPr>
          <p:nvPr/>
        </p:nvSpPr>
        <p:spPr bwMode="auto">
          <a:xfrm>
            <a:off x="8001000" y="6461125"/>
            <a:ext cx="1008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3</a:t>
            </a:r>
          </a:p>
          <a:p>
            <a:endParaRPr lang="en-US" altLang="en-US" sz="1000" b="1">
              <a:solidFill>
                <a:srgbClr val="FF0000"/>
              </a:solidFill>
            </a:endParaRPr>
          </a:p>
        </p:txBody>
      </p:sp>
      <p:pic>
        <p:nvPicPr>
          <p:cNvPr id="94215" name="Picture 7" descr="MCj0320986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5257800"/>
            <a:ext cx="1812925" cy="130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942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942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942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42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42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942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942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942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>
            <p:ph type="title"/>
          </p:nvPr>
        </p:nvSpPr>
        <p:spPr>
          <a:xfrm>
            <a:off x="457200" y="381000"/>
            <a:ext cx="7543800" cy="1295400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How can leading a selfless life impact you?</a:t>
            </a:r>
          </a:p>
        </p:txBody>
      </p:sp>
      <p:sp>
        <p:nvSpPr>
          <p:cNvPr id="7475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371600" y="2438400"/>
            <a:ext cx="6553200" cy="41910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</a:pPr>
            <a:r>
              <a:rPr lang="en-US" altLang="en-US" sz="2600">
                <a:solidFill>
                  <a:schemeClr val="bg1"/>
                </a:solidFill>
              </a:rPr>
              <a:t>Increase pride in the community</a:t>
            </a:r>
          </a:p>
          <a:p>
            <a:pPr>
              <a:spcBef>
                <a:spcPct val="75000"/>
              </a:spcBef>
            </a:pPr>
            <a:r>
              <a:rPr lang="en-US" altLang="en-US" sz="2600">
                <a:solidFill>
                  <a:schemeClr val="bg1"/>
                </a:solidFill>
              </a:rPr>
              <a:t>Increase self esteem</a:t>
            </a:r>
          </a:p>
          <a:p>
            <a:pPr>
              <a:spcBef>
                <a:spcPct val="75000"/>
              </a:spcBef>
            </a:pPr>
            <a:r>
              <a:rPr lang="en-US" altLang="en-US" sz="2600">
                <a:solidFill>
                  <a:schemeClr val="bg1"/>
                </a:solidFill>
              </a:rPr>
              <a:t>Serve as an example to others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7977188" y="6400800"/>
            <a:ext cx="10160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3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25 TM D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 bldLvl="5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4700">
                <a:solidFill>
                  <a:srgbClr val="FFFF00"/>
                </a:solidFill>
              </a:rPr>
              <a:t>Commercials…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143000" y="1600200"/>
            <a:ext cx="6858000" cy="49530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chemeClr val="bg1"/>
                </a:solidFill>
              </a:rPr>
              <a:t>Example 1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Game day tickets - $100.00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Hot Dogs and Drinks - $20.00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Spending time with your son at his first baseball game - 		</a:t>
            </a:r>
          </a:p>
          <a:p>
            <a:pPr algn="ctr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3400" b="1">
                <a:solidFill>
                  <a:srgbClr val="FF0000"/>
                </a:solidFill>
              </a:rPr>
              <a:t>Priceless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620000" y="6400800"/>
            <a:ext cx="13731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Interest Approach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25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10207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4700">
                <a:solidFill>
                  <a:srgbClr val="FFFF00"/>
                </a:solidFill>
              </a:rPr>
              <a:t>Commercials</a:t>
            </a:r>
          </a:p>
        </p:txBody>
      </p:sp>
      <p:sp>
        <p:nvSpPr>
          <p:cNvPr id="8397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143000" y="1600200"/>
            <a:ext cx="6858000" cy="49530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chemeClr val="bg1"/>
                </a:solidFill>
              </a:rPr>
              <a:t>Example 2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Donating a used coat to the local shelter - $5.00 to clean it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Working at a Soup Kitchen - $20.00 worth of labor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Always putting others before yourself –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4200" b="1">
                <a:solidFill>
                  <a:srgbClr val="FF0000"/>
                </a:solidFill>
              </a:rPr>
              <a:t>Selfless</a:t>
            </a: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7696200" y="6400800"/>
            <a:ext cx="12969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Interest Approach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25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ChangeArrowheads="1"/>
          </p:cNvSpPr>
          <p:nvPr>
            <p:ph type="title"/>
          </p:nvPr>
        </p:nvSpPr>
        <p:spPr>
          <a:xfrm>
            <a:off x="228600" y="122238"/>
            <a:ext cx="7772400" cy="23161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3200">
                <a:solidFill>
                  <a:srgbClr val="FFFF00"/>
                </a:solidFill>
              </a:rPr>
              <a:t>Imagine that we have graduated </a:t>
            </a:r>
            <a:br>
              <a:rPr lang="en-US" altLang="en-US" sz="3200">
                <a:solidFill>
                  <a:srgbClr val="FFFF00"/>
                </a:solidFill>
              </a:rPr>
            </a:br>
            <a:r>
              <a:rPr lang="en-US" altLang="en-US" sz="3200">
                <a:solidFill>
                  <a:srgbClr val="FFFF00"/>
                </a:solidFill>
              </a:rPr>
              <a:t>from high school and have gone </a:t>
            </a:r>
            <a:br>
              <a:rPr lang="en-US" altLang="en-US" sz="3200">
                <a:solidFill>
                  <a:srgbClr val="FFFF00"/>
                </a:solidFill>
              </a:rPr>
            </a:br>
            <a:r>
              <a:rPr lang="en-US" altLang="en-US" sz="3200">
                <a:solidFill>
                  <a:srgbClr val="FFFF00"/>
                </a:solidFill>
              </a:rPr>
              <a:t>out to live on our own. Think about </a:t>
            </a:r>
            <a:br>
              <a:rPr lang="en-US" altLang="en-US" sz="3200">
                <a:solidFill>
                  <a:srgbClr val="FFFF00"/>
                </a:solidFill>
              </a:rPr>
            </a:br>
            <a:r>
              <a:rPr lang="en-US" altLang="en-US" sz="3200">
                <a:solidFill>
                  <a:srgbClr val="FFFF00"/>
                </a:solidFill>
              </a:rPr>
              <a:t>what we will need to survive.</a:t>
            </a:r>
            <a:r>
              <a:rPr lang="en-US" altLang="en-US"/>
              <a:t> </a:t>
            </a:r>
          </a:p>
        </p:txBody>
      </p:sp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7696200" y="6400800"/>
            <a:ext cx="12969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1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25 TM A </a:t>
            </a:r>
          </a:p>
        </p:txBody>
      </p:sp>
      <p:sp>
        <p:nvSpPr>
          <p:cNvPr id="86021" name="Text Box 5"/>
          <p:cNvSpPr txBox="1">
            <a:spLocks noChangeArrowheads="1"/>
          </p:cNvSpPr>
          <p:nvPr/>
        </p:nvSpPr>
        <p:spPr bwMode="auto">
          <a:xfrm>
            <a:off x="381000" y="3352800"/>
            <a:ext cx="1905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What we Need to Survive</a:t>
            </a:r>
          </a:p>
        </p:txBody>
      </p:sp>
      <p:sp>
        <p:nvSpPr>
          <p:cNvPr id="86022" name="Text Box 6"/>
          <p:cNvSpPr txBox="1">
            <a:spLocks noChangeArrowheads="1"/>
          </p:cNvSpPr>
          <p:nvPr/>
        </p:nvSpPr>
        <p:spPr bwMode="auto">
          <a:xfrm>
            <a:off x="3200400" y="3429000"/>
            <a:ext cx="2057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000" b="1">
                <a:solidFill>
                  <a:schemeClr val="bg1"/>
                </a:solidFill>
              </a:rPr>
              <a:t>Luxury items</a:t>
            </a:r>
          </a:p>
        </p:txBody>
      </p:sp>
      <p:sp>
        <p:nvSpPr>
          <p:cNvPr id="86023" name="Text Box 7"/>
          <p:cNvSpPr txBox="1">
            <a:spLocks noChangeArrowheads="1"/>
          </p:cNvSpPr>
          <p:nvPr/>
        </p:nvSpPr>
        <p:spPr bwMode="auto">
          <a:xfrm>
            <a:off x="6096000" y="3429000"/>
            <a:ext cx="1828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What we Must Have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4700">
                <a:solidFill>
                  <a:srgbClr val="FFFF00"/>
                </a:solidFill>
              </a:rPr>
              <a:t>Selflessness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295400" y="1981200"/>
            <a:ext cx="6705600" cy="45720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600" b="1" i="1">
                <a:solidFill>
                  <a:srgbClr val="FFFF00"/>
                </a:solidFill>
              </a:rPr>
              <a:t>Selfless</a:t>
            </a:r>
            <a:endParaRPr lang="en-US" altLang="en-US" sz="260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Always putting others before yourself.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Realizing the whole is more important than the individual.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Not seeking recognition for your actions.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85125" y="6400800"/>
            <a:ext cx="1008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1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25 TM B</a:t>
            </a:r>
            <a:r>
              <a:rPr lang="en-US" altLang="en-US" sz="1000" b="1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9445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 sz="4700">
                <a:solidFill>
                  <a:srgbClr val="FFFF00"/>
                </a:solidFill>
              </a:rPr>
              <a:t>Selflessness</a:t>
            </a:r>
          </a:p>
        </p:txBody>
      </p:sp>
      <p:sp>
        <p:nvSpPr>
          <p:cNvPr id="8806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295400" y="1981200"/>
            <a:ext cx="6705600" cy="45720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75000"/>
              </a:spcBef>
              <a:buFont typeface="Wingdings" panose="05000000000000000000" pitchFamily="2" charset="2"/>
              <a:buNone/>
            </a:pPr>
            <a:r>
              <a:rPr lang="en-US" altLang="en-US" sz="4200" b="1" i="1">
                <a:solidFill>
                  <a:srgbClr val="FFFF00"/>
                </a:solidFill>
              </a:rPr>
              <a:t>Selflessness</a:t>
            </a:r>
            <a:endParaRPr lang="en-US" altLang="en-US" sz="420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420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</a:t>
            </a:r>
            <a:r>
              <a:rPr lang="en-US" altLang="en-US" sz="3800">
                <a:solidFill>
                  <a:schemeClr val="bg1"/>
                </a:solidFill>
              </a:rPr>
              <a:t>Living a selfless life.</a:t>
            </a:r>
          </a:p>
        </p:txBody>
      </p:sp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08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1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25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7" grpId="0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>
                <a:solidFill>
                  <a:srgbClr val="FFFF00"/>
                </a:solidFill>
              </a:rPr>
              <a:t>Are we selfish? Do we know others who are selfish?</a:t>
            </a:r>
          </a:p>
        </p:txBody>
      </p:sp>
      <p:sp>
        <p:nvSpPr>
          <p:cNvPr id="675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371600" y="1981200"/>
            <a:ext cx="6553200" cy="46482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600" b="1" i="1">
                <a:solidFill>
                  <a:srgbClr val="FFFF00"/>
                </a:solidFill>
              </a:rPr>
              <a:t>Selfish</a:t>
            </a:r>
            <a:endParaRPr lang="en-US" altLang="en-US" sz="2600">
              <a:solidFill>
                <a:srgbClr val="FFFF00"/>
              </a:solidFill>
            </a:endParaRPr>
          </a:p>
          <a:p>
            <a:pPr>
              <a:spcBef>
                <a:spcPct val="75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600">
                <a:solidFill>
                  <a:schemeClr val="bg1"/>
                </a:solidFill>
              </a:rPr>
              <a:t>Always putting yourself before others.</a:t>
            </a:r>
          </a:p>
          <a:p>
            <a:pPr>
              <a:spcBef>
                <a:spcPct val="75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600">
                <a:solidFill>
                  <a:schemeClr val="bg1"/>
                </a:solidFill>
              </a:rPr>
              <a:t>Believing the individual is more important than the whole.</a:t>
            </a:r>
          </a:p>
          <a:p>
            <a:pPr>
              <a:spcBef>
                <a:spcPct val="75000"/>
              </a:spcBef>
              <a:buClr>
                <a:srgbClr val="FFFF00"/>
              </a:buClr>
              <a:buFont typeface="Wingdings" panose="05000000000000000000" pitchFamily="2" charset="2"/>
              <a:buChar char="q"/>
            </a:pPr>
            <a:r>
              <a:rPr lang="en-US" altLang="en-US" sz="2600">
                <a:solidFill>
                  <a:schemeClr val="bg1"/>
                </a:solidFill>
              </a:rPr>
              <a:t>Seeking recognition for actions.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7977188" y="6400800"/>
            <a:ext cx="10080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2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25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7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uiExpand="1" build="p" bldLvl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868362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 sz="4700">
                <a:solidFill>
                  <a:srgbClr val="FFFF00"/>
                </a:solidFill>
              </a:rPr>
              <a:t>Scenario # 1</a:t>
            </a:r>
          </a:p>
        </p:txBody>
      </p:sp>
      <p:sp>
        <p:nvSpPr>
          <p:cNvPr id="9011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304800" y="1447800"/>
            <a:ext cx="8382000" cy="5029200"/>
          </a:xfrm>
          <a:noFill/>
          <a:ln/>
        </p:spPr>
        <p:txBody>
          <a:bodyPr lIns="92075" tIns="46038" rIns="92075" bIns="46038"/>
          <a:lstStyle/>
          <a:p>
            <a:pPr algn="ctr"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	</a:t>
            </a:r>
            <a:r>
              <a:rPr lang="en-US" altLang="en-US" sz="2600">
                <a:solidFill>
                  <a:schemeClr val="bg1"/>
                </a:solidFill>
              </a:rPr>
              <a:t>You are a senior point guard on the high school basketball team. 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You are on your way to meet the bus for a basketball game. 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You are running late because you got up late, and if you miss the bus, you will not be able to play. 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As you are driving down the road toward the school, you see an elderly lady who has a flat tire. 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She is trying to get it changed but is not having much luck. 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rgbClr val="FF0000"/>
                </a:solidFill>
              </a:rPr>
              <a:t>Will you stop or drive by? Why?</a:t>
            </a:r>
            <a:r>
              <a:rPr lang="en-US" altLang="en-US" sz="26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8001000" y="6461125"/>
            <a:ext cx="1008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3</a:t>
            </a:r>
          </a:p>
          <a:p>
            <a:endParaRPr lang="en-US" altLang="en-US" sz="10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ChangeArrowheads="1"/>
          </p:cNvSpPr>
          <p:nvPr>
            <p:ph type="title"/>
          </p:nvPr>
        </p:nvSpPr>
        <p:spPr>
          <a:xfrm>
            <a:off x="457200" y="122238"/>
            <a:ext cx="7543800" cy="868362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 sz="4700">
                <a:solidFill>
                  <a:srgbClr val="FFFF00"/>
                </a:solidFill>
              </a:rPr>
              <a:t>Scenario # 2</a:t>
            </a:r>
          </a:p>
        </p:txBody>
      </p:sp>
      <p:sp>
        <p:nvSpPr>
          <p:cNvPr id="921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52400" y="1295400"/>
            <a:ext cx="8382000" cy="4953000"/>
          </a:xfrm>
          <a:noFill/>
          <a:ln/>
        </p:spPr>
        <p:txBody>
          <a:bodyPr lIns="92075" tIns="46038" rIns="92075" bIns="46038"/>
          <a:lstStyle/>
          <a:p>
            <a:pPr algn="ctr"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You are walking down a busy street, thinking about the homecoming dance that is tonight. 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You are headed to the dry cleaners to pick up your clothes before you go home. 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You are walking behind an elderly man who seems to be homeless; he is wearing dirty clothes and has not showered for a very long time. T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he man falls forward in front of you and is not breathing. He needs CPR. </a:t>
            </a:r>
          </a:p>
          <a:p>
            <a:pPr algn="ctr"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rgbClr val="FF0000"/>
                </a:solidFill>
              </a:rPr>
              <a:t>Do you stop and help or continue on to the cleaners? Why?</a:t>
            </a:r>
            <a:br>
              <a:rPr lang="en-US" altLang="en-US" sz="2600">
                <a:solidFill>
                  <a:srgbClr val="FF0000"/>
                </a:solidFill>
              </a:rPr>
            </a:br>
            <a:endParaRPr lang="en-US" altLang="en-US" sz="2600">
              <a:solidFill>
                <a:srgbClr val="FF0000"/>
              </a:solidFill>
            </a:endParaRPr>
          </a:p>
        </p:txBody>
      </p:sp>
      <p:sp>
        <p:nvSpPr>
          <p:cNvPr id="92164" name="Text Box 4"/>
          <p:cNvSpPr txBox="1">
            <a:spLocks noChangeArrowheads="1"/>
          </p:cNvSpPr>
          <p:nvPr/>
        </p:nvSpPr>
        <p:spPr bwMode="auto">
          <a:xfrm>
            <a:off x="8001000" y="6461125"/>
            <a:ext cx="1008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3</a:t>
            </a:r>
          </a:p>
          <a:p>
            <a:endParaRPr lang="en-US" altLang="en-US" sz="1000" b="1">
              <a:solidFill>
                <a:srgbClr val="FF0000"/>
              </a:solidFill>
            </a:endParaRPr>
          </a:p>
        </p:txBody>
      </p:sp>
      <p:pic>
        <p:nvPicPr>
          <p:cNvPr id="92165" name="Picture 5" descr="MCHM00424_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791200"/>
            <a:ext cx="1809750" cy="931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121</TotalTime>
  <Words>329</Words>
  <Application>Microsoft Office PowerPoint</Application>
  <PresentationFormat>On-screen Show (4:3)</PresentationFormat>
  <Paragraphs>88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Times New Roman</vt:lpstr>
      <vt:lpstr>Arial</vt:lpstr>
      <vt:lpstr>Wingdings</vt:lpstr>
      <vt:lpstr>AHS template</vt:lpstr>
      <vt:lpstr>PowerPoint Presentation</vt:lpstr>
      <vt:lpstr>Commercials…</vt:lpstr>
      <vt:lpstr>Commercials</vt:lpstr>
      <vt:lpstr>Imagine that we have graduated  from high school and have gone  out to live on our own. Think about  what we will need to survive. </vt:lpstr>
      <vt:lpstr>Selflessness</vt:lpstr>
      <vt:lpstr>Selflessness</vt:lpstr>
      <vt:lpstr>Are we selfish? Do we know others who are selfish?</vt:lpstr>
      <vt:lpstr>Scenario # 1</vt:lpstr>
      <vt:lpstr>Scenario # 2</vt:lpstr>
      <vt:lpstr>Scenario # 3</vt:lpstr>
      <vt:lpstr>How can leading a selfless life impact you?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8</cp:revision>
  <cp:lastPrinted>1601-01-01T00:00:00Z</cp:lastPrinted>
  <dcterms:created xsi:type="dcterms:W3CDTF">2004-01-22T18:57:09Z</dcterms:created>
  <dcterms:modified xsi:type="dcterms:W3CDTF">2018-07-09T16:05:14Z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