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3" r:id="rId3"/>
    <p:sldId id="264" r:id="rId4"/>
    <p:sldId id="257" r:id="rId5"/>
    <p:sldId id="265" r:id="rId6"/>
    <p:sldId id="259" r:id="rId7"/>
    <p:sldId id="260" r:id="rId8"/>
    <p:sldId id="266" r:id="rId9"/>
    <p:sldId id="267" r:id="rId10"/>
    <p:sldId id="261" r:id="rId11"/>
    <p:sldId id="268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D1D63384-E0E6-450B-817B-D8DC86F181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0D45424-5B19-478D-B8A2-D338E36C10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06632E-AF2E-4A0F-B2AF-AB025510D64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B9A89B-9995-4829-B4D3-FE5A8AE9F86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95352-A4EF-4CC5-9EEA-DB5B71119339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F90F7-6EE1-430A-BCB1-B53547DAF6D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286A06-E00A-4F02-BE2D-CC1EDA6CF9C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B86595-0DA2-40B5-A1EF-DE42C717D3C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AD7A46-F242-4726-A1D3-90CFF542AF0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8FB9C-69A6-4AD7-89A1-43D0A381A2A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8F4E0A-0B62-4696-87FD-A942AC809E46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2D9F4-A089-4C87-8B14-027493C4A18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2964E4-961E-4135-8450-07C80BD2557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9251BE-C82F-4456-B495-2D71A4BD01D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36BD2-6EBB-4CB0-91BA-985C70B8DA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00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94523-C790-4081-B4F0-175826644A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373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136FDD8-EAC0-4AE3-8C1A-30DFEDBCB9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293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0136234-3B7B-407F-973E-C6E8534EE4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8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9BD89-1399-4A4E-91E1-A72E1512DF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18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565B6-862E-4A78-A1FD-1500F4684F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28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E2595-FC52-417B-8B2D-A2219253F9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57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14390-63DB-444E-A497-9D756C37C0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04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4B392-654B-4174-9F74-3B4E57FD22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19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C7C59-D590-4B85-9C48-8CFC1A7999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03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D85EC-F8B4-4914-9A85-62088DA226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705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AA131-6033-4D5B-971F-854741D8E3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848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00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A0EB7CD-0E10-41FE-91EA-DD3E75040FB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371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26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1927" name="WordArt 7"/>
          <p:cNvSpPr>
            <a:spLocks noChangeArrowheads="1" noChangeShapeType="1" noTextEdit="1"/>
          </p:cNvSpPr>
          <p:nvPr/>
        </p:nvSpPr>
        <p:spPr bwMode="auto">
          <a:xfrm>
            <a:off x="381000" y="152400"/>
            <a:ext cx="731520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Mobilizing Others to 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173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6300">
                <a:solidFill>
                  <a:srgbClr val="FFFF00"/>
                </a:solidFill>
              </a:rPr>
              <a:t>Methods</a:t>
            </a:r>
            <a:r>
              <a:rPr lang="en-US" altLang="en-US" sz="5100">
                <a:solidFill>
                  <a:srgbClr val="FFFF00"/>
                </a:solidFill>
              </a:rPr>
              <a:t> of Persuasion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905000"/>
            <a:ext cx="7924800" cy="4724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People-building relationships</a:t>
            </a:r>
            <a:r>
              <a:rPr lang="en-US" altLang="en-US" sz="2600">
                <a:solidFill>
                  <a:srgbClr val="FFFF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Expecting high levels of performance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Valuing people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Providing for the follower’s needs 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77188" y="6477000"/>
            <a:ext cx="1042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4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C2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Methods of Persuasion</a:t>
            </a:r>
          </a:p>
        </p:txBody>
      </p:sp>
      <p:sp>
        <p:nvSpPr>
          <p:cNvPr id="952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828800"/>
            <a:ext cx="7924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Common vision and collaboration</a:t>
            </a:r>
            <a:r>
              <a:rPr lang="en-US" altLang="en-US" sz="2600">
                <a:solidFill>
                  <a:srgbClr val="FFFF00"/>
                </a:solidFill>
              </a:rPr>
              <a:t>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Common vision of the general direction of the team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Developing people that aid and assist one another 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Ownership in the vision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Motivated to pursue and ensure that vision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977188" y="6477000"/>
            <a:ext cx="1042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4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C2</a:t>
            </a:r>
          </a:p>
        </p:txBody>
      </p:sp>
      <p:pic>
        <p:nvPicPr>
          <p:cNvPr id="95238" name="Picture 6" descr="MCj028759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300">
                <a:solidFill>
                  <a:srgbClr val="FFFF00"/>
                </a:solidFill>
              </a:rPr>
              <a:t>Creating Desire &amp; Motivation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A person creates his or her own desire and motivation.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 	A leader can describe scenarios, propose rewards, and paint visions, but desire and motivation come from within the individual follower.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8077200" y="6477000"/>
            <a:ext cx="914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300">
                <a:solidFill>
                  <a:srgbClr val="FFFF00"/>
                </a:solidFill>
              </a:rPr>
              <a:t>Questions to determine Motivation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077200" y="6477000"/>
            <a:ext cx="914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838200" y="1828800"/>
            <a:ext cx="7308850" cy="447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  <a:latin typeface="Arial" panose="020B0604020202020204" pitchFamily="34" charset="0"/>
              </a:rPr>
              <a:t>Why are you a part of the team?</a:t>
            </a:r>
            <a:br>
              <a:rPr lang="en-US" altLang="en-US" sz="320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altLang="en-US" sz="3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altLang="en-US" sz="3200">
                <a:solidFill>
                  <a:schemeClr val="bg1"/>
                </a:solidFill>
                <a:latin typeface="Arial" panose="020B0604020202020204" pitchFamily="34" charset="0"/>
              </a:rPr>
              <a:t>2. What do you expect to obtain from participation?</a:t>
            </a:r>
          </a:p>
          <a:p>
            <a:endParaRPr lang="en-US" altLang="en-US" sz="3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altLang="en-US" sz="3200">
                <a:solidFill>
                  <a:schemeClr val="bg1"/>
                </a:solidFill>
                <a:latin typeface="Arial" panose="020B0604020202020204" pitchFamily="34" charset="0"/>
              </a:rPr>
              <a:t>3. What makes you committed to excellence and improvement?</a:t>
            </a:r>
          </a:p>
          <a:p>
            <a:endParaRPr lang="en-US" altLang="en-US" sz="3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altLang="en-US" sz="3200">
                <a:solidFill>
                  <a:schemeClr val="bg1"/>
                </a:solidFill>
                <a:latin typeface="Arial" panose="020B0604020202020204" pitchFamily="34" charset="0"/>
              </a:rPr>
              <a:t>4. Why are you here?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5700">
                <a:solidFill>
                  <a:srgbClr val="FFFF00"/>
                </a:solidFill>
              </a:rPr>
              <a:t>Key Terms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Empowerment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is giving others the power to make decisions, set directions, and create.  </a:t>
            </a:r>
            <a:endParaRPr lang="en-US" altLang="en-US" sz="2600" b="1" i="1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Persuasion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is the ability to cause someone to do something, especially through urging, reasoning, or coercion.</a:t>
            </a:r>
            <a:r>
              <a:rPr lang="en-US" altLang="en-US" sz="2600"/>
              <a:t>  </a:t>
            </a:r>
            <a:endParaRPr lang="en-US" altLang="en-US" sz="2600" b="1" i="1"/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Motivation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is providing a person with an inner drive to act.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5700">
                <a:solidFill>
                  <a:srgbClr val="FFFF00"/>
                </a:solidFill>
              </a:rPr>
              <a:t>How do they Interact?</a:t>
            </a:r>
          </a:p>
        </p:txBody>
      </p:sp>
      <p:sp>
        <p:nvSpPr>
          <p:cNvPr id="8806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3505200"/>
            <a:ext cx="6858000" cy="3048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</a:t>
            </a:r>
            <a:endParaRPr lang="en-US" altLang="en-US" sz="2600" b="1" i="1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    </a:t>
            </a:r>
            <a:br>
              <a:rPr lang="en-US" altLang="en-US" sz="2600" b="1" i="1">
                <a:solidFill>
                  <a:schemeClr val="bg1"/>
                </a:solidFill>
              </a:rPr>
            </a:b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8001000" y="6659563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    Objective 2</a:t>
            </a:r>
          </a:p>
          <a:p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auto">
          <a:xfrm>
            <a:off x="2514600" y="3657600"/>
            <a:ext cx="3962400" cy="2895600"/>
          </a:xfrm>
          <a:custGeom>
            <a:avLst/>
            <a:gdLst>
              <a:gd name="G0" fmla="+- 6480 0 0"/>
              <a:gd name="G1" fmla="+- 8640 0 0"/>
              <a:gd name="G2" fmla="+- 6171 0 0"/>
              <a:gd name="G3" fmla="+- 21600 0 6480"/>
              <a:gd name="G4" fmla="+- 21600 0 864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429 h 21600"/>
              <a:gd name="T4" fmla="*/ 10800 w 21600"/>
              <a:gd name="T5" fmla="*/ 18514 h 21600"/>
              <a:gd name="T6" fmla="*/ 21600 w 21600"/>
              <a:gd name="T7" fmla="*/ 1542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533400" y="4343400"/>
            <a:ext cx="19812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i="1">
                <a:solidFill>
                  <a:srgbClr val="FFFF00"/>
                </a:solidFill>
              </a:rPr>
              <a:t>Empowerment </a:t>
            </a:r>
            <a:r>
              <a:rPr lang="en-US" altLang="en-US" b="1" i="1">
                <a:solidFill>
                  <a:schemeClr val="bg1"/>
                </a:solidFill>
              </a:rPr>
              <a:t>is giving others the power to make decisions, set directions, and create.</a:t>
            </a:r>
            <a:br>
              <a:rPr lang="en-US" altLang="en-US" b="1" i="1">
                <a:solidFill>
                  <a:schemeClr val="bg1"/>
                </a:solidFill>
              </a:rPr>
            </a:br>
            <a:endParaRPr lang="en-US" altLang="en-US" b="1" i="1">
              <a:solidFill>
                <a:schemeClr val="bg1"/>
              </a:solidFill>
            </a:endParaRPr>
          </a:p>
        </p:txBody>
      </p:sp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3048000" y="1981200"/>
            <a:ext cx="2819400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75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Persuasion </a:t>
            </a:r>
            <a:r>
              <a:rPr lang="en-US" altLang="en-US" b="1" i="1">
                <a:solidFill>
                  <a:schemeClr val="bg1"/>
                </a:solidFill>
              </a:rPr>
              <a:t>is the ability to cause someone to do something, especially through urging, reasoning, or coercion.</a:t>
            </a:r>
          </a:p>
          <a:p>
            <a:pPr algn="ctr">
              <a:spcBef>
                <a:spcPct val="75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endParaRPr lang="en-US" altLang="en-US" b="1" i="1">
              <a:solidFill>
                <a:schemeClr val="bg1"/>
              </a:solidFill>
            </a:endParaRPr>
          </a:p>
        </p:txBody>
      </p:sp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6400800" y="5105400"/>
            <a:ext cx="1981200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75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Motivation</a:t>
            </a:r>
            <a:r>
              <a:rPr lang="en-US" altLang="en-US" b="1" i="1">
                <a:solidFill>
                  <a:schemeClr val="bg1"/>
                </a:solidFill>
              </a:rPr>
              <a:t> is providing a person with an inner drive to act.</a:t>
            </a:r>
            <a:r>
              <a:rPr lang="en-US" altLang="en-US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75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endParaRPr lang="en-US" altLang="en-US" b="1" i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228600" y="0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Methods of Empowering and Motivating Others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0" y="1828800"/>
            <a:ext cx="8610600" cy="47244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Common goals and vision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helps create desire and motivation in followers.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Valuing people and their personal effort</a:t>
            </a:r>
            <a:r>
              <a:rPr lang="en-US" altLang="en-US" sz="2600">
                <a:solidFill>
                  <a:schemeClr val="bg1"/>
                </a:solidFill>
              </a:rPr>
              <a:t> 	motivates followers.  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	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	Allowing others to own the vision and 			goals</a:t>
            </a:r>
            <a:r>
              <a:rPr lang="en-US" altLang="en-US" sz="2600">
                <a:solidFill>
                  <a:schemeClr val="bg1"/>
                </a:solidFill>
              </a:rPr>
              <a:t> is the final component in</a:t>
            </a:r>
            <a:r>
              <a:rPr lang="en-US" altLang="en-US" sz="2600"/>
              <a:t> 				</a:t>
            </a:r>
            <a:r>
              <a:rPr lang="en-US" altLang="en-US" sz="2600">
                <a:solidFill>
                  <a:schemeClr val="bg1"/>
                </a:solidFill>
              </a:rPr>
              <a:t>empowering and motivating others.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Methods of Persuasion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1600200"/>
            <a:ext cx="8001000" cy="5181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endParaRPr lang="en-US" altLang="en-US" sz="3400" b="1" i="1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400" b="1" i="1">
                <a:solidFill>
                  <a:srgbClr val="FFFF00"/>
                </a:solidFill>
              </a:rPr>
              <a:t>Coercion</a:t>
            </a:r>
            <a:r>
              <a:rPr lang="en-US" altLang="en-US" sz="3400"/>
              <a:t> </a:t>
            </a:r>
            <a:r>
              <a:rPr lang="en-US" altLang="en-US" sz="3400">
                <a:solidFill>
                  <a:schemeClr val="bg1"/>
                </a:solidFill>
              </a:rPr>
              <a:t>is motivating a person with force</a:t>
            </a:r>
            <a:r>
              <a:rPr lang="en-US" altLang="en-US" sz="2600">
                <a:solidFill>
                  <a:schemeClr val="bg1"/>
                </a:solidFill>
              </a:rPr>
              <a:t>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chemeClr val="bg1"/>
                </a:solidFill>
              </a:rPr>
              <a:t>Pushing, prodding, fear, and intimidation  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chemeClr val="bg1"/>
                </a:solidFill>
              </a:rPr>
              <a:t>Not a preferred method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4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C1 </a:t>
            </a:r>
          </a:p>
        </p:txBody>
      </p:sp>
      <p:pic>
        <p:nvPicPr>
          <p:cNvPr id="67594" name="Picture 10" descr="MCj014957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00600"/>
            <a:ext cx="29845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Methods of Persuasion</a:t>
            </a:r>
          </a:p>
        </p:txBody>
      </p:sp>
      <p:sp>
        <p:nvSpPr>
          <p:cNvPr id="90115" name="Rectangle 3"/>
          <p:cNvSpPr>
            <a:spLocks noChangeArrowheads="1"/>
          </p:cNvSpPr>
          <p:nvPr>
            <p:ph type="body" sz="half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200" b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 b="1">
                <a:solidFill>
                  <a:srgbClr val="FFFF00"/>
                </a:solidFill>
              </a:rPr>
              <a:t>Rewards</a:t>
            </a:r>
            <a:r>
              <a:rPr lang="en-US" altLang="en-US" sz="2200">
                <a:solidFill>
                  <a:schemeClr val="bg1"/>
                </a:solidFill>
              </a:rPr>
              <a:t>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Persuade people by the “carrot-and-stick” method 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Receive a reward for effort and behavior 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Works when the reward is present and desirable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4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C1 </a:t>
            </a:r>
          </a:p>
        </p:txBody>
      </p:sp>
      <p:pic>
        <p:nvPicPr>
          <p:cNvPr id="90119" name="Picture 7" descr="MCBS00642_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981200"/>
            <a:ext cx="3733800" cy="3733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Methods of Persuasion</a:t>
            </a:r>
          </a:p>
        </p:txBody>
      </p:sp>
      <p:sp>
        <p:nvSpPr>
          <p:cNvPr id="921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2057400"/>
            <a:ext cx="7848600" cy="4724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Persuasive arguments</a:t>
            </a:r>
            <a:r>
              <a:rPr lang="en-US" altLang="en-US" sz="2600">
                <a:solidFill>
                  <a:srgbClr val="FFFF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chemeClr val="bg1"/>
                </a:solidFill>
              </a:rPr>
              <a:t>Leader presents ideas in a way that is desirable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chemeClr val="bg1"/>
                </a:solidFill>
              </a:rPr>
              <a:t>Advantages and disadvantages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chemeClr val="bg1"/>
                </a:solidFill>
              </a:rPr>
              <a:t>Obstacles and opportunities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4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26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260</TotalTime>
  <Words>278</Words>
  <Application>Microsoft Office PowerPoint</Application>
  <PresentationFormat>On-screen Show (4:3)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Times New Roman</vt:lpstr>
      <vt:lpstr>Arial</vt:lpstr>
      <vt:lpstr>Wingdings</vt:lpstr>
      <vt:lpstr>AHS template</vt:lpstr>
      <vt:lpstr>PowerPoint Presentation</vt:lpstr>
      <vt:lpstr>Creating Desire &amp; Motivation</vt:lpstr>
      <vt:lpstr>Questions to determine Motivation</vt:lpstr>
      <vt:lpstr>Key Terms</vt:lpstr>
      <vt:lpstr>How do they Interact?</vt:lpstr>
      <vt:lpstr>Methods of Empowering and Motivating Others</vt:lpstr>
      <vt:lpstr>Methods of Persuasion</vt:lpstr>
      <vt:lpstr>Methods of Persuasion</vt:lpstr>
      <vt:lpstr>Methods of Persuasion</vt:lpstr>
      <vt:lpstr>Methods of Persuasion</vt:lpstr>
      <vt:lpstr>Methods of Persuasion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13</cp:revision>
  <cp:lastPrinted>1601-01-01T00:00:00Z</cp:lastPrinted>
  <dcterms:created xsi:type="dcterms:W3CDTF">2004-01-22T19:23:01Z</dcterms:created>
  <dcterms:modified xsi:type="dcterms:W3CDTF">2018-07-09T17:27:57Z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