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0"/>
  </p:notesMasterIdLst>
  <p:handoutMasterIdLst>
    <p:handoutMasterId r:id="rId11"/>
  </p:handoutMasterIdLst>
  <p:sldIdLst>
    <p:sldId id="263" r:id="rId2"/>
    <p:sldId id="257" r:id="rId3"/>
    <p:sldId id="259" r:id="rId4"/>
    <p:sldId id="264" r:id="rId5"/>
    <p:sldId id="260" r:id="rId6"/>
    <p:sldId id="261" r:id="rId7"/>
    <p:sldId id="262" r:id="rId8"/>
    <p:sldId id="26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645" autoAdjust="0"/>
  </p:normalViewPr>
  <p:slideViewPr>
    <p:cSldViewPr>
      <p:cViewPr varScale="1">
        <p:scale>
          <a:sx n="98" d="100"/>
          <a:sy n="98" d="100"/>
        </p:scale>
        <p:origin x="765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0D139AD8-F90D-467D-800F-D78D9DB4768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BDBFD4FA-347D-46BE-959A-9018E58FC30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DF0AD2-E92B-4BF3-8F7D-B28C6B8D82D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A91DCA-A559-43CC-8778-E32189CEF9E6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B7F330-C8E4-4C43-88DD-D31DAA0002F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EE6331-7014-438A-9C6B-039ABB3E203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B55527-A03E-4CA8-9C5C-6BA9EA4BDA84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8165F5-1FA2-4F43-B2E1-4198295B6A2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72B658-8C59-4AE3-9AB3-2823B9C75AD7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FE38B-E92A-4C93-8B20-D8656DC9ED5B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0D5CA77-FBD9-4155-861B-6070C1B4D1C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22748C-AD55-426B-BC1E-747D1D28CD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1199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E38937-ECE3-4D57-B9DE-39AACEFD5E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777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FF9AC7A-B16C-4A14-9541-1E6EA031D1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6887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4AC6B-2891-4646-81F3-908375946A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258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4B317-C792-408E-B325-71C841A0FE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80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B425C-E1F8-442A-8340-0E32BB7A22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752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42189-3A7C-4631-AB88-6205B5000B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8297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D3233-3600-491A-92C6-05492F77B7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774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A4DEF-2DFF-4AD6-8407-FFD849C57A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87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52C34-7DD5-458C-87A9-96C3018968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818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0A815-BCD3-4896-83CA-0A74FF96FB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013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rgbClr val="0000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DE0F6E-F0C2-4483-9A8C-5666982B05B6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 sz="1200" b="1">
                <a:solidFill>
                  <a:schemeClr val="bg1"/>
                </a:solidFill>
              </a:rPr>
              <a:t>Stage Three of Development</a:t>
            </a:r>
            <a:br>
              <a:rPr lang="en-US" altLang="en-US" sz="1200" b="1">
                <a:solidFill>
                  <a:schemeClr val="bg1"/>
                </a:solidFill>
              </a:rPr>
            </a:br>
            <a:r>
              <a:rPr lang="en-US" altLang="en-US" sz="1200" b="1">
                <a:solidFill>
                  <a:schemeClr val="bg1"/>
                </a:solidFill>
              </a:rPr>
              <a:t>DO </a:t>
            </a:r>
          </a:p>
          <a:p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chemeClr val="bg1"/>
                </a:solidFill>
              </a:rPr>
              <a:t>AHS 28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create and accomplish our vision?</a:t>
            </a:r>
          </a:p>
        </p:txBody>
      </p:sp>
      <p:sp>
        <p:nvSpPr>
          <p:cNvPr id="83974" name="WordArt 6"/>
          <p:cNvSpPr>
            <a:spLocks noChangeArrowheads="1" noChangeShapeType="1" noTextEdit="1"/>
          </p:cNvSpPr>
          <p:nvPr/>
        </p:nvSpPr>
        <p:spPr bwMode="auto">
          <a:xfrm>
            <a:off x="381000" y="152400"/>
            <a:ext cx="7315200" cy="1828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Assessing the Strengths of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Leader’s Expectations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770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28 TM A </a:t>
            </a:r>
          </a:p>
        </p:txBody>
      </p:sp>
      <p:sp>
        <p:nvSpPr>
          <p:cNvPr id="5212" name="Rectangle 92"/>
          <p:cNvSpPr>
            <a:spLocks noChangeArrowheads="1"/>
          </p:cNvSpPr>
          <p:nvPr/>
        </p:nvSpPr>
        <p:spPr bwMode="auto">
          <a:xfrm>
            <a:off x="1295400" y="5105400"/>
            <a:ext cx="3276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High Expectations</a:t>
            </a:r>
          </a:p>
        </p:txBody>
      </p:sp>
      <p:sp>
        <p:nvSpPr>
          <p:cNvPr id="5213" name="Rectangle 93"/>
          <p:cNvSpPr>
            <a:spLocks noChangeArrowheads="1"/>
          </p:cNvSpPr>
          <p:nvPr/>
        </p:nvSpPr>
        <p:spPr bwMode="auto">
          <a:xfrm>
            <a:off x="1752600" y="4343400"/>
            <a:ext cx="5562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High Production / Excellence</a:t>
            </a:r>
          </a:p>
        </p:txBody>
      </p:sp>
      <p:sp>
        <p:nvSpPr>
          <p:cNvPr id="5214" name="Rectangle 94"/>
          <p:cNvSpPr>
            <a:spLocks noChangeArrowheads="1"/>
          </p:cNvSpPr>
          <p:nvPr/>
        </p:nvSpPr>
        <p:spPr bwMode="auto">
          <a:xfrm>
            <a:off x="2209800" y="3543300"/>
            <a:ext cx="32766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Higher Expectations</a:t>
            </a:r>
          </a:p>
        </p:txBody>
      </p:sp>
      <p:sp>
        <p:nvSpPr>
          <p:cNvPr id="5215" name="Rectangle 95"/>
          <p:cNvSpPr>
            <a:spLocks noChangeArrowheads="1"/>
          </p:cNvSpPr>
          <p:nvPr/>
        </p:nvSpPr>
        <p:spPr bwMode="auto">
          <a:xfrm>
            <a:off x="2514600" y="2743200"/>
            <a:ext cx="5791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Higher Production / Excellence</a:t>
            </a:r>
          </a:p>
        </p:txBody>
      </p:sp>
      <p:sp>
        <p:nvSpPr>
          <p:cNvPr id="5216" name="Rectangle 96"/>
          <p:cNvSpPr>
            <a:spLocks noChangeArrowheads="1"/>
          </p:cNvSpPr>
          <p:nvPr/>
        </p:nvSpPr>
        <p:spPr bwMode="auto">
          <a:xfrm>
            <a:off x="2819400" y="1981200"/>
            <a:ext cx="5562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2150" indent="-347663">
              <a:spcBef>
                <a:spcPct val="20000"/>
              </a:spcBef>
              <a:buClr>
                <a:srgbClr val="FF0000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indent="-293688">
              <a:spcBef>
                <a:spcPct val="20000"/>
              </a:spcBef>
              <a:buClr>
                <a:srgbClr val="FF6600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81113" indent="-2921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98613" indent="-315913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0558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130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9702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27413" indent="-315913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Even Higher Production / Excellence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2" grpId="0" build="p" bldLvl="5"/>
      <p:bldP spid="5213" grpId="0" build="p" bldLvl="5"/>
      <p:bldP spid="5214" grpId="0" build="p" bldLvl="5"/>
      <p:bldP spid="5215" grpId="0" build="p" bldLvl="5"/>
      <p:bldP spid="5216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Questions: Assessment of Others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676400"/>
            <a:ext cx="8229600" cy="4953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3400" b="1">
                <a:solidFill>
                  <a:srgbClr val="FFFF00"/>
                </a:solidFill>
              </a:rPr>
              <a:t>What talents and skills are necessary?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3200">
                <a:solidFill>
                  <a:schemeClr val="bg1"/>
                </a:solidFill>
              </a:rPr>
              <a:t>What does the team want to accomplish?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3200">
                <a:solidFill>
                  <a:schemeClr val="bg1"/>
                </a:solidFill>
              </a:rPr>
              <a:t>What knowledge is necessary?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3200">
                <a:solidFill>
                  <a:schemeClr val="bg1"/>
                </a:solidFill>
              </a:rPr>
              <a:t>What special skills are needed to accomplish the goals?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28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Questions: Assessment of Others</a:t>
            </a:r>
          </a:p>
        </p:txBody>
      </p:sp>
      <p:sp>
        <p:nvSpPr>
          <p:cNvPr id="8601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524000"/>
            <a:ext cx="8229600" cy="51054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What talents and skills do members of the team bring to the table?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Who is the best organizer?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Who possesses critical and essential knowledge for team success?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Who can communicate the vision and the goals?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Who can facilitate collaboration within the team?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Who provides financial and resource management for the activity?</a:t>
            </a:r>
          </a:p>
          <a:p>
            <a:pPr lv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400">
                <a:solidFill>
                  <a:schemeClr val="bg1"/>
                </a:solidFill>
              </a:rPr>
              <a:t>What outside experts may be necessary to provide additional resources, talents, knowledge, or skills?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28 TM B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Multiple Intelligences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981200"/>
            <a:ext cx="6553200" cy="4648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Languages and communication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Reasoning and logic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Visualize and map out ideas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Bodily and motion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Artistic and musical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Relationships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Inward-looking and spirituality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0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28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300">
                <a:solidFill>
                  <a:srgbClr val="FFFF00"/>
                </a:solidFill>
              </a:rPr>
              <a:t>Personality Types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752600"/>
            <a:ext cx="81534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u="sng">
                <a:solidFill>
                  <a:srgbClr val="FFFF00"/>
                </a:solidFill>
              </a:rPr>
              <a:t>Introverted</a:t>
            </a:r>
            <a:r>
              <a:rPr lang="en-US" altLang="en-US" sz="2600" u="sng">
                <a:solidFill>
                  <a:srgbClr val="FFFF00"/>
                </a:solidFill>
              </a:rPr>
              <a:t> </a:t>
            </a:r>
            <a:r>
              <a:rPr lang="en-US" altLang="en-US" sz="2600" u="sng">
                <a:solidFill>
                  <a:schemeClr val="bg1"/>
                </a:solidFill>
              </a:rPr>
              <a:t>people</a:t>
            </a:r>
            <a:r>
              <a:rPr lang="en-US" altLang="en-US" sz="2600">
                <a:solidFill>
                  <a:schemeClr val="bg1"/>
                </a:solidFill>
              </a:rPr>
              <a:t>– think and perceive inside their mind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	</a:t>
            </a:r>
            <a:r>
              <a:rPr lang="en-US" altLang="en-US" sz="2600" b="1" u="sng">
                <a:solidFill>
                  <a:srgbClr val="FFFF00"/>
                </a:solidFill>
              </a:rPr>
              <a:t>Extroverted</a:t>
            </a:r>
            <a:r>
              <a:rPr lang="en-US" altLang="en-US" sz="2600" u="sng">
                <a:solidFill>
                  <a:schemeClr val="bg1"/>
                </a:solidFill>
              </a:rPr>
              <a:t> people</a:t>
            </a:r>
            <a:r>
              <a:rPr lang="en-US" altLang="en-US" sz="2600">
                <a:solidFill>
                  <a:schemeClr val="bg1"/>
                </a:solidFill>
              </a:rPr>
              <a:t> – think and perceive 	outwardly 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		</a:t>
            </a:r>
            <a:r>
              <a:rPr lang="en-US" altLang="en-US" sz="2600" b="1" u="sng">
                <a:solidFill>
                  <a:srgbClr val="FFFF00"/>
                </a:solidFill>
              </a:rPr>
              <a:t>Thinking</a:t>
            </a:r>
            <a:r>
              <a:rPr lang="en-US" altLang="en-US" sz="2600" u="sng">
                <a:solidFill>
                  <a:schemeClr val="bg1"/>
                </a:solidFill>
              </a:rPr>
              <a:t> people</a:t>
            </a:r>
            <a:r>
              <a:rPr lang="en-US" altLang="en-US" sz="2600">
                <a:solidFill>
                  <a:schemeClr val="bg1"/>
                </a:solidFill>
              </a:rPr>
              <a:t> – rely on logic to 			make decisions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			</a:t>
            </a:r>
            <a:r>
              <a:rPr lang="en-US" altLang="en-US" sz="2600" b="1" u="sng">
                <a:solidFill>
                  <a:srgbClr val="FFFF00"/>
                </a:solidFill>
              </a:rPr>
              <a:t>Feeling</a:t>
            </a:r>
            <a:r>
              <a:rPr lang="en-US" altLang="en-US" sz="2600" u="sng">
                <a:solidFill>
                  <a:schemeClr val="bg1"/>
                </a:solidFill>
              </a:rPr>
              <a:t> people</a:t>
            </a:r>
            <a:r>
              <a:rPr lang="en-US" altLang="en-US" sz="2600">
                <a:solidFill>
                  <a:schemeClr val="bg1"/>
                </a:solidFill>
              </a:rPr>
              <a:t> – rely on their 				instincts and perceptions to 				make decisions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0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28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400">
                <a:solidFill>
                  <a:srgbClr val="FFFF00"/>
                </a:solidFill>
              </a:rPr>
              <a:t>Learning Styles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2057400"/>
            <a:ext cx="7543800" cy="4267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Concrete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thinkers – realistic, factual, concrete ideas and activities.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Abstract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thinkers – theoretical, intangible, vague ideas and activities.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00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28 TM E </a:t>
            </a:r>
          </a:p>
        </p:txBody>
      </p:sp>
      <p:pic>
        <p:nvPicPr>
          <p:cNvPr id="75781" name="Picture 5" descr="MCDD00786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876800"/>
            <a:ext cx="1524000" cy="125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Learning Styles</a:t>
            </a:r>
          </a:p>
        </p:txBody>
      </p:sp>
      <p:sp>
        <p:nvSpPr>
          <p:cNvPr id="8806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14400" y="1752600"/>
            <a:ext cx="75438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Sequential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learners – assimilate information by following a logical, even numerical, sequence and patterns.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Random</a:t>
            </a:r>
            <a:r>
              <a:rPr lang="en-US" altLang="en-US" sz="2600">
                <a:solidFill>
                  <a:schemeClr val="bg1"/>
                </a:solidFill>
              </a:rPr>
              <a:t> learners – assimilate information by not following patterns, but by visualizing random pieces of an intricate puzzle, then putting it all together at once.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00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chemeClr val="bg1"/>
                </a:solidFill>
              </a:rPr>
              <a:t>AHS 28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102</TotalTime>
  <Words>242</Words>
  <Application>Microsoft Office PowerPoint</Application>
  <PresentationFormat>On-screen Show (4:3)</PresentationFormat>
  <Paragraphs>69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Times New Roman</vt:lpstr>
      <vt:lpstr>Arial</vt:lpstr>
      <vt:lpstr>Wingdings</vt:lpstr>
      <vt:lpstr>AHS template</vt:lpstr>
      <vt:lpstr>PowerPoint Presentation</vt:lpstr>
      <vt:lpstr>Leader’s Expectations</vt:lpstr>
      <vt:lpstr>Questions: Assessment of Others</vt:lpstr>
      <vt:lpstr>Questions: Assessment of Others</vt:lpstr>
      <vt:lpstr>Multiple Intelligences</vt:lpstr>
      <vt:lpstr>Personality Types</vt:lpstr>
      <vt:lpstr>Learning Styles</vt:lpstr>
      <vt:lpstr>Learning Styles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11</cp:revision>
  <cp:lastPrinted>1601-01-01T00:00:00Z</cp:lastPrinted>
  <dcterms:created xsi:type="dcterms:W3CDTF">2004-01-22T21:41:07Z</dcterms:created>
  <dcterms:modified xsi:type="dcterms:W3CDTF">2018-07-09T17:28:41Z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