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0"/>
  </p:notesMasterIdLst>
  <p:handoutMasterIdLst>
    <p:handoutMasterId r:id="rId11"/>
  </p:handoutMasterIdLst>
  <p:sldIdLst>
    <p:sldId id="262" r:id="rId2"/>
    <p:sldId id="257" r:id="rId3"/>
    <p:sldId id="263" r:id="rId4"/>
    <p:sldId id="259" r:id="rId5"/>
    <p:sldId id="260" r:id="rId6"/>
    <p:sldId id="264" r:id="rId7"/>
    <p:sldId id="261" r:id="rId8"/>
    <p:sldId id="265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24A5E815-FF48-46DB-A05C-38D87D730C2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F5AE7DBD-D9FC-4DD8-8500-EDADA0B59FC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40CEA2-9461-4842-9F84-A5D6E81FD80B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889AB1-304B-41D7-A621-D00B6D8966F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1D1518-52C0-470E-AD65-046A0A17D7AE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B6136C-E729-450C-838A-2FE96F6161C8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7124B2-7C54-4F63-B30A-B22AF104E4D3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16D0FB-050C-48B4-B16C-D9C29D2C8FD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EB3813-3B90-4B7F-A655-5F396B497193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39419D-F882-4F9C-8DC0-5712A05D40F2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420E838-C4DF-469B-8100-5AB24D83EE7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3CA18-2AD7-4A03-919B-99493DBD94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8207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7C46-EB32-401C-8C9A-4889DE3D8B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7182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81EB1B5-C9F8-4F17-ABAF-625E69C544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746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C536DC-01BD-47E3-B407-6B1ADFADAA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8371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5ADD6E-D124-4007-911E-A897FAF1C5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66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64D420-3F2B-4073-96E8-A9197550A5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3362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2F0BE-3D39-4608-8C1A-2EF1ED858B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095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913CA5-E7F6-4225-A5DC-278CE90BDA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5281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FD81A-A78D-424B-B5CD-8C3DAE8256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4134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08B91-E48B-4736-8B64-F80D47C557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65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7E0969-EEBA-47C9-9917-C10F4ED970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3801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rgbClr val="00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91C1161B-05BE-4AA4-BD5A-66AE25700359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  <a:p>
            <a:r>
              <a:rPr lang="en-US" altLang="en-US" sz="1200" b="1">
                <a:solidFill>
                  <a:schemeClr val="bg1"/>
                </a:solidFill>
              </a:rPr>
              <a:t>Stage Three of Development</a:t>
            </a:r>
            <a:br>
              <a:rPr lang="en-US" altLang="en-US" sz="1200" b="1">
                <a:solidFill>
                  <a:schemeClr val="bg1"/>
                </a:solidFill>
              </a:rPr>
            </a:br>
            <a:r>
              <a:rPr lang="en-US" altLang="en-US" sz="1200" b="1">
                <a:solidFill>
                  <a:schemeClr val="bg1"/>
                </a:solidFill>
              </a:rPr>
              <a:t>DO </a:t>
            </a:r>
          </a:p>
          <a:p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chemeClr val="bg1"/>
                </a:solidFill>
              </a:rPr>
              <a:t>AHS 29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create and accomplish our vision?</a:t>
            </a:r>
          </a:p>
        </p:txBody>
      </p:sp>
      <p:sp>
        <p:nvSpPr>
          <p:cNvPr id="81926" name="WordArt 6"/>
          <p:cNvSpPr>
            <a:spLocks noChangeArrowheads="1" noChangeShapeType="1" noTextEdit="1"/>
          </p:cNvSpPr>
          <p:nvPr/>
        </p:nvSpPr>
        <p:spPr bwMode="auto">
          <a:xfrm>
            <a:off x="381000" y="152400"/>
            <a:ext cx="7315200" cy="1828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Capitalizing on the Strengths</a:t>
            </a:r>
          </a:p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 of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Motivating Others to Capitalize on Their Strengths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752600"/>
            <a:ext cx="64770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</a:t>
            </a:r>
          </a:p>
          <a:p>
            <a:pPr algn="ctr">
              <a:buFont typeface="Wingdings" panose="05000000000000000000" pitchFamily="2" charset="2"/>
              <a:buNone/>
            </a:pPr>
            <a:endParaRPr lang="en-US" altLang="en-US" sz="4200" b="1">
              <a:solidFill>
                <a:srgbClr val="FFFF00"/>
              </a:solidFill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4200" b="1">
                <a:solidFill>
                  <a:schemeClr val="bg1"/>
                </a:solidFill>
              </a:rPr>
              <a:t>Help others to identify their personal strengths</a:t>
            </a: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</a:t>
            </a:r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29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Motivating Others to Capitalize on Their Strengths</a:t>
            </a:r>
          </a:p>
        </p:txBody>
      </p:sp>
      <p:sp>
        <p:nvSpPr>
          <p:cNvPr id="8397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1752600"/>
            <a:ext cx="73914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chemeClr val="bg1"/>
                </a:solidFill>
              </a:rPr>
              <a:t>Encourage the use of these strengths: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Leaders match tasks and activities to the strengths of individual followers 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A leader provides constructive feedback to followers that develops people with ever-increasing strengths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Leaders reward and recognize strengths of individuals</a:t>
            </a:r>
            <a:endParaRPr lang="en-US" altLang="en-US" sz="2200">
              <a:solidFill>
                <a:schemeClr val="bg1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29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152400" y="122238"/>
            <a:ext cx="78486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Methods: Capitalizing on Others’ Strengths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81000" y="2057400"/>
            <a:ext cx="8229600" cy="4267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Fitting tasks to match with strengths of individuals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12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Leaders provide for the development of strengths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12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Leaders allow followers to have ownership of ideas and self-improvement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12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Leaders avoid criticizing others in harsh manners</a:t>
            </a:r>
            <a:endParaRPr lang="en-US" altLang="en-US">
              <a:solidFill>
                <a:schemeClr val="bg1"/>
              </a:solidFill>
            </a:endParaRPr>
          </a:p>
          <a:p>
            <a:endParaRPr lang="en-US" altLang="en-US" sz="2200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29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152400" y="122238"/>
            <a:ext cx="78486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Capitalizing on Strengths vs. Using Others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2209800"/>
            <a:ext cx="7543800" cy="4648200"/>
          </a:xfrm>
          <a:noFill/>
          <a:ln/>
        </p:spPr>
        <p:txBody>
          <a:bodyPr lIns="92075" tIns="46038" rIns="92075" bIns="46038"/>
          <a:lstStyle/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Capitalizing on strengths</a:t>
            </a:r>
            <a:r>
              <a:rPr lang="en-US" altLang="en-US" sz="2600">
                <a:solidFill>
                  <a:srgbClr val="FFFF00"/>
                </a:solidFill>
              </a:rPr>
              <a:t> involves concern for the well being of followers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rgbClr val="FFFF00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Leaders listen to constituents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Allows people to build on their strengths and learn new skills and knowledge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Individuals grow and improve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29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>
            <p:ph type="title"/>
          </p:nvPr>
        </p:nvSpPr>
        <p:spPr>
          <a:xfrm>
            <a:off x="152400" y="122238"/>
            <a:ext cx="78486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Capitalizing on Strengths vs. Using Others</a:t>
            </a:r>
          </a:p>
        </p:txBody>
      </p:sp>
      <p:sp>
        <p:nvSpPr>
          <p:cNvPr id="8601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2057400"/>
            <a:ext cx="7696200" cy="4572000"/>
          </a:xfrm>
          <a:noFill/>
          <a:ln/>
        </p:spPr>
        <p:txBody>
          <a:bodyPr lIns="92075" tIns="46038" rIns="92075" bIns="46038"/>
          <a:lstStyle/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Capitalizing on strengths</a:t>
            </a:r>
            <a:r>
              <a:rPr lang="en-US" altLang="en-US" sz="2600">
                <a:solidFill>
                  <a:srgbClr val="FFFF00"/>
                </a:solidFill>
              </a:rPr>
              <a:t> involves concern for the well being of followers</a:t>
            </a:r>
          </a:p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rgbClr val="FFFF00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Individuals share in the success of the activity or organization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The leader and others recognize and reward the individual for his or her efforts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Leaders give credit to the entire organization and key individuals for their strengths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29 TM C1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Capitalizing on Strengths vs. Using Others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2286000"/>
            <a:ext cx="7239000" cy="43434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Using others</a:t>
            </a:r>
            <a:r>
              <a:rPr lang="en-US" altLang="en-US" sz="2600">
                <a:solidFill>
                  <a:srgbClr val="FFFF00"/>
                </a:solidFill>
              </a:rPr>
              <a:t> neglects the feelings and success of individuals below the leader</a:t>
            </a:r>
          </a:p>
          <a:p>
            <a:pPr algn="ctr">
              <a:buFont typeface="Wingdings" panose="05000000000000000000" pitchFamily="2" charset="2"/>
              <a:buNone/>
            </a:pPr>
            <a:endParaRPr lang="en-US" altLang="en-US" sz="2600">
              <a:solidFill>
                <a:srgbClr val="FFFF00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People feel used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People resent that their talents and knowledge provided for success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29 TM C2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Capitalizing on Strengths vs. Using Others</a:t>
            </a:r>
          </a:p>
        </p:txBody>
      </p:sp>
      <p:sp>
        <p:nvSpPr>
          <p:cNvPr id="8806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533400" y="2209800"/>
            <a:ext cx="7391400" cy="44196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Using others</a:t>
            </a:r>
            <a:r>
              <a:rPr lang="en-US" altLang="en-US" sz="2600">
                <a:solidFill>
                  <a:srgbClr val="FFFF00"/>
                </a:solidFill>
              </a:rPr>
              <a:t> neglects the feelings and success of individuals below the leader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rgbClr val="FFFF00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People lose motivation to improve, create solutions, or take advantage of opportunities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chemeClr val="bg1"/>
                </a:solidFill>
              </a:rPr>
              <a:t>People feel that the leader is the only one receiving benefit, recognition, or reward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29 TM C2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43</TotalTime>
  <Words>338</Words>
  <Application>Microsoft Office PowerPoint</Application>
  <PresentationFormat>On-screen Show (4:3)</PresentationFormat>
  <Paragraphs>71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Times New Roman</vt:lpstr>
      <vt:lpstr>Arial</vt:lpstr>
      <vt:lpstr>Wingdings</vt:lpstr>
      <vt:lpstr>AHS template</vt:lpstr>
      <vt:lpstr>PowerPoint Presentation</vt:lpstr>
      <vt:lpstr>Motivating Others to Capitalize on Their Strengths</vt:lpstr>
      <vt:lpstr>Motivating Others to Capitalize on Their Strengths</vt:lpstr>
      <vt:lpstr>Methods: Capitalizing on Others’ Strengths</vt:lpstr>
      <vt:lpstr>Capitalizing on Strengths vs. Using Others</vt:lpstr>
      <vt:lpstr>Capitalizing on Strengths vs. Using Others</vt:lpstr>
      <vt:lpstr>Capitalizing on Strengths vs. Using Others</vt:lpstr>
      <vt:lpstr>Capitalizing on Strengths vs. Using Others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2004-01-22T21:54:41Z</dcterms:created>
  <dcterms:modified xsi:type="dcterms:W3CDTF">2018-07-09T17:29:07Z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