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1"/>
  </p:notesMasterIdLst>
  <p:handoutMasterIdLst>
    <p:handoutMasterId r:id="rId12"/>
  </p:handoutMasterIdLst>
  <p:sldIdLst>
    <p:sldId id="263" r:id="rId2"/>
    <p:sldId id="257" r:id="rId3"/>
    <p:sldId id="259" r:id="rId4"/>
    <p:sldId id="264" r:id="rId5"/>
    <p:sldId id="260" r:id="rId6"/>
    <p:sldId id="261" r:id="rId7"/>
    <p:sldId id="262" r:id="rId8"/>
    <p:sldId id="265" r:id="rId9"/>
    <p:sldId id="266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08550442-66A1-4093-B9EA-3B1021575E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A5EBB896-E79B-47A0-80C2-826BCD84572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25C90F-7AE2-497D-962D-C73CF86950CC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CB0B05-7204-40A7-AA3E-CDD03134FD2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AF40F9-1387-4CA2-BF28-4BBBCC658BA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2D5717-BEAE-4DC0-AFE9-58AE50A51298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D7C01-BBFC-4F45-B5D9-E3FD42E50D1B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3B792F-74DB-4F00-8CF4-9FF8B52DBC47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0B5657-59EA-46A6-9875-A940F4217D2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8C2518-276C-41B5-863E-070D91248B1A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C2D522-B663-4F81-89E1-1B67D9B7F068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194A8BC-A418-4470-B42D-27DBC4B4914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F4FE-D9FC-4D98-BBE0-B91E66A62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377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8F7F9-7B68-4FC2-8A04-06E13C9FCE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088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CFCD369-4E2A-4862-93E3-B561F4F392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199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D3127-DCFA-43AB-B57F-FED32D0E3A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003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BADD5-2F54-4050-80AF-1867998DF4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63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271F4-6400-4852-889D-4A73374B5B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04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03562-93C9-42C0-84CE-6CAA162540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73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BDF8D-374B-45EA-9493-D218E18EB9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847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3AB81-2162-4F19-B581-E4B5F7ADF2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72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E86C4-1135-4DE5-9D40-2D04508264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4593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7B354-88E6-4C8D-8846-8CAE12461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49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5D21C40-A027-4B5B-83C4-FF86FEA42B67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82950" name="WordArt 6"/>
          <p:cNvSpPr>
            <a:spLocks noChangeArrowheads="1" noChangeShapeType="1" noTextEdit="1"/>
          </p:cNvSpPr>
          <p:nvPr/>
        </p:nvSpPr>
        <p:spPr bwMode="auto">
          <a:xfrm>
            <a:off x="685800" y="304800"/>
            <a:ext cx="7010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The Role of a </a:t>
            </a:r>
          </a:p>
          <a:p>
            <a:pPr algn="ctr"/>
            <a:r>
              <a:rPr lang="en-US" sz="36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Spiritual Belief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Reporters…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Is this person trust-worthy?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Is this person loving and caring for others?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Is this person rich or poor? Urban or</a:t>
            </a:r>
            <a:b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rural living?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Is this person spiritual?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What kind of home life do you think this person had?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772400" y="6400800"/>
            <a:ext cx="1371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3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Key Terms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143000"/>
            <a:ext cx="7010400" cy="52578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Spiritual belief system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000" i="1">
                <a:solidFill>
                  <a:schemeClr val="bg1"/>
                </a:solidFill>
              </a:rPr>
              <a:t>the beliefs and standards that help guide every decision that is made in our lives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Values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000" i="1">
                <a:solidFill>
                  <a:schemeClr val="bg1"/>
                </a:solidFill>
              </a:rPr>
              <a:t>standards that influence your life and your decisions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Morals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000" i="1">
                <a:solidFill>
                  <a:schemeClr val="bg1"/>
                </a:solidFill>
              </a:rPr>
              <a:t>knowing the difference between right and wrong and applying that knowledge in our daily lives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9302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2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Key Terms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143000"/>
            <a:ext cx="7010400" cy="5257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Standards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400" i="1">
                <a:solidFill>
                  <a:schemeClr val="bg1"/>
                </a:solidFill>
              </a:rPr>
              <a:t>predetermined boundaries set within one’s self of what one will or will not do</a:t>
            </a:r>
          </a:p>
          <a:p>
            <a:pPr lvl="1">
              <a:buFont typeface="Wingdings" panose="05000000000000000000" pitchFamily="2" charset="2"/>
              <a:buChar char="ú"/>
            </a:pPr>
            <a:endParaRPr lang="en-US" altLang="en-US" sz="2400" i="1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endParaRPr lang="en-US" altLang="en-US" sz="2000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Ethics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400" i="1">
                <a:solidFill>
                  <a:schemeClr val="bg1"/>
                </a:solidFill>
              </a:rPr>
              <a:t>the principles behind behavior or conduct that is morally correct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7985125" y="6400800"/>
            <a:ext cx="9302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2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0000"/>
                </a:solidFill>
              </a:rPr>
              <a:t>Areas for Belief Development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Home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Church/synagogue/mosque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Parents and relatives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Peers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Media—TV, radio, books, newspaper, video games, music, etc.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Environment—culture, country, government systems, etc.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248400"/>
            <a:ext cx="1082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3 TM C</a:t>
            </a:r>
            <a:r>
              <a:rPr lang="en-US" altLang="en-US" sz="10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0000"/>
                </a:solidFill>
              </a:rPr>
              <a:t>One’s Belief System</a:t>
            </a:r>
            <a:r>
              <a:rPr lang="en-US" altLang="en-US" sz="35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600200"/>
            <a:ext cx="6553200" cy="49530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Sets </a:t>
            </a:r>
            <a:r>
              <a:rPr lang="en-US" altLang="en-US" sz="2600" b="1">
                <a:solidFill>
                  <a:schemeClr val="bg1"/>
                </a:solidFill>
              </a:rPr>
              <a:t>parameters/standards</a:t>
            </a:r>
            <a:r>
              <a:rPr lang="en-US" altLang="en-US" sz="2600">
                <a:solidFill>
                  <a:schemeClr val="bg1"/>
                </a:solidFill>
              </a:rPr>
              <a:t> of what one will do and will not do.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Will </a:t>
            </a:r>
            <a:r>
              <a:rPr lang="en-US" altLang="en-US" sz="2600" b="1">
                <a:solidFill>
                  <a:schemeClr val="bg1"/>
                </a:solidFill>
              </a:rPr>
              <a:t>not be swayed</a:t>
            </a:r>
            <a:r>
              <a:rPr lang="en-US" altLang="en-US" sz="2600">
                <a:solidFill>
                  <a:schemeClr val="bg1"/>
                </a:solidFill>
              </a:rPr>
              <a:t> when under pressure if it is strong.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Will enable person to </a:t>
            </a:r>
            <a:r>
              <a:rPr lang="en-US" altLang="en-US" sz="2600" b="1">
                <a:solidFill>
                  <a:schemeClr val="bg1"/>
                </a:solidFill>
              </a:rPr>
              <a:t>make the right</a:t>
            </a:r>
            <a:r>
              <a:rPr lang="en-US" altLang="en-US" sz="2600">
                <a:solidFill>
                  <a:schemeClr val="bg1"/>
                </a:solidFill>
              </a:rPr>
              <a:t> choices quickly.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>
                <a:solidFill>
                  <a:schemeClr val="bg1"/>
                </a:solidFill>
              </a:rPr>
              <a:t>Will help one to always </a:t>
            </a:r>
            <a:r>
              <a:rPr lang="en-US" altLang="en-US" sz="2600" b="1">
                <a:solidFill>
                  <a:schemeClr val="bg1"/>
                </a:solidFill>
              </a:rPr>
              <a:t>consider others</a:t>
            </a:r>
            <a:r>
              <a:rPr lang="en-US" altLang="en-US" sz="2600"/>
              <a:t>.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26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3 TM D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Three Keys</a:t>
            </a:r>
            <a:br>
              <a:rPr lang="en-US" altLang="en-US">
                <a:solidFill>
                  <a:srgbClr val="FF0000"/>
                </a:solidFill>
              </a:rPr>
            </a:br>
            <a:r>
              <a:rPr lang="en-US" altLang="en-US">
                <a:solidFill>
                  <a:srgbClr val="FF0000"/>
                </a:solidFill>
              </a:rPr>
              <a:t>to a spiritual belief system…</a:t>
            </a:r>
            <a:r>
              <a:rPr lang="en-US" altLang="en-US" sz="35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676400"/>
            <a:ext cx="7467600" cy="49530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1.</a:t>
            </a:r>
            <a:r>
              <a:rPr lang="en-US" altLang="en-US" sz="2600">
                <a:solidFill>
                  <a:schemeClr val="bg1"/>
                </a:solidFill>
              </a:rPr>
              <a:t>	keeps one </a:t>
            </a:r>
            <a:r>
              <a:rPr lang="en-US" altLang="en-US" sz="2600" b="1">
                <a:solidFill>
                  <a:schemeClr val="bg1"/>
                </a:solidFill>
              </a:rPr>
              <a:t>focused</a:t>
            </a:r>
            <a:r>
              <a:rPr lang="en-US" altLang="en-US" sz="2600">
                <a:solidFill>
                  <a:schemeClr val="bg1"/>
                </a:solidFill>
              </a:rPr>
              <a:t> on the important areas of one’s life 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2.</a:t>
            </a:r>
            <a:r>
              <a:rPr lang="en-US" altLang="en-US" sz="2600">
                <a:solidFill>
                  <a:schemeClr val="bg1"/>
                </a:solidFill>
              </a:rPr>
              <a:t>	keeps </a:t>
            </a:r>
            <a:r>
              <a:rPr lang="en-US" altLang="en-US" sz="2600" b="1">
                <a:solidFill>
                  <a:schemeClr val="bg1"/>
                </a:solidFill>
              </a:rPr>
              <a:t>others</a:t>
            </a:r>
            <a:r>
              <a:rPr lang="en-US" altLang="en-US" sz="2600">
                <a:solidFill>
                  <a:schemeClr val="bg1"/>
                </a:solidFill>
              </a:rPr>
              <a:t> in consideration at all times</a:t>
            </a: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3.</a:t>
            </a:r>
            <a:r>
              <a:rPr lang="en-US" altLang="en-US" sz="2600">
                <a:solidFill>
                  <a:schemeClr val="bg1"/>
                </a:solidFill>
              </a:rPr>
              <a:t>	keeps one’s mission and vision in perspective and a persistent </a:t>
            </a:r>
            <a:r>
              <a:rPr lang="en-US" altLang="en-US" sz="2600" b="1">
                <a:solidFill>
                  <a:schemeClr val="bg1"/>
                </a:solidFill>
              </a:rPr>
              <a:t>challenge</a:t>
            </a:r>
            <a:r>
              <a:rPr lang="en-US" altLang="en-US" sz="2600">
                <a:solidFill>
                  <a:schemeClr val="bg1"/>
                </a:solidFill>
              </a:rPr>
              <a:t> to accomplish them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24800" y="6430963"/>
            <a:ext cx="93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3 TM E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Key Terms</a:t>
            </a:r>
          </a:p>
        </p:txBody>
      </p:sp>
      <p:sp>
        <p:nvSpPr>
          <p:cNvPr id="870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143000"/>
            <a:ext cx="7010400" cy="52578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Spiritual belief system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000" i="1">
                <a:solidFill>
                  <a:schemeClr val="bg1"/>
                </a:solidFill>
              </a:rPr>
              <a:t>the beliefs and standards that help guide every decision that is made in our lives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Values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000" i="1">
                <a:solidFill>
                  <a:schemeClr val="bg1"/>
                </a:solidFill>
              </a:rPr>
              <a:t>standards that influence your life and your decisions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Morals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000" i="1">
                <a:solidFill>
                  <a:schemeClr val="bg1"/>
                </a:solidFill>
              </a:rPr>
              <a:t>knowing the difference between right and wrong and applying that knowledge in our daily lives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200" b="1">
              <a:solidFill>
                <a:schemeClr val="bg1"/>
              </a:solidFill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930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Summary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Key Terms</a:t>
            </a:r>
          </a:p>
        </p:txBody>
      </p:sp>
      <p:sp>
        <p:nvSpPr>
          <p:cNvPr id="8909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143000"/>
            <a:ext cx="7010400" cy="5257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Standards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400" i="1">
                <a:solidFill>
                  <a:schemeClr val="bg1"/>
                </a:solidFill>
              </a:rPr>
              <a:t>predetermined boundaries set within one’s self of what one will or will not do</a:t>
            </a:r>
          </a:p>
          <a:p>
            <a:pPr lvl="1">
              <a:buFont typeface="Wingdings" panose="05000000000000000000" pitchFamily="2" charset="2"/>
              <a:buChar char="ú"/>
            </a:pPr>
            <a:endParaRPr lang="en-US" altLang="en-US" sz="2400" i="1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endParaRPr lang="en-US" altLang="en-US" sz="2000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</a:rPr>
              <a:t>Ethics</a:t>
            </a:r>
          </a:p>
          <a:p>
            <a:pPr lvl="1">
              <a:buFont typeface="Wingdings" panose="05000000000000000000" pitchFamily="2" charset="2"/>
              <a:buChar char="ú"/>
            </a:pPr>
            <a:r>
              <a:rPr lang="en-US" altLang="en-US" sz="2400" i="1">
                <a:solidFill>
                  <a:schemeClr val="bg1"/>
                </a:solidFill>
              </a:rPr>
              <a:t>the principles behind behavior or conduct that is morally correct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9302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Summary</a:t>
            </a:r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53</TotalTime>
  <Words>323</Words>
  <Application>Microsoft Office PowerPoint</Application>
  <PresentationFormat>On-screen Show (4:3)</PresentationFormat>
  <Paragraphs>90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Wingdings</vt:lpstr>
      <vt:lpstr>AHS template</vt:lpstr>
      <vt:lpstr>PowerPoint Presentation</vt:lpstr>
      <vt:lpstr>Reporters…</vt:lpstr>
      <vt:lpstr>Key Terms</vt:lpstr>
      <vt:lpstr>Key Terms</vt:lpstr>
      <vt:lpstr>Areas for Belief Development</vt:lpstr>
      <vt:lpstr>One’s Belief System </vt:lpstr>
      <vt:lpstr>Three Keys to a spiritual belief system… </vt:lpstr>
      <vt:lpstr>Key Terms</vt:lpstr>
      <vt:lpstr>Key Terms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2003-12-23T15:59:25Z</dcterms:created>
  <dcterms:modified xsi:type="dcterms:W3CDTF">2018-07-09T12:52:22Z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