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7"/>
  </p:notesMasterIdLst>
  <p:handoutMasterIdLst>
    <p:handoutMasterId r:id="rId8"/>
  </p:handoutMasterIdLst>
  <p:sldIdLst>
    <p:sldId id="261" r:id="rId2"/>
    <p:sldId id="257" r:id="rId3"/>
    <p:sldId id="262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4" d="100"/>
          <a:sy n="94" d="100"/>
        </p:scale>
        <p:origin x="888" y="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73700F31-95BA-4189-A805-7A030826716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D644EEF6-912E-4309-8937-30925ED7717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29F109-B531-4263-AB60-CA00F2021C86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71FEC7-F22A-49D3-9472-8C330E069054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68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CD9B8F-9AF2-4EFF-BF7B-C3ADB724F85F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29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913271-CE31-467D-ACD0-1323081D9B9B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D5C763-7A6E-40B7-B813-FDE7AF175E52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F3F725E-4E3C-408A-B4C4-539C58010D9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FBD460-50C0-43C1-A88E-181F9F3F55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2402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42C10C-8D56-479B-8BB6-05831030E2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3188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8801599-3218-426A-85C1-E384E67EB3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2182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F99DA8-2D22-4523-8B6F-2CF438C477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94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579BC4-5801-4636-AEC4-B40D95D0E5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071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A95D78-5D34-467D-A974-B081783A84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4283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4B27D3-6EDC-4C07-A653-13B5F89F24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6039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E121FC-234E-416F-8689-6AB481D06F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694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6FF423-C552-444D-AA27-16E7D253D8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9942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AA957A-ECAE-4215-9809-05AF0944F9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9010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7F3A42-748A-49EB-8EB2-97D0CC7DDF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2252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0000"/>
            </a:gs>
            <a:gs pos="100000">
              <a:schemeClr val="tx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30B4BCF0-DF58-4A09-A638-43D7B3A596ED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3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>
              <a:solidFill>
                <a:srgbClr val="000000"/>
              </a:solidFill>
            </a:endParaRPr>
          </a:p>
          <a:p>
            <a:r>
              <a:rPr lang="en-US" altLang="en-US" sz="1200" b="1">
                <a:solidFill>
                  <a:schemeClr val="bg1"/>
                </a:solidFill>
              </a:rPr>
              <a:t>Stage Three of Development</a:t>
            </a:r>
            <a:br>
              <a:rPr lang="en-US" altLang="en-US" sz="1200" b="1">
                <a:solidFill>
                  <a:schemeClr val="bg1"/>
                </a:solidFill>
              </a:rPr>
            </a:br>
            <a:r>
              <a:rPr lang="en-US" altLang="en-US" sz="1200" b="1">
                <a:solidFill>
                  <a:schemeClr val="bg1"/>
                </a:solidFill>
              </a:rPr>
              <a:t>DO </a:t>
            </a:r>
          </a:p>
          <a:p>
            <a:endParaRPr lang="en-US" altLang="en-US" sz="800" b="1">
              <a:solidFill>
                <a:schemeClr val="bg1"/>
              </a:solidFill>
            </a:endParaRP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chemeClr val="bg1"/>
                </a:solidFill>
              </a:rPr>
              <a:t>AHS 32</a:t>
            </a:r>
          </a:p>
        </p:txBody>
      </p:sp>
      <p:sp>
        <p:nvSpPr>
          <p:cNvPr id="79877" name="Text Box 5"/>
          <p:cNvSpPr txBox="1">
            <a:spLocks noChangeArrowheads="1"/>
          </p:cNvSpPr>
          <p:nvPr/>
        </p:nvSpPr>
        <p:spPr bwMode="auto">
          <a:xfrm>
            <a:off x="1905000" y="2743200"/>
            <a:ext cx="548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How do we create and accomplish our vision?</a:t>
            </a:r>
          </a:p>
        </p:txBody>
      </p:sp>
      <p:sp>
        <p:nvSpPr>
          <p:cNvPr id="79878" name="WordArt 6"/>
          <p:cNvSpPr>
            <a:spLocks noChangeArrowheads="1" noChangeShapeType="1" noTextEdit="1"/>
          </p:cNvSpPr>
          <p:nvPr/>
        </p:nvSpPr>
        <p:spPr bwMode="auto">
          <a:xfrm>
            <a:off x="228600" y="152400"/>
            <a:ext cx="7467600" cy="1600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InflateTop">
              <a:avLst>
                <a:gd name="adj" fmla="val 31944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Process &amp; Product Evaluation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Product and Process Evaluation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52400" y="1752600"/>
            <a:ext cx="4343400" cy="4495800"/>
          </a:xfr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Product</a:t>
            </a:r>
          </a:p>
          <a:p>
            <a:pPr algn="ctr">
              <a:buFont typeface="Wingdings" panose="05000000000000000000" pitchFamily="2" charset="2"/>
              <a:buNone/>
            </a:pPr>
            <a:endParaRPr lang="en-US" altLang="en-US" sz="2600">
              <a:solidFill>
                <a:srgbClr val="FFFF00"/>
              </a:solidFill>
            </a:endParaRP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200">
                <a:solidFill>
                  <a:schemeClr val="bg1"/>
                </a:solidFill>
              </a:rPr>
              <a:t>Product = result or accomplishment</a:t>
            </a:r>
          </a:p>
          <a:p>
            <a:pPr lvl="1"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200">
                <a:solidFill>
                  <a:schemeClr val="bg1"/>
                </a:solidFill>
              </a:rPr>
              <a:t>Concerned with results</a:t>
            </a:r>
          </a:p>
          <a:p>
            <a:pPr lvl="1"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200">
                <a:solidFill>
                  <a:schemeClr val="bg1"/>
                </a:solidFill>
              </a:rPr>
              <a:t>Leaders give orders and instructions</a:t>
            </a:r>
          </a:p>
          <a:p>
            <a:pPr lvl="1"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200">
                <a:solidFill>
                  <a:schemeClr val="bg1"/>
                </a:solidFill>
              </a:rPr>
              <a:t>Expect few questions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400800"/>
            <a:ext cx="1016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32 TM A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210" name="Rectangle 90"/>
          <p:cNvSpPr>
            <a:spLocks noChangeArrowheads="1"/>
          </p:cNvSpPr>
          <p:nvPr/>
        </p:nvSpPr>
        <p:spPr bwMode="auto">
          <a:xfrm>
            <a:off x="4648200" y="1752600"/>
            <a:ext cx="4343400" cy="44958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rgbClr val="FF6600"/>
              </a:buClr>
              <a:buSzPct val="7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b="1">
                <a:solidFill>
                  <a:srgbClr val="FFFF00"/>
                </a:solidFill>
              </a:rPr>
              <a:t>Process</a:t>
            </a: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>
              <a:solidFill>
                <a:srgbClr val="FFFF00"/>
              </a:solidFill>
            </a:endParaRP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>
                <a:solidFill>
                  <a:schemeClr val="bg1"/>
                </a:solidFill>
              </a:rPr>
              <a:t>Process = methods to arrive at product</a:t>
            </a: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>
                <a:solidFill>
                  <a:schemeClr val="bg1"/>
                </a:solidFill>
              </a:rPr>
              <a:t>Concerned with methodology</a:t>
            </a: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>
                <a:solidFill>
                  <a:schemeClr val="bg1"/>
                </a:solidFill>
              </a:rPr>
              <a:t>Leaders provide direction</a:t>
            </a: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>
                <a:solidFill>
                  <a:schemeClr val="bg1"/>
                </a:solidFill>
              </a:rPr>
              <a:t>Questions are encouraged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Product and Process Evaluation</a:t>
            </a:r>
          </a:p>
        </p:txBody>
      </p:sp>
      <p:sp>
        <p:nvSpPr>
          <p:cNvPr id="819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28600" y="1752600"/>
            <a:ext cx="4267200" cy="4495800"/>
          </a:xfr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Product</a:t>
            </a:r>
          </a:p>
          <a:p>
            <a:pPr algn="ctr">
              <a:buFont typeface="Wingdings" panose="05000000000000000000" pitchFamily="2" charset="2"/>
              <a:buNone/>
            </a:pPr>
            <a:endParaRPr lang="en-US" altLang="en-US" sz="2600">
              <a:solidFill>
                <a:srgbClr val="FFFF00"/>
              </a:solidFill>
            </a:endParaRP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200">
                <a:solidFill>
                  <a:schemeClr val="bg1"/>
                </a:solidFill>
              </a:rPr>
              <a:t>Group results are higher priority than individual needs</a:t>
            </a:r>
          </a:p>
          <a:p>
            <a:pPr lvl="1"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200">
                <a:solidFill>
                  <a:schemeClr val="bg1"/>
                </a:solidFill>
              </a:rPr>
              <a:t>Concerned with WHAT</a:t>
            </a:r>
          </a:p>
          <a:p>
            <a:pPr lvl="1"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200">
                <a:solidFill>
                  <a:schemeClr val="bg1"/>
                </a:solidFill>
              </a:rPr>
              <a:t>More autonomous </a:t>
            </a:r>
          </a:p>
          <a:p>
            <a:pPr lvl="1"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200">
                <a:solidFill>
                  <a:schemeClr val="bg1"/>
                </a:solidFill>
              </a:rPr>
              <a:t>Seeks the end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16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32 TM A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4876800" y="1752600"/>
            <a:ext cx="4114800" cy="44958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rgbClr val="FF6600"/>
              </a:buClr>
              <a:buSzPct val="7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b="1">
                <a:solidFill>
                  <a:srgbClr val="FFFF00"/>
                </a:solidFill>
              </a:rPr>
              <a:t>Process</a:t>
            </a: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>
              <a:solidFill>
                <a:srgbClr val="FFFF00"/>
              </a:solidFill>
            </a:endParaRP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>
                <a:solidFill>
                  <a:schemeClr val="bg1"/>
                </a:solidFill>
              </a:rPr>
              <a:t>Individual needs and methods are the priority</a:t>
            </a: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Char char="q"/>
            </a:pPr>
            <a:endParaRPr lang="en-US" altLang="en-US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>
                <a:solidFill>
                  <a:schemeClr val="bg1"/>
                </a:solidFill>
              </a:rPr>
              <a:t>Concerned with HOW</a:t>
            </a: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Char char="q"/>
            </a:pPr>
            <a:endParaRPr lang="en-US" altLang="en-US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>
                <a:solidFill>
                  <a:schemeClr val="bg1"/>
                </a:solidFill>
              </a:rPr>
              <a:t>More collaborative</a:t>
            </a: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>
                <a:solidFill>
                  <a:schemeClr val="bg1"/>
                </a:solidFill>
              </a:rPr>
              <a:t>Seeks harmony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304800" y="122238"/>
            <a:ext cx="76962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Questions: Evaluating Products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2057400"/>
            <a:ext cx="6705600" cy="4495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Did we get what we wanted?</a:t>
            </a:r>
          </a:p>
          <a:p>
            <a:pPr>
              <a:spcBef>
                <a:spcPct val="75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Does the product work and look like we expected it to?</a:t>
            </a:r>
          </a:p>
          <a:p>
            <a:pPr>
              <a:spcBef>
                <a:spcPct val="75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Does the product provide value to the organization or its customers?</a:t>
            </a:r>
          </a:p>
          <a:p>
            <a:pPr>
              <a:spcBef>
                <a:spcPct val="75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What can be done to improve the performance of the product?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477000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32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Questions: Evaluating Processes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85800" y="1905000"/>
            <a:ext cx="7620000" cy="47244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Did we arrive at the result successfully?</a:t>
            </a:r>
          </a:p>
          <a:p>
            <a:pPr>
              <a:spcBef>
                <a:spcPct val="75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Did everyone feel involved in the process?</a:t>
            </a:r>
          </a:p>
          <a:p>
            <a:pPr>
              <a:spcBef>
                <a:spcPct val="75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What could be done to arrive at the product more quickly or efficiently?</a:t>
            </a:r>
          </a:p>
          <a:p>
            <a:pPr>
              <a:spcBef>
                <a:spcPct val="75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How can we improve ourselves to make the process easier in the future?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400800"/>
            <a:ext cx="10080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32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uiExpand="1" build="p" bldLvl="5"/>
    </p:bldLst>
  </p:timing>
</p:sld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32</TotalTime>
  <Words>217</Words>
  <Application>Microsoft Office PowerPoint</Application>
  <PresentationFormat>On-screen Show (4:3)</PresentationFormat>
  <Paragraphs>66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Times New Roman</vt:lpstr>
      <vt:lpstr>Arial</vt:lpstr>
      <vt:lpstr>Wingdings</vt:lpstr>
      <vt:lpstr>AHS template</vt:lpstr>
      <vt:lpstr>PowerPoint Presentation</vt:lpstr>
      <vt:lpstr>Product and Process Evaluation</vt:lpstr>
      <vt:lpstr>Product and Process Evaluation</vt:lpstr>
      <vt:lpstr>Questions: Evaluating Products</vt:lpstr>
      <vt:lpstr>Questions: Evaluating Processes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ffa\aweinrich</cp:lastModifiedBy>
  <cp:revision>8</cp:revision>
  <cp:lastPrinted>1601-01-01T00:00:00Z</cp:lastPrinted>
  <dcterms:created xsi:type="dcterms:W3CDTF">2004-01-22T22:14:59Z</dcterms:created>
  <dcterms:modified xsi:type="dcterms:W3CDTF">2018-07-10T17:41:40Z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