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9"/>
  </p:notesMasterIdLst>
  <p:handoutMasterIdLst>
    <p:handoutMasterId r:id="rId10"/>
  </p:handoutMasterIdLst>
  <p:sldIdLst>
    <p:sldId id="263" r:id="rId2"/>
    <p:sldId id="257" r:id="rId3"/>
    <p:sldId id="259" r:id="rId4"/>
    <p:sldId id="264" r:id="rId5"/>
    <p:sldId id="260" r:id="rId6"/>
    <p:sldId id="261" r:id="rId7"/>
    <p:sldId id="262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0D2B1E83-F7B7-4D9E-92E9-8C690769972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D364E4CC-1A53-4203-8AF8-8A161EE51CA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1DA5D3-AA6E-445F-82DC-F127861F1C65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E67A7F-C716-4D9E-A8C0-2BD132CB7F8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CBD5DA-FDB2-4F67-90A2-686B735117CC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35A993-C342-4E10-A6B3-E6A095F7BEEC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E93DFB-A896-489E-A826-F269A8366F06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42FCCF-5B46-45F5-A208-3FE5D9CE4F2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507278-812C-4B43-8CB4-E8A41220A353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15C0554-F2AB-4909-9CD1-BFBD288E35F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141BB2-77BF-494C-BAE8-C555FEF664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984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B8D99-789F-4CD4-96FB-122CD8CE92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8098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BAEBEF6-C5B7-4C95-9036-71B0200488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72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FF08A-266B-46C3-8721-9029F0057F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7093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1E9C7-819C-465D-B948-688DE70619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0881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D0689-323E-4BF5-A429-44FD4C4352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446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D732A-CA14-4C6A-AA7F-4FF7A666A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32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A91AE-9202-44B6-A112-8C273CB8DD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872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0FB44E-5C3E-4F09-A30B-523317A6C1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831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8ACAF-3118-439D-A09F-16A5B4DEBF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7204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99228-EB74-4CAD-A70D-279A21EBCF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7145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chemeClr val="tx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028C100-B534-4E6E-9952-9462846184E1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 sz="1200" b="1">
                <a:solidFill>
                  <a:schemeClr val="bg1"/>
                </a:solidFill>
              </a:rPr>
              <a:t>Stage Three of Development</a:t>
            </a:r>
            <a:br>
              <a:rPr lang="en-US" altLang="en-US" sz="1200" b="1">
                <a:solidFill>
                  <a:schemeClr val="bg1"/>
                </a:solidFill>
              </a:rPr>
            </a:br>
            <a:r>
              <a:rPr lang="en-US" altLang="en-US" sz="1200" b="1">
                <a:solidFill>
                  <a:schemeClr val="bg1"/>
                </a:solidFill>
              </a:rPr>
              <a:t>DO </a:t>
            </a:r>
          </a:p>
          <a:p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AHS 34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create and accomplish our vision?</a:t>
            </a:r>
          </a:p>
        </p:txBody>
      </p:sp>
      <p:sp>
        <p:nvSpPr>
          <p:cNvPr id="84998" name="WordArt 6"/>
          <p:cNvSpPr>
            <a:spLocks noChangeArrowheads="1" noChangeShapeType="1" noTextEdit="1"/>
          </p:cNvSpPr>
          <p:nvPr/>
        </p:nvSpPr>
        <p:spPr bwMode="auto">
          <a:xfrm>
            <a:off x="228600" y="152400"/>
            <a:ext cx="74676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44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Strategic Thinking &amp; Planning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Information for Einsteins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057400"/>
            <a:ext cx="68580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FFFF00"/>
                </a:solidFill>
              </a:rPr>
              <a:t>Vision</a:t>
            </a:r>
            <a:r>
              <a:rPr lang="en-US" altLang="en-US">
                <a:solidFill>
                  <a:schemeClr val="bg1"/>
                </a:solidFill>
              </a:rPr>
              <a:t> - an ideal or unique image for the future</a:t>
            </a: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FFFF00"/>
                </a:solidFill>
              </a:rPr>
              <a:t>Transformational leaders</a:t>
            </a:r>
            <a:r>
              <a:rPr lang="en-US" altLang="en-US">
                <a:solidFill>
                  <a:schemeClr val="bg1"/>
                </a:solidFill>
              </a:rPr>
              <a:t> - move an organization towards the vision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3246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34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Information for Edisons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2133600"/>
            <a:ext cx="6705600" cy="4419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FFFF00"/>
                </a:solidFill>
              </a:rPr>
              <a:t>Strategic Thinking</a:t>
            </a:r>
            <a:r>
              <a:rPr lang="en-US" altLang="en-US">
                <a:solidFill>
                  <a:schemeClr val="bg1"/>
                </a:solidFill>
              </a:rPr>
              <a:t> - how to get from the current status to the vision</a:t>
            </a: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FFFF00"/>
                </a:solidFill>
              </a:rPr>
              <a:t>Strategic Planning</a:t>
            </a:r>
            <a:r>
              <a:rPr lang="en-US" altLang="en-US">
                <a:solidFill>
                  <a:schemeClr val="bg1"/>
                </a:solidFill>
              </a:rPr>
              <a:t> - creating a long-term plan for achieving the vision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34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Transformational Leaders</a:t>
            </a:r>
          </a:p>
        </p:txBody>
      </p:sp>
      <p:sp>
        <p:nvSpPr>
          <p:cNvPr id="870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2514600"/>
            <a:ext cx="6705600" cy="4038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Transformational leaders</a:t>
            </a:r>
            <a:r>
              <a:rPr lang="en-US" altLang="en-US" sz="2600" i="1"/>
              <a:t> </a:t>
            </a:r>
            <a:r>
              <a:rPr lang="en-US" altLang="en-US" sz="2600" i="1">
                <a:solidFill>
                  <a:schemeClr val="bg1"/>
                </a:solidFill>
              </a:rPr>
              <a:t>are leaders who move an organization from the current status toward the</a:t>
            </a:r>
            <a:r>
              <a:rPr lang="en-US" altLang="en-US" sz="2600" b="1" i="1">
                <a:solidFill>
                  <a:schemeClr val="bg1"/>
                </a:solidFill>
              </a:rPr>
              <a:t> </a:t>
            </a:r>
            <a:r>
              <a:rPr lang="en-US" altLang="en-US" sz="2600" i="1">
                <a:solidFill>
                  <a:schemeClr val="bg1"/>
                </a:solidFill>
              </a:rPr>
              <a:t>vision.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228600"/>
            <a:ext cx="75438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The Process of Strategic Thinking and Planning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2057400"/>
            <a:ext cx="7010400" cy="45720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100000"/>
              </a:spcBef>
              <a:buClr>
                <a:srgbClr val="FFFF00"/>
              </a:buClr>
              <a:buFont typeface="Wingdings" panose="05000000000000000000" pitchFamily="2" charset="2"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Clearly State the </a:t>
            </a:r>
            <a:r>
              <a:rPr lang="en-US" altLang="en-US" b="1">
                <a:solidFill>
                  <a:srgbClr val="FFFF00"/>
                </a:solidFill>
              </a:rPr>
              <a:t>Vision</a:t>
            </a:r>
          </a:p>
          <a:p>
            <a:pPr marL="495300" indent="-495300">
              <a:spcBef>
                <a:spcPct val="100000"/>
              </a:spcBef>
              <a:buClr>
                <a:srgbClr val="FFFF00"/>
              </a:buClr>
              <a:buFont typeface="Wingdings" panose="05000000000000000000" pitchFamily="2" charset="2"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Create </a:t>
            </a:r>
            <a:r>
              <a:rPr lang="en-US" altLang="en-US" b="1">
                <a:solidFill>
                  <a:srgbClr val="FFFF00"/>
                </a:solidFill>
              </a:rPr>
              <a:t>Mission</a:t>
            </a:r>
          </a:p>
          <a:p>
            <a:pPr marL="495300" indent="-495300">
              <a:spcBef>
                <a:spcPct val="100000"/>
              </a:spcBef>
              <a:buClr>
                <a:srgbClr val="FFFF00"/>
              </a:buClr>
              <a:buFont typeface="Wingdings" panose="05000000000000000000" pitchFamily="2" charset="2"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Divide Vision into </a:t>
            </a:r>
            <a:r>
              <a:rPr lang="en-US" altLang="en-US" b="1">
                <a:solidFill>
                  <a:srgbClr val="FFFF00"/>
                </a:solidFill>
              </a:rPr>
              <a:t>Major Goals</a:t>
            </a:r>
          </a:p>
          <a:p>
            <a:pPr marL="495300" indent="-495300">
              <a:spcBef>
                <a:spcPct val="100000"/>
              </a:spcBef>
              <a:buClr>
                <a:srgbClr val="FFFF00"/>
              </a:buClr>
              <a:buFont typeface="Wingdings" panose="05000000000000000000" pitchFamily="2" charset="2"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Divide Major Goals into </a:t>
            </a:r>
            <a:r>
              <a:rPr lang="en-US" altLang="en-US" b="1">
                <a:solidFill>
                  <a:srgbClr val="FFFF00"/>
                </a:solidFill>
              </a:rPr>
              <a:t>Small Goals</a:t>
            </a:r>
          </a:p>
          <a:p>
            <a:pPr marL="495300" indent="-495300">
              <a:buClr>
                <a:srgbClr val="FFFF00"/>
              </a:buClr>
              <a:buFont typeface="Wingdings" panose="05000000000000000000" pitchFamily="2" charset="2"/>
              <a:buAutoNum type="arabicPeriod"/>
            </a:pPr>
            <a:endParaRPr lang="en-US" altLang="en-US"/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3246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34 TM C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Rectangle 5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Strategic Planning Worksheet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7985125" y="6477000"/>
            <a:ext cx="973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34 TM D</a:t>
            </a: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762000" y="1676400"/>
            <a:ext cx="71628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3200" b="1"/>
              <a:t>Vision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762000" y="3352800"/>
            <a:ext cx="20574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400"/>
              <a:t>Major Goal 1</a:t>
            </a:r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762000" y="2514600"/>
            <a:ext cx="71628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800" b="1"/>
              <a:t>Mission</a:t>
            </a:r>
          </a:p>
        </p:txBody>
      </p:sp>
      <p:sp>
        <p:nvSpPr>
          <p:cNvPr id="75789" name="Rectangle 13"/>
          <p:cNvSpPr>
            <a:spLocks noChangeArrowheads="1"/>
          </p:cNvSpPr>
          <p:nvPr/>
        </p:nvSpPr>
        <p:spPr bwMode="auto">
          <a:xfrm>
            <a:off x="3200400" y="3352800"/>
            <a:ext cx="20574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400"/>
              <a:t>Major Goal 2</a:t>
            </a:r>
          </a:p>
        </p:txBody>
      </p:sp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5867400" y="3352800"/>
            <a:ext cx="20574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400"/>
              <a:t>Major Goal 3</a:t>
            </a:r>
          </a:p>
        </p:txBody>
      </p:sp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762000" y="45720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Small goal</a:t>
            </a:r>
          </a:p>
        </p:txBody>
      </p:sp>
      <p:sp>
        <p:nvSpPr>
          <p:cNvPr id="75792" name="Rectangle 16"/>
          <p:cNvSpPr>
            <a:spLocks noChangeArrowheads="1"/>
          </p:cNvSpPr>
          <p:nvPr/>
        </p:nvSpPr>
        <p:spPr bwMode="auto">
          <a:xfrm>
            <a:off x="762000" y="54102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Small goal</a:t>
            </a:r>
          </a:p>
        </p:txBody>
      </p:sp>
      <p:sp>
        <p:nvSpPr>
          <p:cNvPr id="75793" name="Rectangle 17"/>
          <p:cNvSpPr>
            <a:spLocks noChangeArrowheads="1"/>
          </p:cNvSpPr>
          <p:nvPr/>
        </p:nvSpPr>
        <p:spPr bwMode="auto">
          <a:xfrm>
            <a:off x="3200400" y="45720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Small goal</a:t>
            </a:r>
          </a:p>
        </p:txBody>
      </p:sp>
      <p:sp>
        <p:nvSpPr>
          <p:cNvPr id="75794" name="Rectangle 18"/>
          <p:cNvSpPr>
            <a:spLocks noChangeArrowheads="1"/>
          </p:cNvSpPr>
          <p:nvPr/>
        </p:nvSpPr>
        <p:spPr bwMode="auto">
          <a:xfrm>
            <a:off x="3200400" y="54102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Small goal</a:t>
            </a:r>
          </a:p>
        </p:txBody>
      </p:sp>
      <p:sp>
        <p:nvSpPr>
          <p:cNvPr id="75795" name="Rectangle 19"/>
          <p:cNvSpPr>
            <a:spLocks noChangeArrowheads="1"/>
          </p:cNvSpPr>
          <p:nvPr/>
        </p:nvSpPr>
        <p:spPr bwMode="auto">
          <a:xfrm>
            <a:off x="5867400" y="45720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Small goal</a:t>
            </a:r>
          </a:p>
        </p:txBody>
      </p:sp>
      <p:sp>
        <p:nvSpPr>
          <p:cNvPr id="75796" name="Rectangle 20"/>
          <p:cNvSpPr>
            <a:spLocks noChangeArrowheads="1"/>
          </p:cNvSpPr>
          <p:nvPr/>
        </p:nvSpPr>
        <p:spPr bwMode="auto">
          <a:xfrm>
            <a:off x="5867400" y="54102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Small goal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8178800" y="6324600"/>
            <a:ext cx="965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34 TM E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914400" y="1371600"/>
            <a:ext cx="71628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800"/>
              <a:t>To help animals live a better life</a:t>
            </a: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914400" y="3048000"/>
            <a:ext cx="20574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Attend Vet </a:t>
            </a:r>
            <a:br>
              <a:rPr lang="en-US" altLang="en-US" sz="2000"/>
            </a:br>
            <a:r>
              <a:rPr lang="en-US" altLang="en-US" sz="2000"/>
              <a:t>School</a:t>
            </a:r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914400" y="2209800"/>
            <a:ext cx="71628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Operate a first rate vet clinic and have a great family</a:t>
            </a:r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3352800" y="3048000"/>
            <a:ext cx="20574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Start Own</a:t>
            </a:r>
            <a:br>
              <a:rPr lang="en-US" altLang="en-US" sz="2000"/>
            </a:br>
            <a:r>
              <a:rPr lang="en-US" altLang="en-US" sz="2000"/>
              <a:t>Practice</a:t>
            </a:r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6019800" y="3048000"/>
            <a:ext cx="20574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Start a Family</a:t>
            </a:r>
          </a:p>
        </p:txBody>
      </p:sp>
      <p:sp>
        <p:nvSpPr>
          <p:cNvPr id="76809" name="Rectangle 9"/>
          <p:cNvSpPr>
            <a:spLocks noChangeArrowheads="1"/>
          </p:cNvSpPr>
          <p:nvPr/>
        </p:nvSpPr>
        <p:spPr bwMode="auto">
          <a:xfrm>
            <a:off x="914400" y="41910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High School</a:t>
            </a:r>
          </a:p>
        </p:txBody>
      </p:sp>
      <p:sp>
        <p:nvSpPr>
          <p:cNvPr id="76810" name="Rectangle 10"/>
          <p:cNvSpPr>
            <a:spLocks noChangeArrowheads="1"/>
          </p:cNvSpPr>
          <p:nvPr/>
        </p:nvSpPr>
        <p:spPr bwMode="auto">
          <a:xfrm>
            <a:off x="914400" y="50292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College</a:t>
            </a:r>
          </a:p>
        </p:txBody>
      </p:sp>
      <p:sp>
        <p:nvSpPr>
          <p:cNvPr id="76811" name="Rectangle 11"/>
          <p:cNvSpPr>
            <a:spLocks noChangeArrowheads="1"/>
          </p:cNvSpPr>
          <p:nvPr/>
        </p:nvSpPr>
        <p:spPr bwMode="auto">
          <a:xfrm>
            <a:off x="3352800" y="42672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Business</a:t>
            </a:r>
            <a:br>
              <a:rPr lang="en-US" altLang="en-US" sz="2000"/>
            </a:br>
            <a:r>
              <a:rPr lang="en-US" altLang="en-US" sz="2000"/>
              <a:t>Classes</a:t>
            </a:r>
          </a:p>
        </p:txBody>
      </p:sp>
      <p:sp>
        <p:nvSpPr>
          <p:cNvPr id="76812" name="Rectangle 12"/>
          <p:cNvSpPr>
            <a:spLocks noChangeArrowheads="1"/>
          </p:cNvSpPr>
          <p:nvPr/>
        </p:nvSpPr>
        <p:spPr bwMode="auto">
          <a:xfrm>
            <a:off x="3352800" y="51054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Find Partner</a:t>
            </a:r>
          </a:p>
        </p:txBody>
      </p:sp>
      <p:sp>
        <p:nvSpPr>
          <p:cNvPr id="76813" name="Rectangle 13"/>
          <p:cNvSpPr>
            <a:spLocks noChangeArrowheads="1"/>
          </p:cNvSpPr>
          <p:nvPr/>
        </p:nvSpPr>
        <p:spPr bwMode="auto">
          <a:xfrm>
            <a:off x="6019800" y="42672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Balance work/</a:t>
            </a:r>
            <a:br>
              <a:rPr lang="en-US" altLang="en-US" sz="2000"/>
            </a:br>
            <a:r>
              <a:rPr lang="en-US" altLang="en-US" sz="2000"/>
              <a:t>social</a:t>
            </a:r>
          </a:p>
        </p:txBody>
      </p:sp>
      <p:sp>
        <p:nvSpPr>
          <p:cNvPr id="76814" name="Rectangle 14"/>
          <p:cNvSpPr>
            <a:spLocks noChangeArrowheads="1"/>
          </p:cNvSpPr>
          <p:nvPr/>
        </p:nvSpPr>
        <p:spPr bwMode="auto">
          <a:xfrm>
            <a:off x="6019800" y="51054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Meet People</a:t>
            </a:r>
          </a:p>
        </p:txBody>
      </p:sp>
      <p:sp>
        <p:nvSpPr>
          <p:cNvPr id="76815" name="Rectangle 15"/>
          <p:cNvSpPr>
            <a:spLocks noChangeArrowheads="1"/>
          </p:cNvSpPr>
          <p:nvPr/>
        </p:nvSpPr>
        <p:spPr bwMode="auto">
          <a:xfrm>
            <a:off x="914400" y="58674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Vet School</a:t>
            </a:r>
          </a:p>
        </p:txBody>
      </p:sp>
      <p:sp>
        <p:nvSpPr>
          <p:cNvPr id="76816" name="Rectangle 16"/>
          <p:cNvSpPr>
            <a:spLocks noChangeArrowheads="1"/>
          </p:cNvSpPr>
          <p:nvPr/>
        </p:nvSpPr>
        <p:spPr bwMode="auto">
          <a:xfrm>
            <a:off x="3352800" y="58674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Find Partner</a:t>
            </a:r>
          </a:p>
        </p:txBody>
      </p:sp>
      <p:sp>
        <p:nvSpPr>
          <p:cNvPr id="76817" name="Rectangle 17"/>
          <p:cNvSpPr>
            <a:spLocks noChangeArrowheads="1"/>
          </p:cNvSpPr>
          <p:nvPr/>
        </p:nvSpPr>
        <p:spPr bwMode="auto">
          <a:xfrm>
            <a:off x="6019800" y="5867400"/>
            <a:ext cx="2057400" cy="609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/>
              <a:t>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7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7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7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nimBg="1"/>
      <p:bldP spid="76805" grpId="0" animBg="1"/>
      <p:bldP spid="76806" grpId="0" animBg="1"/>
      <p:bldP spid="76807" grpId="0" animBg="1"/>
      <p:bldP spid="76808" grpId="0" animBg="1"/>
      <p:bldP spid="76809" grpId="0" animBg="1"/>
      <p:bldP spid="76810" grpId="0" animBg="1"/>
      <p:bldP spid="76811" grpId="0" animBg="1"/>
      <p:bldP spid="76812" grpId="0" animBg="1"/>
      <p:bldP spid="76813" grpId="0" animBg="1"/>
      <p:bldP spid="76814" grpId="0" animBg="1"/>
      <p:bldP spid="76815" grpId="0" animBg="1"/>
      <p:bldP spid="76816" grpId="0" animBg="1"/>
      <p:bldP spid="768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29</TotalTime>
  <Words>217</Words>
  <Application>Microsoft Office PowerPoint</Application>
  <PresentationFormat>On-screen Show (4:3)</PresentationFormat>
  <Paragraphs>65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Arial</vt:lpstr>
      <vt:lpstr>Wingdings</vt:lpstr>
      <vt:lpstr>AHS template</vt:lpstr>
      <vt:lpstr>PowerPoint Presentation</vt:lpstr>
      <vt:lpstr>Information for Einsteins</vt:lpstr>
      <vt:lpstr>Information for Edisons</vt:lpstr>
      <vt:lpstr>Transformational Leaders</vt:lpstr>
      <vt:lpstr>The Process of Strategic Thinking and Planning</vt:lpstr>
      <vt:lpstr>Strategic Planning Worksheet</vt:lpstr>
      <vt:lpstr>Example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</cp:revision>
  <cp:lastPrinted>1601-01-01T00:00:00Z</cp:lastPrinted>
  <dcterms:created xsi:type="dcterms:W3CDTF">2004-01-22T22:46:28Z</dcterms:created>
  <dcterms:modified xsi:type="dcterms:W3CDTF">2018-07-09T17:31:56Z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