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11"/>
  </p:notesMasterIdLst>
  <p:handoutMasterIdLst>
    <p:handoutMasterId r:id="rId12"/>
  </p:handoutMasterIdLst>
  <p:sldIdLst>
    <p:sldId id="260" r:id="rId2"/>
    <p:sldId id="257" r:id="rId3"/>
    <p:sldId id="261" r:id="rId4"/>
    <p:sldId id="262" r:id="rId5"/>
    <p:sldId id="263" r:id="rId6"/>
    <p:sldId id="264" r:id="rId7"/>
    <p:sldId id="259" r:id="rId8"/>
    <p:sldId id="265" r:id="rId9"/>
    <p:sldId id="266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4A235227-8C3D-4753-ABED-77BC34D398F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9AF4B8D2-6A22-4665-8484-08BBADEF195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BAE56C-3EBB-48E7-8BE8-BAE38F1EB076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58053B-CDE7-4125-BC68-A46D0FEE5894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68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539F3B-A981-4EED-8785-A71011742E80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ECD249-482C-414B-AAE5-3E714B9CE85A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839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5D110D-C61C-4D44-B1AF-60756F2760ED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2477CD-D34B-42AB-ADE0-342046F4A72B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880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0CFF32-1CC9-433C-B700-2237CE27D5A1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77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D4EA91-762B-4928-B410-A719A73E3A22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901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1AA88C-E628-418D-B8AB-59B4BEE6F2D3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921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1A02D39-C9FA-4484-B89C-5B789846001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BB04C9-0E55-45B7-A378-67934C8BB5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0749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6A487A-227D-41EC-B09F-7FC72A5F36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0619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5F22099-FFF4-4744-9264-086AC79639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1436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356097-A140-4C12-80C3-88832019B9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1107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28297-1196-4288-8471-F41CAFD6E3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3008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41B5A5-C946-40E4-81D7-B1F812882E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2230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CC38BE-BABA-473B-A90D-32CED925F2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955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3409D4-C9C5-459F-9A23-A52F5523B6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8306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8EE18-F2AA-4773-A35A-5420C7976E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5144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983F0D-991D-4DC0-8C4E-1C97B56D41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0758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700825-1B98-4715-BB24-609421514E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85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0000"/>
            </a:gs>
            <a:gs pos="100000">
              <a:srgbClr val="000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E0F195C4-09A7-4860-B4C0-72443141A444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7620000" y="5638800"/>
            <a:ext cx="1371600" cy="103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>
              <a:solidFill>
                <a:srgbClr val="000000"/>
              </a:solidFill>
            </a:endParaRPr>
          </a:p>
          <a:p>
            <a:r>
              <a:rPr lang="en-US" altLang="en-US" sz="1200" b="1">
                <a:solidFill>
                  <a:schemeClr val="bg1"/>
                </a:solidFill>
              </a:rPr>
              <a:t>Stage Three of Development</a:t>
            </a:r>
            <a:br>
              <a:rPr lang="en-US" altLang="en-US" sz="1200" b="1">
                <a:solidFill>
                  <a:schemeClr val="bg1"/>
                </a:solidFill>
              </a:rPr>
            </a:br>
            <a:r>
              <a:rPr lang="en-US" altLang="en-US" sz="1200" b="1">
                <a:solidFill>
                  <a:schemeClr val="bg1"/>
                </a:solidFill>
              </a:rPr>
              <a:t>DO </a:t>
            </a:r>
          </a:p>
          <a:p>
            <a:endParaRPr lang="en-US" altLang="en-US" sz="800" b="1">
              <a:solidFill>
                <a:schemeClr val="bg1"/>
              </a:solidFill>
            </a:endParaRP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7620000" y="5638800"/>
            <a:ext cx="7921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chemeClr val="bg1"/>
                </a:solidFill>
              </a:rPr>
              <a:t>AHS 35</a:t>
            </a:r>
          </a:p>
        </p:txBody>
      </p:sp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1905000" y="2743200"/>
            <a:ext cx="5486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How do we create and accomplish our vision?</a:t>
            </a:r>
          </a:p>
        </p:txBody>
      </p:sp>
      <p:sp>
        <p:nvSpPr>
          <p:cNvPr id="78854" name="WordArt 6"/>
          <p:cNvSpPr>
            <a:spLocks noChangeArrowheads="1" noChangeShapeType="1" noTextEdit="1"/>
          </p:cNvSpPr>
          <p:nvPr/>
        </p:nvSpPr>
        <p:spPr bwMode="auto">
          <a:xfrm>
            <a:off x="228600" y="152400"/>
            <a:ext cx="7467600" cy="1600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InflateTop">
              <a:avLst>
                <a:gd name="adj" fmla="val 31944"/>
              </a:avLst>
            </a:prstTxWarp>
          </a:bodyPr>
          <a:lstStyle/>
          <a:p>
            <a:pPr algn="ctr"/>
            <a:r>
              <a:rPr lang="en-US" sz="3600" kern="10"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Leading Others </a:t>
            </a:r>
          </a:p>
          <a:p>
            <a:pPr algn="ctr"/>
            <a:r>
              <a:rPr lang="en-US" sz="3600" kern="10"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in Strategic Thinking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Groups involved in </a:t>
            </a:r>
            <a:br>
              <a:rPr lang="en-US" altLang="en-US">
                <a:solidFill>
                  <a:srgbClr val="FFFF00"/>
                </a:solidFill>
              </a:rPr>
            </a:br>
            <a:r>
              <a:rPr lang="en-US" altLang="en-US">
                <a:solidFill>
                  <a:srgbClr val="FFFF00"/>
                </a:solidFill>
              </a:rPr>
              <a:t>Strategic Planning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914400" y="2057400"/>
            <a:ext cx="7086600" cy="4495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10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10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Leaders</a:t>
            </a:r>
          </a:p>
          <a:p>
            <a:pPr>
              <a:spcBef>
                <a:spcPct val="10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	Followers</a:t>
            </a:r>
          </a:p>
          <a:p>
            <a:pPr>
              <a:spcBef>
                <a:spcPct val="10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			Stakeholders</a:t>
            </a:r>
          </a:p>
          <a:p>
            <a:pPr>
              <a:spcBef>
                <a:spcPct val="10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					Consultants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85125" y="6608763"/>
            <a:ext cx="10080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AHS 35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The Leaders…</a:t>
            </a:r>
          </a:p>
        </p:txBody>
      </p:sp>
      <p:sp>
        <p:nvSpPr>
          <p:cNvPr id="8089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914400" y="2057400"/>
            <a:ext cx="7086600" cy="4495800"/>
          </a:xfrm>
          <a:noFill/>
          <a:ln/>
        </p:spPr>
        <p:txBody>
          <a:bodyPr lIns="92075" tIns="46038" rIns="92075" bIns="46038"/>
          <a:lstStyle/>
          <a:p>
            <a:pPr algn="ctr">
              <a:spcBef>
                <a:spcPct val="100000"/>
              </a:spcBef>
              <a:buFont typeface="Wingdings" panose="05000000000000000000" pitchFamily="2" charset="2"/>
              <a:buNone/>
            </a:pPr>
            <a:r>
              <a:rPr lang="en-US" altLang="en-US" sz="4200">
                <a:solidFill>
                  <a:schemeClr val="bg1"/>
                </a:solidFill>
              </a:rPr>
              <a:t>The role of the leaders in this process is to facilitate and guide this process.</a:t>
            </a:r>
            <a:br>
              <a:rPr lang="en-US" altLang="en-US" sz="4200">
                <a:solidFill>
                  <a:schemeClr val="bg1"/>
                </a:solidFill>
              </a:rPr>
            </a:br>
            <a:r>
              <a:rPr lang="en-US" altLang="en-US" sz="2600"/>
              <a:t>   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7985125" y="6608763"/>
            <a:ext cx="8572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The Followers…</a:t>
            </a:r>
          </a:p>
        </p:txBody>
      </p:sp>
      <p:sp>
        <p:nvSpPr>
          <p:cNvPr id="8294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914400" y="2057400"/>
            <a:ext cx="7086600" cy="4495800"/>
          </a:xfrm>
          <a:noFill/>
          <a:ln/>
        </p:spPr>
        <p:txBody>
          <a:bodyPr lIns="92075" tIns="46038" rIns="92075" bIns="46038"/>
          <a:lstStyle/>
          <a:p>
            <a:pPr algn="ctr">
              <a:spcBef>
                <a:spcPct val="100000"/>
              </a:spcBef>
              <a:buFont typeface="Wingdings" panose="05000000000000000000" pitchFamily="2" charset="2"/>
              <a:buNone/>
            </a:pPr>
            <a:r>
              <a:rPr lang="en-US" altLang="en-US" sz="4200">
                <a:solidFill>
                  <a:schemeClr val="bg1"/>
                </a:solidFill>
              </a:rPr>
              <a:t>The role of the followers is to generate ideas and contribute to the process.    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7985125" y="6608763"/>
            <a:ext cx="8572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The Stakeholders…</a:t>
            </a:r>
          </a:p>
        </p:txBody>
      </p:sp>
      <p:sp>
        <p:nvSpPr>
          <p:cNvPr id="8499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914400" y="2057400"/>
            <a:ext cx="7086600" cy="4495800"/>
          </a:xfrm>
          <a:noFill/>
          <a:ln/>
        </p:spPr>
        <p:txBody>
          <a:bodyPr lIns="92075" tIns="46038" rIns="92075" bIns="46038"/>
          <a:lstStyle/>
          <a:p>
            <a:pPr algn="ctr">
              <a:spcBef>
                <a:spcPct val="100000"/>
              </a:spcBef>
              <a:buFont typeface="Wingdings" panose="05000000000000000000" pitchFamily="2" charset="2"/>
              <a:buNone/>
            </a:pPr>
            <a:r>
              <a:rPr lang="en-US" altLang="en-US" sz="3600">
                <a:solidFill>
                  <a:schemeClr val="bg1"/>
                </a:solidFill>
              </a:rPr>
              <a:t>The role of the stakeholders is to contribute and share their ideas about what the organization should be doing.  </a:t>
            </a: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7985125" y="6608763"/>
            <a:ext cx="8572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The Outside Consultants…</a:t>
            </a:r>
          </a:p>
        </p:txBody>
      </p:sp>
      <p:sp>
        <p:nvSpPr>
          <p:cNvPr id="8704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914400" y="2667000"/>
            <a:ext cx="7086600" cy="3886200"/>
          </a:xfrm>
          <a:noFill/>
          <a:ln/>
        </p:spPr>
        <p:txBody>
          <a:bodyPr lIns="92075" tIns="46038" rIns="92075" bIns="46038"/>
          <a:lstStyle/>
          <a:p>
            <a:pPr algn="ctr">
              <a:spcBef>
                <a:spcPct val="100000"/>
              </a:spcBef>
              <a:buFont typeface="Wingdings" panose="05000000000000000000" pitchFamily="2" charset="2"/>
              <a:buNone/>
            </a:pPr>
            <a:r>
              <a:rPr lang="en-US" altLang="en-US" sz="3600">
                <a:solidFill>
                  <a:schemeClr val="bg1"/>
                </a:solidFill>
              </a:rPr>
              <a:t>They are able to see things from the outside and contribute an unbiased opinion.</a:t>
            </a:r>
            <a:r>
              <a:rPr lang="en-US" altLang="en-US" sz="3600"/>
              <a:t> </a:t>
            </a:r>
            <a:r>
              <a:rPr lang="en-US" altLang="en-US" sz="3600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7985125" y="6608763"/>
            <a:ext cx="8572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Strategies: Working in Groups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2057400"/>
            <a:ext cx="6705600" cy="4495800"/>
          </a:xfrm>
          <a:noFill/>
          <a:ln/>
        </p:spPr>
        <p:txBody>
          <a:bodyPr lIns="92075" tIns="46038" rIns="92075" bIns="46038"/>
          <a:lstStyle/>
          <a:p>
            <a:pPr marL="495300" indent="-495300">
              <a:spcBef>
                <a:spcPct val="75000"/>
              </a:spcBef>
              <a:buClr>
                <a:srgbClr val="FFFF00"/>
              </a:buClr>
              <a:buSzTx/>
              <a:buFont typeface="Wingdings" panose="05000000000000000000" pitchFamily="2" charset="2"/>
              <a:buAutoNum type="arabicPeriod"/>
            </a:pPr>
            <a:r>
              <a:rPr lang="en-US" altLang="en-US" sz="2600" b="1">
                <a:solidFill>
                  <a:srgbClr val="FFFF00"/>
                </a:solidFill>
              </a:rPr>
              <a:t>Clear Vision</a:t>
            </a:r>
          </a:p>
          <a:p>
            <a:pPr marL="495300" indent="-495300">
              <a:spcBef>
                <a:spcPct val="75000"/>
              </a:spcBef>
              <a:buClr>
                <a:srgbClr val="FFFF00"/>
              </a:buClr>
              <a:buSzTx/>
              <a:buFont typeface="Wingdings" panose="05000000000000000000" pitchFamily="2" charset="2"/>
              <a:buNone/>
            </a:pPr>
            <a:endParaRPr lang="en-US" altLang="en-US" sz="2600" b="1">
              <a:solidFill>
                <a:srgbClr val="FFFF00"/>
              </a:solidFill>
            </a:endParaRPr>
          </a:p>
          <a:p>
            <a:pPr marL="495300" indent="-495300">
              <a:spcBef>
                <a:spcPct val="75000"/>
              </a:spcBef>
              <a:buClr>
                <a:srgbClr val="FFFF00"/>
              </a:buClr>
              <a:buSzTx/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2.   Clear Expectations</a:t>
            </a:r>
          </a:p>
          <a:p>
            <a:pPr marL="1093788" lvl="2" indent="-400050">
              <a:buClr>
                <a:srgbClr val="FFFF00"/>
              </a:buClr>
              <a:buSzTx/>
              <a:buFont typeface="Wingdings" panose="05000000000000000000" pitchFamily="2" charset="2"/>
              <a:buNone/>
            </a:pPr>
            <a:r>
              <a:rPr lang="en-US" altLang="en-US" sz="2500">
                <a:solidFill>
                  <a:schemeClr val="bg1"/>
                </a:solidFill>
              </a:rPr>
              <a:t>Roles of Leaders</a:t>
            </a:r>
          </a:p>
          <a:p>
            <a:pPr marL="1331913" lvl="3" indent="-342900">
              <a:buClr>
                <a:srgbClr val="FFFF00"/>
              </a:buClr>
              <a:buSzTx/>
              <a:buFont typeface="Wingdings" panose="05000000000000000000" pitchFamily="2" charset="2"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Facilitators</a:t>
            </a:r>
          </a:p>
          <a:p>
            <a:pPr marL="1331913" lvl="3" indent="-342900">
              <a:buClr>
                <a:srgbClr val="FFFF00"/>
              </a:buClr>
              <a:buSzTx/>
              <a:buFont typeface="Wingdings" panose="05000000000000000000" pitchFamily="2" charset="2"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Keep the group on task</a:t>
            </a:r>
          </a:p>
          <a:p>
            <a:pPr marL="1331913" lvl="3" indent="-342900">
              <a:buClr>
                <a:srgbClr val="FFFF00"/>
              </a:buClr>
              <a:buSzTx/>
              <a:buFont typeface="Wingdings" panose="05000000000000000000" pitchFamily="2" charset="2"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Cheerleader</a:t>
            </a:r>
            <a:r>
              <a:rPr lang="en-US" altLang="en-US" sz="18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324600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35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Strategies: Working in Groups</a:t>
            </a:r>
          </a:p>
        </p:txBody>
      </p:sp>
      <p:sp>
        <p:nvSpPr>
          <p:cNvPr id="8909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2209800"/>
            <a:ext cx="6705600" cy="4343400"/>
          </a:xfrm>
          <a:noFill/>
          <a:ln/>
        </p:spPr>
        <p:txBody>
          <a:bodyPr lIns="92075" tIns="46038" rIns="92075" bIns="46038"/>
          <a:lstStyle/>
          <a:p>
            <a:pPr marL="495300" indent="-495300">
              <a:spcBef>
                <a:spcPct val="75000"/>
              </a:spcBef>
              <a:buClr>
                <a:srgbClr val="FFFF00"/>
              </a:buClr>
              <a:buSzTx/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3.  Open Communication</a:t>
            </a:r>
          </a:p>
          <a:p>
            <a:pPr marL="1093788" lvl="2" indent="-400050">
              <a:buClr>
                <a:srgbClr val="FFFF00"/>
              </a:buClr>
              <a:buSzTx/>
              <a:buFont typeface="Wingdings" panose="05000000000000000000" pitchFamily="2" charset="2"/>
              <a:buNone/>
            </a:pPr>
            <a:r>
              <a:rPr lang="en-US" altLang="en-US" sz="2500">
                <a:solidFill>
                  <a:schemeClr val="bg1"/>
                </a:solidFill>
              </a:rPr>
              <a:t>Respect the rights of everyone</a:t>
            </a:r>
          </a:p>
          <a:p>
            <a:pPr marL="1093788" lvl="2" indent="-400050">
              <a:buClr>
                <a:srgbClr val="FFFF00"/>
              </a:buClr>
              <a:buSzTx/>
              <a:buFont typeface="Wingdings" panose="05000000000000000000" pitchFamily="2" charset="2"/>
              <a:buNone/>
            </a:pPr>
            <a:r>
              <a:rPr lang="en-US" altLang="en-US" sz="2500">
                <a:solidFill>
                  <a:schemeClr val="bg1"/>
                </a:solidFill>
              </a:rPr>
              <a:t>Parliamentary procedure</a:t>
            </a:r>
          </a:p>
          <a:p>
            <a:pPr marL="1093788" lvl="2" indent="-400050">
              <a:buClr>
                <a:srgbClr val="FFFF00"/>
              </a:buClr>
              <a:buSzTx/>
              <a:buFont typeface="Wingdings" panose="05000000000000000000" pitchFamily="2" charset="2"/>
              <a:buNone/>
            </a:pPr>
            <a:endParaRPr lang="en-US" altLang="en-US" sz="2500">
              <a:solidFill>
                <a:schemeClr val="bg1"/>
              </a:solidFill>
            </a:endParaRPr>
          </a:p>
          <a:p>
            <a:pPr marL="495300" indent="-495300">
              <a:spcBef>
                <a:spcPct val="75000"/>
              </a:spcBef>
              <a:buClr>
                <a:srgbClr val="FFFF00"/>
              </a:buClr>
              <a:buSzTx/>
              <a:buFont typeface="Wingdings" panose="05000000000000000000" pitchFamily="2" charset="2"/>
              <a:buAutoNum type="arabicPeriod" startAt="4"/>
            </a:pPr>
            <a:r>
              <a:rPr lang="en-US" altLang="en-US" sz="2600" b="1">
                <a:solidFill>
                  <a:srgbClr val="FFFF00"/>
                </a:solidFill>
              </a:rPr>
              <a:t>Camaraderie</a:t>
            </a:r>
          </a:p>
          <a:p>
            <a:pPr marL="495300" indent="-495300">
              <a:spcBef>
                <a:spcPct val="75000"/>
              </a:spcBef>
              <a:buClr>
                <a:srgbClr val="FFFF00"/>
              </a:buClr>
              <a:buSzTx/>
              <a:buFont typeface="Wingdings" panose="05000000000000000000" pitchFamily="2" charset="2"/>
              <a:buNone/>
            </a:pPr>
            <a:r>
              <a:rPr lang="en-US" altLang="en-US" sz="1800" b="1">
                <a:solidFill>
                  <a:schemeClr val="bg1"/>
                </a:solidFill>
              </a:rPr>
              <a:t>	when everyone in the group feels as if he or she has an important role in achieving the expectations of the group.</a:t>
            </a:r>
            <a:r>
              <a:rPr lang="en-US" altLang="en-US" sz="18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7985125" y="6324600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35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500">
                <a:solidFill>
                  <a:srgbClr val="FFFF00"/>
                </a:solidFill>
              </a:rPr>
              <a:t>Leading Others in Strategic Thinking</a:t>
            </a:r>
          </a:p>
        </p:txBody>
      </p:sp>
      <p:sp>
        <p:nvSpPr>
          <p:cNvPr id="9113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762000" y="1828800"/>
            <a:ext cx="7239000" cy="4724400"/>
          </a:xfrm>
          <a:noFill/>
          <a:ln/>
        </p:spPr>
        <p:txBody>
          <a:bodyPr lIns="92075" tIns="46038" rIns="92075" bIns="46038"/>
          <a:lstStyle/>
          <a:p>
            <a:pPr marL="495300" indent="-495300">
              <a:lnSpc>
                <a:spcPct val="80000"/>
              </a:lnSpc>
              <a:spcBef>
                <a:spcPct val="75000"/>
              </a:spcBef>
              <a:buClr>
                <a:srgbClr val="FFFF00"/>
              </a:buClr>
              <a:buSzTx/>
              <a:buFont typeface="Wingdings" panose="05000000000000000000" pitchFamily="2" charset="2"/>
              <a:buNone/>
            </a:pPr>
            <a:r>
              <a:rPr lang="en-US" altLang="en-US" sz="1200">
                <a:solidFill>
                  <a:schemeClr val="bg1"/>
                </a:solidFill>
              </a:rPr>
              <a:t>	</a:t>
            </a:r>
            <a:r>
              <a:rPr lang="en-US" altLang="en-US" sz="2100">
                <a:solidFill>
                  <a:schemeClr val="bg1"/>
                </a:solidFill>
              </a:rPr>
              <a:t>1. What four groups are involved in strategic planning?</a:t>
            </a:r>
            <a:br>
              <a:rPr lang="en-US" altLang="en-US" sz="2100">
                <a:solidFill>
                  <a:schemeClr val="bg1"/>
                </a:solidFill>
              </a:rPr>
            </a:br>
            <a:r>
              <a:rPr lang="en-US" altLang="en-US" sz="2100">
                <a:solidFill>
                  <a:schemeClr val="bg1"/>
                </a:solidFill>
              </a:rPr>
              <a:t/>
            </a:r>
            <a:br>
              <a:rPr lang="en-US" altLang="en-US" sz="2100">
                <a:solidFill>
                  <a:schemeClr val="bg1"/>
                </a:solidFill>
              </a:rPr>
            </a:br>
            <a:r>
              <a:rPr lang="en-US" altLang="en-US" sz="2100">
                <a:solidFill>
                  <a:schemeClr val="bg1"/>
                </a:solidFill>
              </a:rPr>
              <a:t/>
            </a:r>
            <a:br>
              <a:rPr lang="en-US" altLang="en-US" sz="2100">
                <a:solidFill>
                  <a:schemeClr val="bg1"/>
                </a:solidFill>
              </a:rPr>
            </a:br>
            <a:r>
              <a:rPr lang="en-US" altLang="en-US" sz="2100">
                <a:solidFill>
                  <a:schemeClr val="bg1"/>
                </a:solidFill>
              </a:rPr>
              <a:t>2. List three roles that leaders play when working in   	groups.</a:t>
            </a:r>
            <a:br>
              <a:rPr lang="en-US" altLang="en-US" sz="2100">
                <a:solidFill>
                  <a:schemeClr val="bg1"/>
                </a:solidFill>
              </a:rPr>
            </a:br>
            <a:r>
              <a:rPr lang="en-US" altLang="en-US" sz="2100">
                <a:solidFill>
                  <a:schemeClr val="bg1"/>
                </a:solidFill>
              </a:rPr>
              <a:t/>
            </a:r>
            <a:br>
              <a:rPr lang="en-US" altLang="en-US" sz="2100">
                <a:solidFill>
                  <a:schemeClr val="bg1"/>
                </a:solidFill>
              </a:rPr>
            </a:br>
            <a:r>
              <a:rPr lang="en-US" altLang="en-US" sz="2100">
                <a:solidFill>
                  <a:schemeClr val="bg1"/>
                </a:solidFill>
              </a:rPr>
              <a:t/>
            </a:r>
            <a:br>
              <a:rPr lang="en-US" altLang="en-US" sz="2100">
                <a:solidFill>
                  <a:schemeClr val="bg1"/>
                </a:solidFill>
              </a:rPr>
            </a:br>
            <a:r>
              <a:rPr lang="en-US" altLang="en-US" sz="2100">
                <a:solidFill>
                  <a:schemeClr val="bg1"/>
                </a:solidFill>
              </a:rPr>
              <a:t>3. Describe the communication in effective groups.</a:t>
            </a:r>
            <a:br>
              <a:rPr lang="en-US" altLang="en-US" sz="2100">
                <a:solidFill>
                  <a:schemeClr val="bg1"/>
                </a:solidFill>
              </a:rPr>
            </a:br>
            <a:r>
              <a:rPr lang="en-US" altLang="en-US" sz="2100">
                <a:solidFill>
                  <a:schemeClr val="bg1"/>
                </a:solidFill>
              </a:rPr>
              <a:t/>
            </a:r>
            <a:br>
              <a:rPr lang="en-US" altLang="en-US" sz="2100">
                <a:solidFill>
                  <a:schemeClr val="bg1"/>
                </a:solidFill>
              </a:rPr>
            </a:br>
            <a:r>
              <a:rPr lang="en-US" altLang="en-US" sz="2100">
                <a:solidFill>
                  <a:schemeClr val="bg1"/>
                </a:solidFill>
              </a:rPr>
              <a:t/>
            </a:r>
            <a:br>
              <a:rPr lang="en-US" altLang="en-US" sz="2100">
                <a:solidFill>
                  <a:schemeClr val="bg1"/>
                </a:solidFill>
              </a:rPr>
            </a:br>
            <a:r>
              <a:rPr lang="en-US" altLang="en-US" sz="2100">
                <a:solidFill>
                  <a:schemeClr val="bg1"/>
                </a:solidFill>
              </a:rPr>
              <a:t>4. What should groups keep in mind as they develop 	strategic plans?</a:t>
            </a:r>
            <a:br>
              <a:rPr lang="en-US" altLang="en-US" sz="2100">
                <a:solidFill>
                  <a:schemeClr val="bg1"/>
                </a:solidFill>
              </a:rPr>
            </a:br>
            <a:r>
              <a:rPr lang="en-US" altLang="en-US" sz="2100">
                <a:solidFill>
                  <a:schemeClr val="bg1"/>
                </a:solidFill>
              </a:rPr>
              <a:t/>
            </a:r>
            <a:br>
              <a:rPr lang="en-US" altLang="en-US" sz="2100">
                <a:solidFill>
                  <a:schemeClr val="bg1"/>
                </a:solidFill>
              </a:rPr>
            </a:br>
            <a:r>
              <a:rPr lang="en-US" altLang="en-US" sz="2100">
                <a:solidFill>
                  <a:schemeClr val="bg1"/>
                </a:solidFill>
              </a:rPr>
              <a:t/>
            </a:r>
            <a:br>
              <a:rPr lang="en-US" altLang="en-US" sz="2100">
                <a:solidFill>
                  <a:schemeClr val="bg1"/>
                </a:solidFill>
              </a:rPr>
            </a:br>
            <a:r>
              <a:rPr lang="en-US" altLang="en-US" sz="2100">
                <a:solidFill>
                  <a:schemeClr val="bg1"/>
                </a:solidFill>
              </a:rPr>
              <a:t>5. What is the role of consultants in strategic planning? </a:t>
            </a:r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7985125" y="6324600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Review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Assessment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19</TotalTime>
  <Words>181</Words>
  <Application>Microsoft Office PowerPoint</Application>
  <PresentationFormat>On-screen Show (4:3)</PresentationFormat>
  <Paragraphs>57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Times New Roman</vt:lpstr>
      <vt:lpstr>Arial</vt:lpstr>
      <vt:lpstr>Wingdings</vt:lpstr>
      <vt:lpstr>AHS template</vt:lpstr>
      <vt:lpstr>PowerPoint Presentation</vt:lpstr>
      <vt:lpstr>Groups involved in  Strategic Planning</vt:lpstr>
      <vt:lpstr>The Leaders…</vt:lpstr>
      <vt:lpstr>The Followers…</vt:lpstr>
      <vt:lpstr>The Stakeholders…</vt:lpstr>
      <vt:lpstr>The Outside Consultants…</vt:lpstr>
      <vt:lpstr>Strategies: Working in Groups</vt:lpstr>
      <vt:lpstr>Strategies: Working in Groups</vt:lpstr>
      <vt:lpstr>Leading Others in Strategic Thinking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3</cp:revision>
  <cp:lastPrinted>1601-01-01T00:00:00Z</cp:lastPrinted>
  <dcterms:created xsi:type="dcterms:W3CDTF">2004-01-22T23:04:11Z</dcterms:created>
  <dcterms:modified xsi:type="dcterms:W3CDTF">2018-07-09T17:32:19Z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